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3" r:id="rId1"/>
  </p:sldMasterIdLst>
  <p:notesMasterIdLst>
    <p:notesMasterId r:id="rId32"/>
  </p:notesMasterIdLst>
  <p:handoutMasterIdLst>
    <p:handoutMasterId r:id="rId33"/>
  </p:handoutMasterIdLst>
  <p:sldIdLst>
    <p:sldId id="258" r:id="rId2"/>
    <p:sldId id="259" r:id="rId3"/>
    <p:sldId id="297" r:id="rId4"/>
    <p:sldId id="288" r:id="rId5"/>
    <p:sldId id="319" r:id="rId6"/>
    <p:sldId id="320" r:id="rId7"/>
    <p:sldId id="261" r:id="rId8"/>
    <p:sldId id="321" r:id="rId9"/>
    <p:sldId id="322" r:id="rId10"/>
    <p:sldId id="323" r:id="rId11"/>
    <p:sldId id="324" r:id="rId12"/>
    <p:sldId id="325" r:id="rId13"/>
    <p:sldId id="265" r:id="rId14"/>
    <p:sldId id="333" r:id="rId15"/>
    <p:sldId id="332" r:id="rId16"/>
    <p:sldId id="336" r:id="rId17"/>
    <p:sldId id="326" r:id="rId18"/>
    <p:sldId id="337" r:id="rId19"/>
    <p:sldId id="327" r:id="rId20"/>
    <p:sldId id="334" r:id="rId21"/>
    <p:sldId id="335" r:id="rId22"/>
    <p:sldId id="339" r:id="rId23"/>
    <p:sldId id="328" r:id="rId24"/>
    <p:sldId id="329" r:id="rId25"/>
    <p:sldId id="330" r:id="rId26"/>
    <p:sldId id="338" r:id="rId27"/>
    <p:sldId id="331" r:id="rId28"/>
    <p:sldId id="280" r:id="rId29"/>
    <p:sldId id="281" r:id="rId30"/>
    <p:sldId id="257" r:id="rId31"/>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 Irwin" initials="MI" lastIdx="5" clrIdx="0">
    <p:extLst>
      <p:ext uri="{19B8F6BF-5375-455C-9EA6-DF929625EA0E}">
        <p15:presenceInfo xmlns:p15="http://schemas.microsoft.com/office/powerpoint/2012/main" userId="S-1-5-21-2037452972-999454500-1844936127-41092" providerId="AD"/>
      </p:ext>
    </p:extLst>
  </p:cmAuthor>
  <p:cmAuthor id="2" name="Marqueta Swain" initials="MS" lastIdx="4" clrIdx="1">
    <p:extLst>
      <p:ext uri="{19B8F6BF-5375-455C-9EA6-DF929625EA0E}">
        <p15:presenceInfo xmlns:p15="http://schemas.microsoft.com/office/powerpoint/2012/main" userId="S-1-5-21-2037452972-999454500-1844936127-12885" providerId="AD"/>
      </p:ext>
    </p:extLst>
  </p:cmAuthor>
  <p:cmAuthor id="3" name="Solomon Smothers" initials="SS" lastIdx="5" clrIdx="2">
    <p:extLst>
      <p:ext uri="{19B8F6BF-5375-455C-9EA6-DF929625EA0E}">
        <p15:presenceInfo xmlns:p15="http://schemas.microsoft.com/office/powerpoint/2012/main" userId="S-1-5-21-2037452972-999454500-1844936127-387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5226" autoAdjust="0"/>
  </p:normalViewPr>
  <p:slideViewPr>
    <p:cSldViewPr snapToGrid="0">
      <p:cViewPr>
        <p:scale>
          <a:sx n="87" d="100"/>
          <a:sy n="87" d="100"/>
        </p:scale>
        <p:origin x="1494" y="5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vard" userId="88d3fbce-b2db-412a-a578-a81be06ce5f2" providerId="ADAL" clId="{3EDB2D49-063D-4655-86D2-5B71DED8FEE3}"/>
    <pc:docChg chg="undo custSel addSld modSld sldOrd">
      <pc:chgData name="Hannah Savard" userId="88d3fbce-b2db-412a-a578-a81be06ce5f2" providerId="ADAL" clId="{3EDB2D49-063D-4655-86D2-5B71DED8FEE3}" dt="2024-08-14T16:09:27.988" v="10038" actId="20577"/>
      <pc:docMkLst>
        <pc:docMk/>
      </pc:docMkLst>
      <pc:sldChg chg="addSp modSp mod">
        <pc:chgData name="Hannah Savard" userId="88d3fbce-b2db-412a-a578-a81be06ce5f2" providerId="ADAL" clId="{3EDB2D49-063D-4655-86D2-5B71DED8FEE3}" dt="2024-08-14T13:32:14.132" v="9213" actId="1076"/>
        <pc:sldMkLst>
          <pc:docMk/>
          <pc:sldMk cId="1107325752" sldId="265"/>
        </pc:sldMkLst>
        <pc:spChg chg="mod">
          <ac:chgData name="Hannah Savard" userId="88d3fbce-b2db-412a-a578-a81be06ce5f2" providerId="ADAL" clId="{3EDB2D49-063D-4655-86D2-5B71DED8FEE3}" dt="2024-08-14T13:32:14.132" v="9213" actId="1076"/>
          <ac:spMkLst>
            <pc:docMk/>
            <pc:sldMk cId="1107325752" sldId="265"/>
            <ac:spMk id="4" creationId="{C4B18533-C091-4CCA-9E86-2B18697DB66C}"/>
          </ac:spMkLst>
        </pc:spChg>
        <pc:spChg chg="mod">
          <ac:chgData name="Hannah Savard" userId="88d3fbce-b2db-412a-a578-a81be06ce5f2" providerId="ADAL" clId="{3EDB2D49-063D-4655-86D2-5B71DED8FEE3}" dt="2024-08-13T12:51:20.368" v="882" actId="1076"/>
          <ac:spMkLst>
            <pc:docMk/>
            <pc:sldMk cId="1107325752" sldId="265"/>
            <ac:spMk id="8194" creationId="{00000000-0000-0000-0000-000000000000}"/>
          </ac:spMkLst>
        </pc:spChg>
        <pc:picChg chg="add mod">
          <ac:chgData name="Hannah Savard" userId="88d3fbce-b2db-412a-a578-a81be06ce5f2" providerId="ADAL" clId="{3EDB2D49-063D-4655-86D2-5B71DED8FEE3}" dt="2024-08-14T13:32:11.626" v="9212" actId="1076"/>
          <ac:picMkLst>
            <pc:docMk/>
            <pc:sldMk cId="1107325752" sldId="265"/>
            <ac:picMk id="3" creationId="{4D968CAE-5FD9-488E-A946-D098B510C56B}"/>
          </ac:picMkLst>
        </pc:picChg>
      </pc:sldChg>
      <pc:sldChg chg="addSp delSp modSp mod">
        <pc:chgData name="Hannah Savard" userId="88d3fbce-b2db-412a-a578-a81be06ce5f2" providerId="ADAL" clId="{3EDB2D49-063D-4655-86D2-5B71DED8FEE3}" dt="2024-08-14T13:10:33.627" v="8967" actId="1076"/>
        <pc:sldMkLst>
          <pc:docMk/>
          <pc:sldMk cId="797310694" sldId="326"/>
        </pc:sldMkLst>
        <pc:spChg chg="del mod">
          <ac:chgData name="Hannah Savard" userId="88d3fbce-b2db-412a-a578-a81be06ce5f2" providerId="ADAL" clId="{3EDB2D49-063D-4655-86D2-5B71DED8FEE3}" dt="2024-08-14T01:23:14.782" v="7792" actId="478"/>
          <ac:spMkLst>
            <pc:docMk/>
            <pc:sldMk cId="797310694" sldId="326"/>
            <ac:spMk id="4" creationId="{A34BC342-F500-4607-9A8D-D1C90F5559F1}"/>
          </ac:spMkLst>
        </pc:spChg>
        <pc:spChg chg="add mod">
          <ac:chgData name="Hannah Savard" userId="88d3fbce-b2db-412a-a578-a81be06ce5f2" providerId="ADAL" clId="{3EDB2D49-063D-4655-86D2-5B71DED8FEE3}" dt="2024-08-14T13:10:27.513" v="8965" actId="2711"/>
          <ac:spMkLst>
            <pc:docMk/>
            <pc:sldMk cId="797310694" sldId="326"/>
            <ac:spMk id="5" creationId="{AC5EB1A6-039C-49E5-A6A6-0D5C7F122A59}"/>
          </ac:spMkLst>
        </pc:spChg>
        <pc:spChg chg="mod">
          <ac:chgData name="Hannah Savard" userId="88d3fbce-b2db-412a-a578-a81be06ce5f2" providerId="ADAL" clId="{3EDB2D49-063D-4655-86D2-5B71DED8FEE3}" dt="2024-08-14T01:25:01.121" v="8016" actId="14100"/>
          <ac:spMkLst>
            <pc:docMk/>
            <pc:sldMk cId="797310694" sldId="326"/>
            <ac:spMk id="8194" creationId="{00000000-0000-0000-0000-000000000000}"/>
          </ac:spMkLst>
        </pc:spChg>
        <pc:picChg chg="add mod">
          <ac:chgData name="Hannah Savard" userId="88d3fbce-b2db-412a-a578-a81be06ce5f2" providerId="ADAL" clId="{3EDB2D49-063D-4655-86D2-5B71DED8FEE3}" dt="2024-08-14T01:56:32.326" v="8714" actId="1076"/>
          <ac:picMkLst>
            <pc:docMk/>
            <pc:sldMk cId="797310694" sldId="326"/>
            <ac:picMk id="3" creationId="{50E8E0D1-10AE-4BC3-9692-72447A185A30}"/>
          </ac:picMkLst>
        </pc:picChg>
        <pc:picChg chg="add mod">
          <ac:chgData name="Hannah Savard" userId="88d3fbce-b2db-412a-a578-a81be06ce5f2" providerId="ADAL" clId="{3EDB2D49-063D-4655-86D2-5B71DED8FEE3}" dt="2024-08-14T13:10:33.627" v="8967" actId="1076"/>
          <ac:picMkLst>
            <pc:docMk/>
            <pc:sldMk cId="797310694" sldId="326"/>
            <ac:picMk id="7" creationId="{07F8933B-2402-4054-8907-A691CAC9E044}"/>
          </ac:picMkLst>
        </pc:picChg>
      </pc:sldChg>
      <pc:sldChg chg="addSp delSp modSp mod">
        <pc:chgData name="Hannah Savard" userId="88d3fbce-b2db-412a-a578-a81be06ce5f2" providerId="ADAL" clId="{3EDB2D49-063D-4655-86D2-5B71DED8FEE3}" dt="2024-08-14T13:37:39.891" v="9501" actId="13926"/>
        <pc:sldMkLst>
          <pc:docMk/>
          <pc:sldMk cId="1049168679" sldId="327"/>
        </pc:sldMkLst>
        <pc:spChg chg="add del mod">
          <ac:chgData name="Hannah Savard" userId="88d3fbce-b2db-412a-a578-a81be06ce5f2" providerId="ADAL" clId="{3EDB2D49-063D-4655-86D2-5B71DED8FEE3}" dt="2024-08-13T14:10:00.234" v="2319" actId="21"/>
          <ac:spMkLst>
            <pc:docMk/>
            <pc:sldMk cId="1049168679" sldId="327"/>
            <ac:spMk id="2" creationId="{9B78F8B4-B1AC-4804-9B12-41EB41308A22}"/>
          </ac:spMkLst>
        </pc:spChg>
        <pc:spChg chg="mod">
          <ac:chgData name="Hannah Savard" userId="88d3fbce-b2db-412a-a578-a81be06ce5f2" providerId="ADAL" clId="{3EDB2D49-063D-4655-86D2-5B71DED8FEE3}" dt="2024-08-14T13:37:39.891" v="9501" actId="13926"/>
          <ac:spMkLst>
            <pc:docMk/>
            <pc:sldMk cId="1049168679" sldId="327"/>
            <ac:spMk id="4" creationId="{A34BC342-F500-4607-9A8D-D1C90F5559F1}"/>
          </ac:spMkLst>
        </pc:spChg>
        <pc:spChg chg="mod">
          <ac:chgData name="Hannah Savard" userId="88d3fbce-b2db-412a-a578-a81be06ce5f2" providerId="ADAL" clId="{3EDB2D49-063D-4655-86D2-5B71DED8FEE3}" dt="2024-08-13T13:57:55.925" v="1848" actId="404"/>
          <ac:spMkLst>
            <pc:docMk/>
            <pc:sldMk cId="1049168679" sldId="327"/>
            <ac:spMk id="8194" creationId="{00000000-0000-0000-0000-000000000000}"/>
          </ac:spMkLst>
        </pc:spChg>
        <pc:picChg chg="add mod">
          <ac:chgData name="Hannah Savard" userId="88d3fbce-b2db-412a-a578-a81be06ce5f2" providerId="ADAL" clId="{3EDB2D49-063D-4655-86D2-5B71DED8FEE3}" dt="2024-08-14T13:03:32.091" v="8795" actId="1076"/>
          <ac:picMkLst>
            <pc:docMk/>
            <pc:sldMk cId="1049168679" sldId="327"/>
            <ac:picMk id="5" creationId="{49F290BE-8F4C-4E72-BB65-B1482C674A78}"/>
          </ac:picMkLst>
        </pc:picChg>
      </pc:sldChg>
      <pc:sldChg chg="addSp delSp modSp mod">
        <pc:chgData name="Hannah Savard" userId="88d3fbce-b2db-412a-a578-a81be06ce5f2" providerId="ADAL" clId="{3EDB2D49-063D-4655-86D2-5B71DED8FEE3}" dt="2024-08-14T13:08:23.639" v="8951" actId="2711"/>
        <pc:sldMkLst>
          <pc:docMk/>
          <pc:sldMk cId="2981408224" sldId="328"/>
        </pc:sldMkLst>
        <pc:spChg chg="mod">
          <ac:chgData name="Hannah Savard" userId="88d3fbce-b2db-412a-a578-a81be06ce5f2" providerId="ADAL" clId="{3EDB2D49-063D-4655-86D2-5B71DED8FEE3}" dt="2024-08-14T13:08:23.639" v="8951" actId="2711"/>
          <ac:spMkLst>
            <pc:docMk/>
            <pc:sldMk cId="2981408224" sldId="328"/>
            <ac:spMk id="4" creationId="{A34BC342-F500-4607-9A8D-D1C90F5559F1}"/>
          </ac:spMkLst>
        </pc:spChg>
        <pc:spChg chg="mod">
          <ac:chgData name="Hannah Savard" userId="88d3fbce-b2db-412a-a578-a81be06ce5f2" providerId="ADAL" clId="{3EDB2D49-063D-4655-86D2-5B71DED8FEE3}" dt="2024-08-13T20:06:09.140" v="7361" actId="1076"/>
          <ac:spMkLst>
            <pc:docMk/>
            <pc:sldMk cId="2981408224" sldId="328"/>
            <ac:spMk id="8194" creationId="{00000000-0000-0000-0000-000000000000}"/>
          </ac:spMkLst>
        </pc:spChg>
        <pc:picChg chg="add mod">
          <ac:chgData name="Hannah Savard" userId="88d3fbce-b2db-412a-a578-a81be06ce5f2" providerId="ADAL" clId="{3EDB2D49-063D-4655-86D2-5B71DED8FEE3}" dt="2024-08-14T02:00:30.829" v="8725" actId="1076"/>
          <ac:picMkLst>
            <pc:docMk/>
            <pc:sldMk cId="2981408224" sldId="328"/>
            <ac:picMk id="3" creationId="{6AE29DB1-3DA1-43D1-8006-41E091275C90}"/>
          </ac:picMkLst>
        </pc:picChg>
        <pc:picChg chg="add del mod">
          <ac:chgData name="Hannah Savard" userId="88d3fbce-b2db-412a-a578-a81be06ce5f2" providerId="ADAL" clId="{3EDB2D49-063D-4655-86D2-5B71DED8FEE3}" dt="2024-08-14T02:00:24.698" v="8724" actId="478"/>
          <ac:picMkLst>
            <pc:docMk/>
            <pc:sldMk cId="2981408224" sldId="328"/>
            <ac:picMk id="6" creationId="{ADBA293C-86DD-4BE6-8AB8-4F872B898CA8}"/>
          </ac:picMkLst>
        </pc:picChg>
      </pc:sldChg>
      <pc:sldChg chg="addSp modSp mod">
        <pc:chgData name="Hannah Savard" userId="88d3fbce-b2db-412a-a578-a81be06ce5f2" providerId="ADAL" clId="{3EDB2D49-063D-4655-86D2-5B71DED8FEE3}" dt="2024-08-14T13:09:27.196" v="8961" actId="5793"/>
        <pc:sldMkLst>
          <pc:docMk/>
          <pc:sldMk cId="241300338" sldId="329"/>
        </pc:sldMkLst>
        <pc:spChg chg="mod">
          <ac:chgData name="Hannah Savard" userId="88d3fbce-b2db-412a-a578-a81be06ce5f2" providerId="ADAL" clId="{3EDB2D49-063D-4655-86D2-5B71DED8FEE3}" dt="2024-08-14T13:09:27.196" v="8961" actId="5793"/>
          <ac:spMkLst>
            <pc:docMk/>
            <pc:sldMk cId="241300338" sldId="329"/>
            <ac:spMk id="4" creationId="{A34BC342-F500-4607-9A8D-D1C90F5559F1}"/>
          </ac:spMkLst>
        </pc:spChg>
        <pc:spChg chg="mod">
          <ac:chgData name="Hannah Savard" userId="88d3fbce-b2db-412a-a578-a81be06ce5f2" providerId="ADAL" clId="{3EDB2D49-063D-4655-86D2-5B71DED8FEE3}" dt="2024-08-14T13:07:19.257" v="8946" actId="1076"/>
          <ac:spMkLst>
            <pc:docMk/>
            <pc:sldMk cId="241300338" sldId="329"/>
            <ac:spMk id="8194" creationId="{00000000-0000-0000-0000-000000000000}"/>
          </ac:spMkLst>
        </pc:spChg>
        <pc:picChg chg="add mod">
          <ac:chgData name="Hannah Savard" userId="88d3fbce-b2db-412a-a578-a81be06ce5f2" providerId="ADAL" clId="{3EDB2D49-063D-4655-86D2-5B71DED8FEE3}" dt="2024-08-14T13:08:12.577" v="8950" actId="14100"/>
          <ac:picMkLst>
            <pc:docMk/>
            <pc:sldMk cId="241300338" sldId="329"/>
            <ac:picMk id="3" creationId="{AFA8DACB-50FF-45DC-9666-238026DC8B8F}"/>
          </ac:picMkLst>
        </pc:picChg>
      </pc:sldChg>
      <pc:sldChg chg="addSp modSp mod">
        <pc:chgData name="Hannah Savard" userId="88d3fbce-b2db-412a-a578-a81be06ce5f2" providerId="ADAL" clId="{3EDB2D49-063D-4655-86D2-5B71DED8FEE3}" dt="2024-08-14T13:36:33.569" v="9484" actId="948"/>
        <pc:sldMkLst>
          <pc:docMk/>
          <pc:sldMk cId="3767721457" sldId="330"/>
        </pc:sldMkLst>
        <pc:spChg chg="mod">
          <ac:chgData name="Hannah Savard" userId="88d3fbce-b2db-412a-a578-a81be06ce5f2" providerId="ADAL" clId="{3EDB2D49-063D-4655-86D2-5B71DED8FEE3}" dt="2024-08-14T13:36:33.569" v="9484" actId="948"/>
          <ac:spMkLst>
            <pc:docMk/>
            <pc:sldMk cId="3767721457" sldId="330"/>
            <ac:spMk id="4" creationId="{A34BC342-F500-4607-9A8D-D1C90F5559F1}"/>
          </ac:spMkLst>
        </pc:spChg>
        <pc:spChg chg="mod">
          <ac:chgData name="Hannah Savard" userId="88d3fbce-b2db-412a-a578-a81be06ce5f2" providerId="ADAL" clId="{3EDB2D49-063D-4655-86D2-5B71DED8FEE3}" dt="2024-08-14T13:29:24.609" v="9177" actId="27636"/>
          <ac:spMkLst>
            <pc:docMk/>
            <pc:sldMk cId="3767721457" sldId="330"/>
            <ac:spMk id="8194" creationId="{00000000-0000-0000-0000-000000000000}"/>
          </ac:spMkLst>
        </pc:spChg>
        <pc:picChg chg="add mod modCrop">
          <ac:chgData name="Hannah Savard" userId="88d3fbce-b2db-412a-a578-a81be06ce5f2" providerId="ADAL" clId="{3EDB2D49-063D-4655-86D2-5B71DED8FEE3}" dt="2024-08-14T13:28:29.250" v="9103" actId="1076"/>
          <ac:picMkLst>
            <pc:docMk/>
            <pc:sldMk cId="3767721457" sldId="330"/>
            <ac:picMk id="3" creationId="{436769A4-E1CD-45D1-B664-2C4BD95E1B34}"/>
          </ac:picMkLst>
        </pc:picChg>
      </pc:sldChg>
      <pc:sldChg chg="addSp modSp mod">
        <pc:chgData name="Hannah Savard" userId="88d3fbce-b2db-412a-a578-a81be06ce5f2" providerId="ADAL" clId="{3EDB2D49-063D-4655-86D2-5B71DED8FEE3}" dt="2024-08-14T13:37:04.084" v="9500" actId="20577"/>
        <pc:sldMkLst>
          <pc:docMk/>
          <pc:sldMk cId="3536421387" sldId="331"/>
        </pc:sldMkLst>
        <pc:spChg chg="mod">
          <ac:chgData name="Hannah Savard" userId="88d3fbce-b2db-412a-a578-a81be06ce5f2" providerId="ADAL" clId="{3EDB2D49-063D-4655-86D2-5B71DED8FEE3}" dt="2024-08-14T13:37:04.084" v="9500" actId="20577"/>
          <ac:spMkLst>
            <pc:docMk/>
            <pc:sldMk cId="3536421387" sldId="331"/>
            <ac:spMk id="4" creationId="{A34BC342-F500-4607-9A8D-D1C90F5559F1}"/>
          </ac:spMkLst>
        </pc:spChg>
        <pc:spChg chg="mod">
          <ac:chgData name="Hannah Savard" userId="88d3fbce-b2db-412a-a578-a81be06ce5f2" providerId="ADAL" clId="{3EDB2D49-063D-4655-86D2-5B71DED8FEE3}" dt="2024-08-13T20:09:03.922" v="7487" actId="1076"/>
          <ac:spMkLst>
            <pc:docMk/>
            <pc:sldMk cId="3536421387" sldId="331"/>
            <ac:spMk id="8194" creationId="{00000000-0000-0000-0000-000000000000}"/>
          </ac:spMkLst>
        </pc:spChg>
        <pc:picChg chg="add mod">
          <ac:chgData name="Hannah Savard" userId="88d3fbce-b2db-412a-a578-a81be06ce5f2" providerId="ADAL" clId="{3EDB2D49-063D-4655-86D2-5B71DED8FEE3}" dt="2024-08-14T13:13:23.712" v="9076" actId="1076"/>
          <ac:picMkLst>
            <pc:docMk/>
            <pc:sldMk cId="3536421387" sldId="331"/>
            <ac:picMk id="3" creationId="{D4DF2EDD-FF5F-48CA-8D04-5C189DC81BB0}"/>
          </ac:picMkLst>
        </pc:picChg>
      </pc:sldChg>
      <pc:sldChg chg="modSp new mod">
        <pc:chgData name="Hannah Savard" userId="88d3fbce-b2db-412a-a578-a81be06ce5f2" providerId="ADAL" clId="{3EDB2D49-063D-4655-86D2-5B71DED8FEE3}" dt="2024-08-14T15:51:18.319" v="9703" actId="207"/>
        <pc:sldMkLst>
          <pc:docMk/>
          <pc:sldMk cId="2751992456" sldId="332"/>
        </pc:sldMkLst>
        <pc:spChg chg="mod">
          <ac:chgData name="Hannah Savard" userId="88d3fbce-b2db-412a-a578-a81be06ce5f2" providerId="ADAL" clId="{3EDB2D49-063D-4655-86D2-5B71DED8FEE3}" dt="2024-08-13T15:16:53.399" v="5955" actId="20577"/>
          <ac:spMkLst>
            <pc:docMk/>
            <pc:sldMk cId="2751992456" sldId="332"/>
            <ac:spMk id="2" creationId="{E2EEF034-DBF0-421A-952A-66C0B55D3EB8}"/>
          </ac:spMkLst>
        </pc:spChg>
        <pc:spChg chg="mod">
          <ac:chgData name="Hannah Savard" userId="88d3fbce-b2db-412a-a578-a81be06ce5f2" providerId="ADAL" clId="{3EDB2D49-063D-4655-86D2-5B71DED8FEE3}" dt="2024-08-14T15:51:18.319" v="9703" actId="207"/>
          <ac:spMkLst>
            <pc:docMk/>
            <pc:sldMk cId="2751992456" sldId="332"/>
            <ac:spMk id="3" creationId="{260F750C-C580-4C6A-94EB-E71F0E43EBFD}"/>
          </ac:spMkLst>
        </pc:spChg>
      </pc:sldChg>
      <pc:sldChg chg="addSp delSp modSp new mod ord">
        <pc:chgData name="Hannah Savard" userId="88d3fbce-b2db-412a-a578-a81be06ce5f2" providerId="ADAL" clId="{3EDB2D49-063D-4655-86D2-5B71DED8FEE3}" dt="2024-08-14T13:33:30.080" v="9217" actId="2711"/>
        <pc:sldMkLst>
          <pc:docMk/>
          <pc:sldMk cId="1025931422" sldId="333"/>
        </pc:sldMkLst>
        <pc:spChg chg="mod">
          <ac:chgData name="Hannah Savard" userId="88d3fbce-b2db-412a-a578-a81be06ce5f2" providerId="ADAL" clId="{3EDB2D49-063D-4655-86D2-5B71DED8FEE3}" dt="2024-08-13T12:51:06.503" v="862" actId="20577"/>
          <ac:spMkLst>
            <pc:docMk/>
            <pc:sldMk cId="1025931422" sldId="333"/>
            <ac:spMk id="2" creationId="{E8FECA90-B700-4A63-86AD-6CB86DE7CA88}"/>
          </ac:spMkLst>
        </pc:spChg>
        <pc:spChg chg="mod">
          <ac:chgData name="Hannah Savard" userId="88d3fbce-b2db-412a-a578-a81be06ce5f2" providerId="ADAL" clId="{3EDB2D49-063D-4655-86D2-5B71DED8FEE3}" dt="2024-08-14T12:58:03.650" v="8752" actId="1076"/>
          <ac:spMkLst>
            <pc:docMk/>
            <pc:sldMk cId="1025931422" sldId="333"/>
            <ac:spMk id="3" creationId="{8C16DD08-7266-4FDE-9E8E-EC4401D70643}"/>
          </ac:spMkLst>
        </pc:spChg>
        <pc:spChg chg="add mod">
          <ac:chgData name="Hannah Savard" userId="88d3fbce-b2db-412a-a578-a81be06ce5f2" providerId="ADAL" clId="{3EDB2D49-063D-4655-86D2-5B71DED8FEE3}" dt="2024-08-14T13:33:30.080" v="9217" actId="2711"/>
          <ac:spMkLst>
            <pc:docMk/>
            <pc:sldMk cId="1025931422" sldId="333"/>
            <ac:spMk id="4" creationId="{38AAE05B-525F-49FA-94E8-E1295A431B5B}"/>
          </ac:spMkLst>
        </pc:spChg>
        <pc:picChg chg="add del mod">
          <ac:chgData name="Hannah Savard" userId="88d3fbce-b2db-412a-a578-a81be06ce5f2" providerId="ADAL" clId="{3EDB2D49-063D-4655-86D2-5B71DED8FEE3}" dt="2024-08-13T12:52:18.241" v="890" actId="478"/>
          <ac:picMkLst>
            <pc:docMk/>
            <pc:sldMk cId="1025931422" sldId="333"/>
            <ac:picMk id="6" creationId="{1B9F5CD2-83C5-4A4A-A90E-925C29933211}"/>
          </ac:picMkLst>
        </pc:picChg>
        <pc:picChg chg="add del mod">
          <ac:chgData name="Hannah Savard" userId="88d3fbce-b2db-412a-a578-a81be06ce5f2" providerId="ADAL" clId="{3EDB2D49-063D-4655-86D2-5B71DED8FEE3}" dt="2024-08-13T19:16:32.395" v="6238" actId="478"/>
          <ac:picMkLst>
            <pc:docMk/>
            <pc:sldMk cId="1025931422" sldId="333"/>
            <ac:picMk id="8" creationId="{9047C387-0856-410C-B98C-675326EC1E79}"/>
          </ac:picMkLst>
        </pc:picChg>
        <pc:picChg chg="add mod">
          <ac:chgData name="Hannah Savard" userId="88d3fbce-b2db-412a-a578-a81be06ce5f2" providerId="ADAL" clId="{3EDB2D49-063D-4655-86D2-5B71DED8FEE3}" dt="2024-08-14T12:57:59.295" v="8751" actId="1076"/>
          <ac:picMkLst>
            <pc:docMk/>
            <pc:sldMk cId="1025931422" sldId="333"/>
            <ac:picMk id="10" creationId="{2BF9AF16-0EAB-4C8B-88B8-0CCCE6A4E942}"/>
          </ac:picMkLst>
        </pc:picChg>
      </pc:sldChg>
      <pc:sldChg chg="addSp modSp new mod ord modNotesTx">
        <pc:chgData name="Hannah Savard" userId="88d3fbce-b2db-412a-a578-a81be06ce5f2" providerId="ADAL" clId="{3EDB2D49-063D-4655-86D2-5B71DED8FEE3}" dt="2024-08-14T16:09:27.988" v="10038" actId="20577"/>
        <pc:sldMkLst>
          <pc:docMk/>
          <pc:sldMk cId="2261882811" sldId="334"/>
        </pc:sldMkLst>
        <pc:spChg chg="mod">
          <ac:chgData name="Hannah Savard" userId="88d3fbce-b2db-412a-a578-a81be06ce5f2" providerId="ADAL" clId="{3EDB2D49-063D-4655-86D2-5B71DED8FEE3}" dt="2024-08-13T14:11:47.360" v="2372" actId="27636"/>
          <ac:spMkLst>
            <pc:docMk/>
            <pc:sldMk cId="2261882811" sldId="334"/>
            <ac:spMk id="2" creationId="{4A0C4E0B-E81C-4711-BCC2-1BF5C1E685FD}"/>
          </ac:spMkLst>
        </pc:spChg>
        <pc:spChg chg="mod">
          <ac:chgData name="Hannah Savard" userId="88d3fbce-b2db-412a-a578-a81be06ce5f2" providerId="ADAL" clId="{3EDB2D49-063D-4655-86D2-5B71DED8FEE3}" dt="2024-08-14T16:09:27.988" v="10038" actId="20577"/>
          <ac:spMkLst>
            <pc:docMk/>
            <pc:sldMk cId="2261882811" sldId="334"/>
            <ac:spMk id="3" creationId="{EE302131-CDE2-401D-84D5-33330712DBB4}"/>
          </ac:spMkLst>
        </pc:spChg>
        <pc:picChg chg="add mod modCrop">
          <ac:chgData name="Hannah Savard" userId="88d3fbce-b2db-412a-a578-a81be06ce5f2" providerId="ADAL" clId="{3EDB2D49-063D-4655-86D2-5B71DED8FEE3}" dt="2024-08-14T16:02:09.787" v="9978" actId="1076"/>
          <ac:picMkLst>
            <pc:docMk/>
            <pc:sldMk cId="2261882811" sldId="334"/>
            <ac:picMk id="5" creationId="{D306C4B0-F785-4364-B0D6-BFFFC180D521}"/>
          </ac:picMkLst>
        </pc:picChg>
      </pc:sldChg>
      <pc:sldChg chg="addSp modSp new mod ord">
        <pc:chgData name="Hannah Savard" userId="88d3fbce-b2db-412a-a578-a81be06ce5f2" providerId="ADAL" clId="{3EDB2D49-063D-4655-86D2-5B71DED8FEE3}" dt="2024-08-14T15:59:44.415" v="9957" actId="27636"/>
        <pc:sldMkLst>
          <pc:docMk/>
          <pc:sldMk cId="482912047" sldId="335"/>
        </pc:sldMkLst>
        <pc:spChg chg="mod">
          <ac:chgData name="Hannah Savard" userId="88d3fbce-b2db-412a-a578-a81be06ce5f2" providerId="ADAL" clId="{3EDB2D49-063D-4655-86D2-5B71DED8FEE3}" dt="2024-08-13T14:16:19.402" v="3080" actId="27636"/>
          <ac:spMkLst>
            <pc:docMk/>
            <pc:sldMk cId="482912047" sldId="335"/>
            <ac:spMk id="2" creationId="{49B2E02E-18E7-4A55-A5AE-2CA5BCE18FCE}"/>
          </ac:spMkLst>
        </pc:spChg>
        <pc:spChg chg="mod">
          <ac:chgData name="Hannah Savard" userId="88d3fbce-b2db-412a-a578-a81be06ce5f2" providerId="ADAL" clId="{3EDB2D49-063D-4655-86D2-5B71DED8FEE3}" dt="2024-08-14T15:59:44.415" v="9957" actId="27636"/>
          <ac:spMkLst>
            <pc:docMk/>
            <pc:sldMk cId="482912047" sldId="335"/>
            <ac:spMk id="3" creationId="{8C3A7CD3-E57E-4DA0-91EC-0E3B481205BB}"/>
          </ac:spMkLst>
        </pc:spChg>
        <pc:picChg chg="add mod modCrop">
          <ac:chgData name="Hannah Savard" userId="88d3fbce-b2db-412a-a578-a81be06ce5f2" providerId="ADAL" clId="{3EDB2D49-063D-4655-86D2-5B71DED8FEE3}" dt="2024-08-14T15:59:19.749" v="9936" actId="1076"/>
          <ac:picMkLst>
            <pc:docMk/>
            <pc:sldMk cId="482912047" sldId="335"/>
            <ac:picMk id="5" creationId="{1D949214-A41D-496C-8C83-7F65D8F1E327}"/>
          </ac:picMkLst>
        </pc:picChg>
      </pc:sldChg>
      <pc:sldChg chg="addSp delSp modSp mod">
        <pc:chgData name="Hannah Savard" userId="88d3fbce-b2db-412a-a578-a81be06ce5f2" providerId="ADAL" clId="{3EDB2D49-063D-4655-86D2-5B71DED8FEE3}" dt="2024-08-14T13:36:08.464" v="9483" actId="27636"/>
        <pc:sldMkLst>
          <pc:docMk/>
          <pc:sldMk cId="1190987321" sldId="336"/>
        </pc:sldMkLst>
        <pc:spChg chg="mod">
          <ac:chgData name="Hannah Savard" userId="88d3fbce-b2db-412a-a578-a81be06ce5f2" providerId="ADAL" clId="{3EDB2D49-063D-4655-86D2-5B71DED8FEE3}" dt="2024-08-14T13:36:08.464" v="9483" actId="27636"/>
          <ac:spMkLst>
            <pc:docMk/>
            <pc:sldMk cId="1190987321" sldId="336"/>
            <ac:spMk id="3" creationId="{E84B3614-1356-4640-A93A-405EFB935E4A}"/>
          </ac:spMkLst>
        </pc:spChg>
        <pc:spChg chg="del">
          <ac:chgData name="Hannah Savard" userId="88d3fbce-b2db-412a-a578-a81be06ce5f2" providerId="ADAL" clId="{3EDB2D49-063D-4655-86D2-5B71DED8FEE3}" dt="2024-08-14T01:57:22.118" v="8718" actId="478"/>
          <ac:spMkLst>
            <pc:docMk/>
            <pc:sldMk cId="1190987321" sldId="336"/>
            <ac:spMk id="8" creationId="{8C5CC7BD-3B66-47FF-B94C-AAFDDF223E72}"/>
          </ac:spMkLst>
        </pc:spChg>
        <pc:picChg chg="add mod">
          <ac:chgData name="Hannah Savard" userId="88d3fbce-b2db-412a-a578-a81be06ce5f2" providerId="ADAL" clId="{3EDB2D49-063D-4655-86D2-5B71DED8FEE3}" dt="2024-08-14T13:03:20.961" v="8794" actId="1076"/>
          <ac:picMkLst>
            <pc:docMk/>
            <pc:sldMk cId="1190987321" sldId="336"/>
            <ac:picMk id="5" creationId="{D38CBA98-7E7D-442D-8A27-565F49D4558C}"/>
          </ac:picMkLst>
        </pc:picChg>
        <pc:picChg chg="del mod">
          <ac:chgData name="Hannah Savard" userId="88d3fbce-b2db-412a-a578-a81be06ce5f2" providerId="ADAL" clId="{3EDB2D49-063D-4655-86D2-5B71DED8FEE3}" dt="2024-08-14T12:56:03.381" v="8734" actId="478"/>
          <ac:picMkLst>
            <pc:docMk/>
            <pc:sldMk cId="1190987321" sldId="336"/>
            <ac:picMk id="7" creationId="{23C23626-B596-40C2-BEA9-BC0E6978DE1D}"/>
          </ac:picMkLst>
        </pc:picChg>
      </pc:sldChg>
      <pc:sldChg chg="addSp delSp modSp new mod">
        <pc:chgData name="Hannah Savard" userId="88d3fbce-b2db-412a-a578-a81be06ce5f2" providerId="ADAL" clId="{3EDB2D49-063D-4655-86D2-5B71DED8FEE3}" dt="2024-08-14T13:10:16.477" v="8964" actId="2711"/>
        <pc:sldMkLst>
          <pc:docMk/>
          <pc:sldMk cId="3993221027" sldId="337"/>
        </pc:sldMkLst>
        <pc:spChg chg="mod">
          <ac:chgData name="Hannah Savard" userId="88d3fbce-b2db-412a-a578-a81be06ce5f2" providerId="ADAL" clId="{3EDB2D49-063D-4655-86D2-5B71DED8FEE3}" dt="2024-08-14T01:25:18.757" v="8050" actId="27636"/>
          <ac:spMkLst>
            <pc:docMk/>
            <pc:sldMk cId="3993221027" sldId="337"/>
            <ac:spMk id="2" creationId="{4F60A8A8-A6C3-412B-9D79-2BFA081D29C2}"/>
          </ac:spMkLst>
        </pc:spChg>
        <pc:spChg chg="del">
          <ac:chgData name="Hannah Savard" userId="88d3fbce-b2db-412a-a578-a81be06ce5f2" providerId="ADAL" clId="{3EDB2D49-063D-4655-86D2-5B71DED8FEE3}" dt="2024-08-14T01:27:34.619" v="8051" actId="931"/>
          <ac:spMkLst>
            <pc:docMk/>
            <pc:sldMk cId="3993221027" sldId="337"/>
            <ac:spMk id="3" creationId="{3F0140E5-1497-4D52-BC9A-6570436DCC37}"/>
          </ac:spMkLst>
        </pc:spChg>
        <pc:spChg chg="add mod">
          <ac:chgData name="Hannah Savard" userId="88d3fbce-b2db-412a-a578-a81be06ce5f2" providerId="ADAL" clId="{3EDB2D49-063D-4655-86D2-5B71DED8FEE3}" dt="2024-08-14T13:10:16.477" v="8964" actId="2711"/>
          <ac:spMkLst>
            <pc:docMk/>
            <pc:sldMk cId="3993221027" sldId="337"/>
            <ac:spMk id="6" creationId="{67DFED19-40F8-4C17-8E0D-30D2B016B216}"/>
          </ac:spMkLst>
        </pc:spChg>
        <pc:spChg chg="add mod">
          <ac:chgData name="Hannah Savard" userId="88d3fbce-b2db-412a-a578-a81be06ce5f2" providerId="ADAL" clId="{3EDB2D49-063D-4655-86D2-5B71DED8FEE3}" dt="2024-08-14T01:29:47.938" v="8059" actId="20577"/>
          <ac:spMkLst>
            <pc:docMk/>
            <pc:sldMk cId="3993221027" sldId="337"/>
            <ac:spMk id="7" creationId="{B3251EB0-38BD-43AE-BE73-6DE656C60AC4}"/>
          </ac:spMkLst>
        </pc:spChg>
        <pc:spChg chg="add mod">
          <ac:chgData name="Hannah Savard" userId="88d3fbce-b2db-412a-a578-a81be06ce5f2" providerId="ADAL" clId="{3EDB2D49-063D-4655-86D2-5B71DED8FEE3}" dt="2024-08-14T01:33:57.324" v="8669" actId="1076"/>
          <ac:spMkLst>
            <pc:docMk/>
            <pc:sldMk cId="3993221027" sldId="337"/>
            <ac:spMk id="8" creationId="{A7585436-FBFC-4DA6-8FCB-B6258A722F52}"/>
          </ac:spMkLst>
        </pc:spChg>
        <pc:spChg chg="add mod">
          <ac:chgData name="Hannah Savard" userId="88d3fbce-b2db-412a-a578-a81be06ce5f2" providerId="ADAL" clId="{3EDB2D49-063D-4655-86D2-5B71DED8FEE3}" dt="2024-08-14T01:33:33.935" v="8666" actId="1076"/>
          <ac:spMkLst>
            <pc:docMk/>
            <pc:sldMk cId="3993221027" sldId="337"/>
            <ac:spMk id="9" creationId="{441AC620-DF29-46EC-BB23-EEEA7974B4A1}"/>
          </ac:spMkLst>
        </pc:spChg>
        <pc:picChg chg="add mod">
          <ac:chgData name="Hannah Savard" userId="88d3fbce-b2db-412a-a578-a81be06ce5f2" providerId="ADAL" clId="{3EDB2D49-063D-4655-86D2-5B71DED8FEE3}" dt="2024-08-14T01:27:42.674" v="8056" actId="1076"/>
          <ac:picMkLst>
            <pc:docMk/>
            <pc:sldMk cId="3993221027" sldId="337"/>
            <ac:picMk id="5" creationId="{4DD1E871-3883-40C6-A036-241F7D3CA589}"/>
          </ac:picMkLst>
        </pc:picChg>
      </pc:sldChg>
      <pc:sldChg chg="addSp delSp modSp new mod ord">
        <pc:chgData name="Hannah Savard" userId="88d3fbce-b2db-412a-a578-a81be06ce5f2" providerId="ADAL" clId="{3EDB2D49-063D-4655-86D2-5B71DED8FEE3}" dt="2024-08-14T13:30:05.571" v="9185" actId="1076"/>
        <pc:sldMkLst>
          <pc:docMk/>
          <pc:sldMk cId="3478297932" sldId="338"/>
        </pc:sldMkLst>
        <pc:spChg chg="mod">
          <ac:chgData name="Hannah Savard" userId="88d3fbce-b2db-412a-a578-a81be06ce5f2" providerId="ADAL" clId="{3EDB2D49-063D-4655-86D2-5B71DED8FEE3}" dt="2024-08-14T13:29:33.764" v="9180" actId="27636"/>
          <ac:spMkLst>
            <pc:docMk/>
            <pc:sldMk cId="3478297932" sldId="338"/>
            <ac:spMk id="2" creationId="{3FA616FD-DA84-4336-A0EB-C3C44714F288}"/>
          </ac:spMkLst>
        </pc:spChg>
        <pc:spChg chg="del">
          <ac:chgData name="Hannah Savard" userId="88d3fbce-b2db-412a-a578-a81be06ce5f2" providerId="ADAL" clId="{3EDB2D49-063D-4655-86D2-5B71DED8FEE3}" dt="2024-08-14T13:29:55.067" v="9181" actId="931"/>
          <ac:spMkLst>
            <pc:docMk/>
            <pc:sldMk cId="3478297932" sldId="338"/>
            <ac:spMk id="3" creationId="{7202812C-837E-4EB2-8C09-BA3AE4F771D8}"/>
          </ac:spMkLst>
        </pc:spChg>
        <pc:picChg chg="add mod">
          <ac:chgData name="Hannah Savard" userId="88d3fbce-b2db-412a-a578-a81be06ce5f2" providerId="ADAL" clId="{3EDB2D49-063D-4655-86D2-5B71DED8FEE3}" dt="2024-08-14T13:30:05.571" v="9185" actId="1076"/>
          <ac:picMkLst>
            <pc:docMk/>
            <pc:sldMk cId="3478297932" sldId="338"/>
            <ac:picMk id="5" creationId="{FDF0706C-668A-4696-8F44-198FD0799684}"/>
          </ac:picMkLst>
        </pc:picChg>
      </pc:sldChg>
      <pc:sldChg chg="addSp delSp modSp new mod">
        <pc:chgData name="Hannah Savard" userId="88d3fbce-b2db-412a-a578-a81be06ce5f2" providerId="ADAL" clId="{3EDB2D49-063D-4655-86D2-5B71DED8FEE3}" dt="2024-08-14T16:00:35.513" v="9966" actId="1076"/>
        <pc:sldMkLst>
          <pc:docMk/>
          <pc:sldMk cId="3660129282" sldId="339"/>
        </pc:sldMkLst>
        <pc:spChg chg="mod">
          <ac:chgData name="Hannah Savard" userId="88d3fbce-b2db-412a-a578-a81be06ce5f2" providerId="ADAL" clId="{3EDB2D49-063D-4655-86D2-5B71DED8FEE3}" dt="2024-08-14T15:53:59.408" v="9874" actId="122"/>
          <ac:spMkLst>
            <pc:docMk/>
            <pc:sldMk cId="3660129282" sldId="339"/>
            <ac:spMk id="2" creationId="{D6284843-1205-4431-9FB5-AFACAAA208EE}"/>
          </ac:spMkLst>
        </pc:spChg>
        <pc:spChg chg="mod">
          <ac:chgData name="Hannah Savard" userId="88d3fbce-b2db-412a-a578-a81be06ce5f2" providerId="ADAL" clId="{3EDB2D49-063D-4655-86D2-5B71DED8FEE3}" dt="2024-08-14T15:54:27.568" v="9881" actId="1076"/>
          <ac:spMkLst>
            <pc:docMk/>
            <pc:sldMk cId="3660129282" sldId="339"/>
            <ac:spMk id="3" creationId="{6DDE072A-A4B5-4DC9-8FAF-A2039945011A}"/>
          </ac:spMkLst>
        </pc:spChg>
        <pc:picChg chg="add del mod modCrop">
          <ac:chgData name="Hannah Savard" userId="88d3fbce-b2db-412a-a578-a81be06ce5f2" providerId="ADAL" clId="{3EDB2D49-063D-4655-86D2-5B71DED8FEE3}" dt="2024-08-14T16:00:30.536" v="9965" actId="478"/>
          <ac:picMkLst>
            <pc:docMk/>
            <pc:sldMk cId="3660129282" sldId="339"/>
            <ac:picMk id="5" creationId="{63B39221-A027-483A-9DD7-D5031C8B8205}"/>
          </ac:picMkLst>
        </pc:picChg>
        <pc:picChg chg="add mod">
          <ac:chgData name="Hannah Savard" userId="88d3fbce-b2db-412a-a578-a81be06ce5f2" providerId="ADAL" clId="{3EDB2D49-063D-4655-86D2-5B71DED8FEE3}" dt="2024-08-14T16:00:35.513" v="9966" actId="1076"/>
          <ac:picMkLst>
            <pc:docMk/>
            <pc:sldMk cId="3660129282" sldId="339"/>
            <ac:picMk id="6" creationId="{9934C8F2-3F56-4C77-9395-030F5C9C3B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50D68-4B4E-49BB-BF43-E2F250ABBC47}" type="doc">
      <dgm:prSet loTypeId="urn:microsoft.com/office/officeart/2005/8/layout/hList1" loCatId="list" qsTypeId="urn:microsoft.com/office/officeart/2005/8/quickstyle/3d1" qsCatId="3D" csTypeId="urn:microsoft.com/office/officeart/2005/8/colors/accent1_2" csCatId="accent1"/>
      <dgm:spPr/>
      <dgm:t>
        <a:bodyPr/>
        <a:lstStyle/>
        <a:p>
          <a:endParaRPr lang="en-US"/>
        </a:p>
      </dgm:t>
    </dgm:pt>
    <dgm:pt modelId="{95754AA6-72B4-4472-A285-212CDD598A93}" type="pres">
      <dgm:prSet presAssocID="{29550D68-4B4E-49BB-BF43-E2F250ABBC47}" presName="Name0" presStyleCnt="0">
        <dgm:presLayoutVars>
          <dgm:dir/>
          <dgm:animLvl val="lvl"/>
          <dgm:resizeHandles val="exact"/>
        </dgm:presLayoutVars>
      </dgm:prSet>
      <dgm:spPr/>
    </dgm:pt>
  </dgm:ptLst>
  <dgm:cxnLst>
    <dgm:cxn modelId="{AFA75942-8911-4757-84EC-85410B786E81}" type="presOf" srcId="{29550D68-4B4E-49BB-BF43-E2F250ABBC47}" destId="{95754AA6-72B4-4472-A285-212CDD598A93}"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E84D8B-DE6B-4E10-ACBF-E66C97AA14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E59EC9-A70F-41C0-B7E4-0D0BC1C9ACC5}">
      <dgm:prSet phldrT="[Text]" custT="1"/>
      <dgm:spPr/>
      <dgm:t>
        <a:bodyPr/>
        <a:lstStyle/>
        <a:p>
          <a:r>
            <a:rPr lang="en-US" sz="1400" b="1" dirty="0"/>
            <a:t>Management</a:t>
          </a:r>
        </a:p>
      </dgm:t>
    </dgm:pt>
    <dgm:pt modelId="{6F97C76B-B3FB-400A-A36E-6AF75EDC1E12}" type="parTrans" cxnId="{D50338DB-02D4-4F07-9FAE-36CE35055684}">
      <dgm:prSet/>
      <dgm:spPr/>
      <dgm:t>
        <a:bodyPr/>
        <a:lstStyle/>
        <a:p>
          <a:endParaRPr lang="en-US"/>
        </a:p>
      </dgm:t>
    </dgm:pt>
    <dgm:pt modelId="{DA8B54CC-8443-43F1-BCC8-898E93310ED3}" type="sibTrans" cxnId="{D50338DB-02D4-4F07-9FAE-36CE35055684}">
      <dgm:prSet/>
      <dgm:spPr/>
      <dgm:t>
        <a:bodyPr/>
        <a:lstStyle/>
        <a:p>
          <a:endParaRPr lang="en-US"/>
        </a:p>
      </dgm:t>
    </dgm:pt>
    <dgm:pt modelId="{E24C9EF2-3BB0-417F-AF64-39F515BD1B43}">
      <dgm:prSet phldrT="[Text]"/>
      <dgm:spPr/>
      <dgm:t>
        <a:bodyPr anchor="ctr" anchorCtr="0"/>
        <a:lstStyle/>
        <a:p>
          <a:pPr algn="ctr"/>
          <a:r>
            <a:rPr lang="en-US" dirty="0"/>
            <a:t>Melinda Lord,  Interim Director</a:t>
          </a:r>
        </a:p>
      </dgm:t>
    </dgm:pt>
    <dgm:pt modelId="{329E2EE5-D1C6-4BD0-A277-15023FC300F7}" type="parTrans" cxnId="{7535C0E3-419F-40ED-BE28-E7F4CC817E72}">
      <dgm:prSet/>
      <dgm:spPr/>
      <dgm:t>
        <a:bodyPr/>
        <a:lstStyle/>
        <a:p>
          <a:endParaRPr lang="en-US"/>
        </a:p>
      </dgm:t>
    </dgm:pt>
    <dgm:pt modelId="{F8A15B2F-86FF-463E-A474-D8F5C451752E}" type="sibTrans" cxnId="{7535C0E3-419F-40ED-BE28-E7F4CC817E72}">
      <dgm:prSet/>
      <dgm:spPr/>
      <dgm:t>
        <a:bodyPr/>
        <a:lstStyle/>
        <a:p>
          <a:endParaRPr lang="en-US"/>
        </a:p>
      </dgm:t>
    </dgm:pt>
    <dgm:pt modelId="{A472277C-9401-444C-BC29-E083D43B4AEE}">
      <dgm:prSet phldrT="[Text]" custT="1"/>
      <dgm:spPr/>
      <dgm:t>
        <a:bodyPr/>
        <a:lstStyle/>
        <a:p>
          <a:r>
            <a:rPr lang="en-US" sz="1300" b="1" dirty="0"/>
            <a:t>Housing &amp; Economic Development Division</a:t>
          </a:r>
        </a:p>
      </dgm:t>
    </dgm:pt>
    <dgm:pt modelId="{C9EC7A1F-0FB5-4716-AE9F-90E2AC1E3B18}" type="parTrans" cxnId="{158FBBA7-67F5-4544-A7E7-C9031814563F}">
      <dgm:prSet/>
      <dgm:spPr/>
      <dgm:t>
        <a:bodyPr/>
        <a:lstStyle/>
        <a:p>
          <a:endParaRPr lang="en-US"/>
        </a:p>
      </dgm:t>
    </dgm:pt>
    <dgm:pt modelId="{2FBC0E90-25CE-47AE-A5C1-E452E9EBD940}" type="sibTrans" cxnId="{158FBBA7-67F5-4544-A7E7-C9031814563F}">
      <dgm:prSet/>
      <dgm:spPr/>
      <dgm:t>
        <a:bodyPr/>
        <a:lstStyle/>
        <a:p>
          <a:endParaRPr lang="en-US"/>
        </a:p>
      </dgm:t>
    </dgm:pt>
    <dgm:pt modelId="{114A7C69-47BE-4AB2-9234-DDCA83B14764}">
      <dgm:prSet phldrT="[Text]"/>
      <dgm:spPr/>
      <dgm:t>
        <a:bodyPr anchor="ctr" anchorCtr="0"/>
        <a:lstStyle/>
        <a:p>
          <a:pPr algn="ctr"/>
          <a:r>
            <a:rPr lang="en-US" dirty="0"/>
            <a:t>Marqueta Swain, Affordable Housing Administrator</a:t>
          </a:r>
        </a:p>
      </dgm:t>
    </dgm:pt>
    <dgm:pt modelId="{CA7A90C1-3A06-47D8-BE1C-09F156A2E276}" type="parTrans" cxnId="{29731CE0-FC49-4F6C-8858-66508BD54033}">
      <dgm:prSet/>
      <dgm:spPr/>
      <dgm:t>
        <a:bodyPr/>
        <a:lstStyle/>
        <a:p>
          <a:endParaRPr lang="en-US"/>
        </a:p>
      </dgm:t>
    </dgm:pt>
    <dgm:pt modelId="{971A3349-0ABE-4A74-8268-4B1DC451A400}" type="sibTrans" cxnId="{29731CE0-FC49-4F6C-8858-66508BD54033}">
      <dgm:prSet/>
      <dgm:spPr/>
      <dgm:t>
        <a:bodyPr/>
        <a:lstStyle/>
        <a:p>
          <a:endParaRPr lang="en-US"/>
        </a:p>
      </dgm:t>
    </dgm:pt>
    <dgm:pt modelId="{90526549-7A2B-49B5-A004-6F26C8847423}">
      <dgm:prSet phldrT="[Text]"/>
      <dgm:spPr/>
      <dgm:t>
        <a:bodyPr anchor="ctr" anchorCtr="0"/>
        <a:lstStyle/>
        <a:p>
          <a:pPr algn="ctr"/>
          <a:r>
            <a:rPr lang="en-US" dirty="0"/>
            <a:t>Solomon Smothers, Housing Coordinator</a:t>
          </a:r>
        </a:p>
      </dgm:t>
    </dgm:pt>
    <dgm:pt modelId="{D607C66C-D002-4856-8DC0-EFE21252A8B4}" type="parTrans" cxnId="{F02FCB4A-9CD4-48F9-8413-A03F7B7698EF}">
      <dgm:prSet/>
      <dgm:spPr/>
      <dgm:t>
        <a:bodyPr/>
        <a:lstStyle/>
        <a:p>
          <a:endParaRPr lang="en-US"/>
        </a:p>
      </dgm:t>
    </dgm:pt>
    <dgm:pt modelId="{45B62026-D506-48D4-80A1-52D942C058A2}" type="sibTrans" cxnId="{F02FCB4A-9CD4-48F9-8413-A03F7B7698EF}">
      <dgm:prSet/>
      <dgm:spPr/>
      <dgm:t>
        <a:bodyPr/>
        <a:lstStyle/>
        <a:p>
          <a:endParaRPr lang="en-US"/>
        </a:p>
      </dgm:t>
    </dgm:pt>
    <dgm:pt modelId="{C582418F-3447-489F-AF08-F3CA27FFF7B5}">
      <dgm:prSet phldrT="[Text]" custT="1"/>
      <dgm:spPr/>
      <dgm:t>
        <a:bodyPr/>
        <a:lstStyle/>
        <a:p>
          <a:r>
            <a:rPr lang="en-US" sz="1300" b="1" dirty="0"/>
            <a:t>Community Development Division</a:t>
          </a:r>
        </a:p>
      </dgm:t>
    </dgm:pt>
    <dgm:pt modelId="{068E1D7A-46F3-44AA-8523-0824DE22195D}" type="parTrans" cxnId="{92C85914-91B8-43AD-B52C-197314D39853}">
      <dgm:prSet/>
      <dgm:spPr/>
      <dgm:t>
        <a:bodyPr/>
        <a:lstStyle/>
        <a:p>
          <a:endParaRPr lang="en-US"/>
        </a:p>
      </dgm:t>
    </dgm:pt>
    <dgm:pt modelId="{3674741A-1D83-4F05-97BF-484FF79A92EF}" type="sibTrans" cxnId="{92C85914-91B8-43AD-B52C-197314D39853}">
      <dgm:prSet/>
      <dgm:spPr/>
      <dgm:t>
        <a:bodyPr/>
        <a:lstStyle/>
        <a:p>
          <a:endParaRPr lang="en-US"/>
        </a:p>
      </dgm:t>
    </dgm:pt>
    <dgm:pt modelId="{9B0DA151-ED00-4BA1-85E6-01DD631DF2A7}">
      <dgm:prSet phldrT="[Text]"/>
      <dgm:spPr/>
      <dgm:t>
        <a:bodyPr anchor="ctr" anchorCtr="0"/>
        <a:lstStyle/>
        <a:p>
          <a:pPr algn="ctr"/>
          <a:r>
            <a:rPr lang="en-US" dirty="0"/>
            <a:t>Marci Irwin,  Community Development Administrator</a:t>
          </a:r>
        </a:p>
      </dgm:t>
    </dgm:pt>
    <dgm:pt modelId="{ACFBA25D-EE16-440C-AB41-AC76459DB9F9}" type="parTrans" cxnId="{63ECF329-EB9B-48E8-BAA1-9C876DF99D72}">
      <dgm:prSet/>
      <dgm:spPr/>
      <dgm:t>
        <a:bodyPr/>
        <a:lstStyle/>
        <a:p>
          <a:endParaRPr lang="en-US"/>
        </a:p>
      </dgm:t>
    </dgm:pt>
    <dgm:pt modelId="{7DFE5435-A00C-4D69-A7F1-7E5CD0944770}" type="sibTrans" cxnId="{63ECF329-EB9B-48E8-BAA1-9C876DF99D72}">
      <dgm:prSet/>
      <dgm:spPr/>
      <dgm:t>
        <a:bodyPr/>
        <a:lstStyle/>
        <a:p>
          <a:endParaRPr lang="en-US"/>
        </a:p>
      </dgm:t>
    </dgm:pt>
    <dgm:pt modelId="{9F2255CB-1514-4846-8DBE-F28F333CF699}">
      <dgm:prSet phldrT="[Text]"/>
      <dgm:spPr/>
      <dgm:t>
        <a:bodyPr anchor="ctr" anchorCtr="0"/>
        <a:lstStyle/>
        <a:p>
          <a:pPr algn="ctr"/>
          <a:r>
            <a:rPr lang="en-US" dirty="0"/>
            <a:t>Damario Squire, Community Development Coordinator</a:t>
          </a:r>
        </a:p>
      </dgm:t>
    </dgm:pt>
    <dgm:pt modelId="{9EFA3A0F-6BE3-4D93-9B64-21718E5CE9C8}" type="parTrans" cxnId="{E2540D7F-3CC6-4C53-8B80-150356C55C47}">
      <dgm:prSet/>
      <dgm:spPr/>
      <dgm:t>
        <a:bodyPr/>
        <a:lstStyle/>
        <a:p>
          <a:endParaRPr lang="en-US"/>
        </a:p>
      </dgm:t>
    </dgm:pt>
    <dgm:pt modelId="{BED92731-9A47-4425-9092-1B65CDF387CA}" type="sibTrans" cxnId="{E2540D7F-3CC6-4C53-8B80-150356C55C47}">
      <dgm:prSet/>
      <dgm:spPr/>
      <dgm:t>
        <a:bodyPr/>
        <a:lstStyle/>
        <a:p>
          <a:endParaRPr lang="en-US"/>
        </a:p>
      </dgm:t>
    </dgm:pt>
    <dgm:pt modelId="{ECD77A9F-12B6-4693-A14A-939BD472A2B2}">
      <dgm:prSet phldrT="[Text]"/>
      <dgm:spPr/>
      <dgm:t>
        <a:bodyPr anchor="ctr" anchorCtr="0"/>
        <a:lstStyle/>
        <a:p>
          <a:pPr algn="ctr"/>
          <a:r>
            <a:rPr lang="en-US" dirty="0"/>
            <a:t>Hannah Savard, Community Development Specialist/AH &amp; ED</a:t>
          </a:r>
        </a:p>
      </dgm:t>
    </dgm:pt>
    <dgm:pt modelId="{347D31F2-4671-44B1-9CF0-F861994A31E4}" type="parTrans" cxnId="{CFA3B36A-78F6-49FF-B826-02A1352C02CC}">
      <dgm:prSet/>
      <dgm:spPr/>
      <dgm:t>
        <a:bodyPr/>
        <a:lstStyle/>
        <a:p>
          <a:endParaRPr lang="en-US"/>
        </a:p>
      </dgm:t>
    </dgm:pt>
    <dgm:pt modelId="{FD9DB1D6-3A02-4D8C-A02F-9C78B2531C1C}" type="sibTrans" cxnId="{CFA3B36A-78F6-49FF-B826-02A1352C02CC}">
      <dgm:prSet/>
      <dgm:spPr/>
      <dgm:t>
        <a:bodyPr/>
        <a:lstStyle/>
        <a:p>
          <a:endParaRPr lang="en-US"/>
        </a:p>
      </dgm:t>
    </dgm:pt>
    <dgm:pt modelId="{298CF5AB-BC63-47B1-A915-CDFFCE294BE6}">
      <dgm:prSet phldrT="[Text]"/>
      <dgm:spPr/>
      <dgm:t>
        <a:bodyPr anchor="ctr" anchorCtr="0"/>
        <a:lstStyle/>
        <a:p>
          <a:pPr algn="ctr"/>
          <a:r>
            <a:rPr lang="en-US" dirty="0"/>
            <a:t>Lily Sronkoski, Homeless Specialist</a:t>
          </a:r>
        </a:p>
      </dgm:t>
    </dgm:pt>
    <dgm:pt modelId="{DBF08A2E-E0D1-4CE4-A700-ADE76070740F}" type="parTrans" cxnId="{1E09901C-90C6-40C7-9B74-4C67ADF3094A}">
      <dgm:prSet/>
      <dgm:spPr/>
      <dgm:t>
        <a:bodyPr/>
        <a:lstStyle/>
        <a:p>
          <a:endParaRPr lang="en-US"/>
        </a:p>
      </dgm:t>
    </dgm:pt>
    <dgm:pt modelId="{9F1BF434-BD55-4843-ABF5-5D4F57F20F91}" type="sibTrans" cxnId="{1E09901C-90C6-40C7-9B74-4C67ADF3094A}">
      <dgm:prSet/>
      <dgm:spPr/>
      <dgm:t>
        <a:bodyPr/>
        <a:lstStyle/>
        <a:p>
          <a:endParaRPr lang="en-US"/>
        </a:p>
      </dgm:t>
    </dgm:pt>
    <dgm:pt modelId="{325398F9-1C99-4CB9-B906-8B1FD979BE79}">
      <dgm:prSet phldrT="[Text]" custT="1"/>
      <dgm:spPr/>
      <dgm:t>
        <a:bodyPr/>
        <a:lstStyle/>
        <a:p>
          <a:r>
            <a:rPr lang="en-US" sz="1300" b="1" dirty="0"/>
            <a:t>Community Impact Division</a:t>
          </a:r>
        </a:p>
      </dgm:t>
    </dgm:pt>
    <dgm:pt modelId="{E91CCE99-A7F5-4D7B-8893-1CC82719704A}" type="parTrans" cxnId="{CE7DB046-3047-4AE1-BB59-0B5BB9FA6106}">
      <dgm:prSet/>
      <dgm:spPr/>
      <dgm:t>
        <a:bodyPr/>
        <a:lstStyle/>
        <a:p>
          <a:endParaRPr lang="en-US"/>
        </a:p>
      </dgm:t>
    </dgm:pt>
    <dgm:pt modelId="{CE91F935-2A4A-4310-81A5-BBAD2E66811B}" type="sibTrans" cxnId="{CE7DB046-3047-4AE1-BB59-0B5BB9FA6106}">
      <dgm:prSet/>
      <dgm:spPr/>
      <dgm:t>
        <a:bodyPr/>
        <a:lstStyle/>
        <a:p>
          <a:endParaRPr lang="en-US"/>
        </a:p>
      </dgm:t>
    </dgm:pt>
    <dgm:pt modelId="{332FD344-C05B-4EA2-BF47-E73B09A1EFA9}">
      <dgm:prSet phldrT="[Text]" custT="1"/>
      <dgm:spPr/>
      <dgm:t>
        <a:bodyPr/>
        <a:lstStyle/>
        <a:p>
          <a:r>
            <a:rPr lang="en-US" sz="1400" b="1" dirty="0"/>
            <a:t>Compliance Division</a:t>
          </a:r>
        </a:p>
      </dgm:t>
    </dgm:pt>
    <dgm:pt modelId="{4BFA7449-CB7A-4DFD-8AC2-44C097EF3506}" type="parTrans" cxnId="{FA6AC4A2-1ECB-4E2E-B161-F3F5F2F539B5}">
      <dgm:prSet/>
      <dgm:spPr/>
      <dgm:t>
        <a:bodyPr/>
        <a:lstStyle/>
        <a:p>
          <a:endParaRPr lang="en-US"/>
        </a:p>
      </dgm:t>
    </dgm:pt>
    <dgm:pt modelId="{CD13C56D-4FA1-42AA-BF8E-7D223C1572F1}" type="sibTrans" cxnId="{FA6AC4A2-1ECB-4E2E-B161-F3F5F2F539B5}">
      <dgm:prSet/>
      <dgm:spPr/>
      <dgm:t>
        <a:bodyPr/>
        <a:lstStyle/>
        <a:p>
          <a:endParaRPr lang="en-US"/>
        </a:p>
      </dgm:t>
    </dgm:pt>
    <dgm:pt modelId="{51301357-DA41-4BEC-8D0C-19AAA4A36485}">
      <dgm:prSet phldrT="[Text]"/>
      <dgm:spPr/>
      <dgm:t>
        <a:bodyPr anchor="ctr" anchorCtr="0"/>
        <a:lstStyle/>
        <a:p>
          <a:pPr algn="ctr"/>
          <a:r>
            <a:rPr lang="en-US" dirty="0" err="1"/>
            <a:t>Yashu</a:t>
          </a:r>
          <a:r>
            <a:rPr lang="en-US" dirty="0"/>
            <a:t> Kavalakuntla, Community Impact Specialist</a:t>
          </a:r>
        </a:p>
      </dgm:t>
    </dgm:pt>
    <dgm:pt modelId="{D98B54A8-EFA6-41FC-9DB3-28AC57B4E691}" type="parTrans" cxnId="{41C06C63-C362-4E7F-A03B-42ABBDA1396E}">
      <dgm:prSet/>
      <dgm:spPr/>
      <dgm:t>
        <a:bodyPr/>
        <a:lstStyle/>
        <a:p>
          <a:endParaRPr lang="en-US"/>
        </a:p>
      </dgm:t>
    </dgm:pt>
    <dgm:pt modelId="{6DF4E6D6-B13B-4F93-997F-EDC0BD432183}" type="sibTrans" cxnId="{41C06C63-C362-4E7F-A03B-42ABBDA1396E}">
      <dgm:prSet/>
      <dgm:spPr/>
      <dgm:t>
        <a:bodyPr/>
        <a:lstStyle/>
        <a:p>
          <a:endParaRPr lang="en-US"/>
        </a:p>
      </dgm:t>
    </dgm:pt>
    <dgm:pt modelId="{78226ED3-EC8B-415B-8CCB-F8984FBDF5FD}">
      <dgm:prSet phldrT="[Text]"/>
      <dgm:spPr/>
      <dgm:t>
        <a:bodyPr anchor="ctr" anchorCtr="0"/>
        <a:lstStyle/>
        <a:p>
          <a:pPr algn="ctr"/>
          <a:r>
            <a:rPr lang="en-US" dirty="0"/>
            <a:t>Alejandra Calva, Community Impact Administrator</a:t>
          </a:r>
        </a:p>
      </dgm:t>
    </dgm:pt>
    <dgm:pt modelId="{FE53D21A-191E-47ED-B4BA-02D7A68C9AB9}" type="parTrans" cxnId="{2CBC9DBA-E188-4C60-95A8-CC6C71616117}">
      <dgm:prSet/>
      <dgm:spPr/>
      <dgm:t>
        <a:bodyPr/>
        <a:lstStyle/>
        <a:p>
          <a:endParaRPr lang="en-US"/>
        </a:p>
      </dgm:t>
    </dgm:pt>
    <dgm:pt modelId="{8AE09332-13A3-4CA3-86B7-A8444B76AE28}" type="sibTrans" cxnId="{2CBC9DBA-E188-4C60-95A8-CC6C71616117}">
      <dgm:prSet/>
      <dgm:spPr/>
      <dgm:t>
        <a:bodyPr/>
        <a:lstStyle/>
        <a:p>
          <a:endParaRPr lang="en-US"/>
        </a:p>
      </dgm:t>
    </dgm:pt>
    <dgm:pt modelId="{15957C46-89BE-4B25-966D-98EA67C2D3D4}">
      <dgm:prSet phldrT="[Text]"/>
      <dgm:spPr/>
      <dgm:t>
        <a:bodyPr anchor="ctr" anchorCtr="0"/>
        <a:lstStyle/>
        <a:p>
          <a:pPr algn="ctr"/>
          <a:r>
            <a:rPr lang="en-US" dirty="0"/>
            <a:t>Coral Rogers, Compliance Administrator</a:t>
          </a:r>
        </a:p>
      </dgm:t>
    </dgm:pt>
    <dgm:pt modelId="{4B16B835-D161-4EA2-9CCB-EA1263426CC3}" type="parTrans" cxnId="{2CE75642-260E-46F0-8CCE-10A646BBFEF5}">
      <dgm:prSet/>
      <dgm:spPr/>
      <dgm:t>
        <a:bodyPr/>
        <a:lstStyle/>
        <a:p>
          <a:endParaRPr lang="en-US"/>
        </a:p>
      </dgm:t>
    </dgm:pt>
    <dgm:pt modelId="{442D999F-8723-4C1D-A319-FA76F12817E5}" type="sibTrans" cxnId="{2CE75642-260E-46F0-8CCE-10A646BBFEF5}">
      <dgm:prSet/>
      <dgm:spPr/>
      <dgm:t>
        <a:bodyPr/>
        <a:lstStyle/>
        <a:p>
          <a:endParaRPr lang="en-US"/>
        </a:p>
      </dgm:t>
    </dgm:pt>
    <dgm:pt modelId="{628C1D8E-1DF1-45A6-9B14-EA8F126B926F}">
      <dgm:prSet phldrT="[Text]"/>
      <dgm:spPr/>
      <dgm:t>
        <a:bodyPr anchor="ctr" anchorCtr="0"/>
        <a:lstStyle/>
        <a:p>
          <a:pPr algn="ctr"/>
          <a:r>
            <a:rPr lang="en-US" dirty="0"/>
            <a:t>Santerica Davis, Community Development Specialist- Compliance</a:t>
          </a:r>
        </a:p>
      </dgm:t>
    </dgm:pt>
    <dgm:pt modelId="{362FD640-F904-4BC5-92C2-E4C90F926D95}" type="parTrans" cxnId="{C1C5A504-DA72-4794-AB48-1EC1F8E251FC}">
      <dgm:prSet/>
      <dgm:spPr/>
      <dgm:t>
        <a:bodyPr/>
        <a:lstStyle/>
        <a:p>
          <a:endParaRPr lang="en-US"/>
        </a:p>
      </dgm:t>
    </dgm:pt>
    <dgm:pt modelId="{C9533A80-A362-43FF-AE04-B819A7A43D10}" type="sibTrans" cxnId="{C1C5A504-DA72-4794-AB48-1EC1F8E251FC}">
      <dgm:prSet/>
      <dgm:spPr/>
      <dgm:t>
        <a:bodyPr/>
        <a:lstStyle/>
        <a:p>
          <a:endParaRPr lang="en-US"/>
        </a:p>
      </dgm:t>
    </dgm:pt>
    <dgm:pt modelId="{176DC6BD-DB00-4341-8F7C-B9002A74B5C9}">
      <dgm:prSet phldrT="[Text]"/>
      <dgm:spPr/>
      <dgm:t>
        <a:bodyPr anchor="ctr" anchorCtr="0"/>
        <a:lstStyle/>
        <a:p>
          <a:pPr algn="ctr"/>
          <a:r>
            <a:rPr lang="en-US" dirty="0"/>
            <a:t>Cory Scott, Compliance Analyst</a:t>
          </a:r>
        </a:p>
      </dgm:t>
    </dgm:pt>
    <dgm:pt modelId="{F00C4476-5F7F-4DF7-97AE-4D0CD7F8B0AC}" type="parTrans" cxnId="{4999B6DA-9DB4-4640-B574-2D240FEB2C78}">
      <dgm:prSet/>
      <dgm:spPr/>
      <dgm:t>
        <a:bodyPr/>
        <a:lstStyle/>
        <a:p>
          <a:endParaRPr lang="en-US"/>
        </a:p>
      </dgm:t>
    </dgm:pt>
    <dgm:pt modelId="{C5E77F41-CD14-4304-9D37-4ABF004D5239}" type="sibTrans" cxnId="{4999B6DA-9DB4-4640-B574-2D240FEB2C78}">
      <dgm:prSet/>
      <dgm:spPr/>
      <dgm:t>
        <a:bodyPr/>
        <a:lstStyle/>
        <a:p>
          <a:endParaRPr lang="en-US"/>
        </a:p>
      </dgm:t>
    </dgm:pt>
    <dgm:pt modelId="{1068029C-6979-4C13-B6C6-6978F480C4E3}">
      <dgm:prSet phldrT="[Text]"/>
      <dgm:spPr/>
      <dgm:t>
        <a:bodyPr anchor="ctr" anchorCtr="0"/>
        <a:lstStyle/>
        <a:p>
          <a:pPr algn="ctr"/>
          <a:r>
            <a:rPr lang="en-US" dirty="0"/>
            <a:t>Samantha Gambuti, Community Development Specialist/CD</a:t>
          </a:r>
        </a:p>
      </dgm:t>
    </dgm:pt>
    <dgm:pt modelId="{7CBDE4E4-5B9A-484C-932C-53B0AEBBCFCC}" type="parTrans" cxnId="{D7628A70-A71C-4E0C-87F9-B210FA2CE52F}">
      <dgm:prSet/>
      <dgm:spPr/>
      <dgm:t>
        <a:bodyPr/>
        <a:lstStyle/>
        <a:p>
          <a:endParaRPr lang="en-US"/>
        </a:p>
      </dgm:t>
    </dgm:pt>
    <dgm:pt modelId="{50D1B836-B883-4043-840A-582E8FCF1B42}" type="sibTrans" cxnId="{D7628A70-A71C-4E0C-87F9-B210FA2CE52F}">
      <dgm:prSet/>
      <dgm:spPr/>
      <dgm:t>
        <a:bodyPr/>
        <a:lstStyle/>
        <a:p>
          <a:endParaRPr lang="en-US"/>
        </a:p>
      </dgm:t>
    </dgm:pt>
    <dgm:pt modelId="{19124722-A049-4EEF-ADCC-83DA81F49147}">
      <dgm:prSet phldrT="[Text]"/>
      <dgm:spPr/>
      <dgm:t>
        <a:bodyPr anchor="ctr" anchorCtr="0"/>
        <a:lstStyle/>
        <a:p>
          <a:pPr algn="ctr"/>
          <a:r>
            <a:rPr lang="en-US" dirty="0"/>
            <a:t>Michele Tully, Program Support Analyst II- Compliance</a:t>
          </a:r>
        </a:p>
      </dgm:t>
    </dgm:pt>
    <dgm:pt modelId="{6D55268B-9575-452A-9BC3-F2DC12C9FDB2}" type="parTrans" cxnId="{B57AF937-8752-40CD-84D6-E0FB676361E4}">
      <dgm:prSet/>
      <dgm:spPr/>
      <dgm:t>
        <a:bodyPr/>
        <a:lstStyle/>
        <a:p>
          <a:endParaRPr lang="en-US"/>
        </a:p>
      </dgm:t>
    </dgm:pt>
    <dgm:pt modelId="{64DC9DB8-1709-4FD2-88FD-D6748C6E6BC2}" type="sibTrans" cxnId="{B57AF937-8752-40CD-84D6-E0FB676361E4}">
      <dgm:prSet/>
      <dgm:spPr/>
      <dgm:t>
        <a:bodyPr/>
        <a:lstStyle/>
        <a:p>
          <a:endParaRPr lang="en-US"/>
        </a:p>
      </dgm:t>
    </dgm:pt>
    <dgm:pt modelId="{2ABC2080-9DF6-4B5C-83C3-08B70B9C959C}">
      <dgm:prSet phldrT="[Text]"/>
      <dgm:spPr/>
      <dgm:t>
        <a:bodyPr anchor="ctr" anchorCtr="0"/>
        <a:lstStyle/>
        <a:p>
          <a:pPr algn="ctr"/>
          <a:endParaRPr lang="en-US" dirty="0"/>
        </a:p>
      </dgm:t>
    </dgm:pt>
    <dgm:pt modelId="{058D9CD7-41FA-480B-BA70-9AE37053F22B}" type="parTrans" cxnId="{6953D3BF-9CAB-4DF3-90A3-43815C2102E0}">
      <dgm:prSet/>
      <dgm:spPr/>
      <dgm:t>
        <a:bodyPr/>
        <a:lstStyle/>
        <a:p>
          <a:endParaRPr lang="en-US"/>
        </a:p>
      </dgm:t>
    </dgm:pt>
    <dgm:pt modelId="{5FDBB143-908E-4029-BFDE-2DFD57A80C7B}" type="sibTrans" cxnId="{6953D3BF-9CAB-4DF3-90A3-43815C2102E0}">
      <dgm:prSet/>
      <dgm:spPr/>
      <dgm:t>
        <a:bodyPr/>
        <a:lstStyle/>
        <a:p>
          <a:endParaRPr lang="en-US"/>
        </a:p>
      </dgm:t>
    </dgm:pt>
    <dgm:pt modelId="{A955D3B6-4359-4D75-A471-6AFA924277D0}">
      <dgm:prSet phldrT="[Text]"/>
      <dgm:spPr/>
      <dgm:t>
        <a:bodyPr anchor="ctr" anchorCtr="0"/>
        <a:lstStyle/>
        <a:p>
          <a:pPr algn="ctr"/>
          <a:endParaRPr lang="en-US" dirty="0"/>
        </a:p>
      </dgm:t>
    </dgm:pt>
    <dgm:pt modelId="{8C5608DA-2A71-4655-82A5-94B7365BDE46}" type="parTrans" cxnId="{B418BDB0-E72D-4EC1-A62C-29FF98280D62}">
      <dgm:prSet/>
      <dgm:spPr/>
      <dgm:t>
        <a:bodyPr/>
        <a:lstStyle/>
        <a:p>
          <a:endParaRPr lang="en-US"/>
        </a:p>
      </dgm:t>
    </dgm:pt>
    <dgm:pt modelId="{DFDD4C12-586A-446D-B233-BA4EEE79793B}" type="sibTrans" cxnId="{B418BDB0-E72D-4EC1-A62C-29FF98280D62}">
      <dgm:prSet/>
      <dgm:spPr/>
      <dgm:t>
        <a:bodyPr/>
        <a:lstStyle/>
        <a:p>
          <a:endParaRPr lang="en-US"/>
        </a:p>
      </dgm:t>
    </dgm:pt>
    <dgm:pt modelId="{143BF893-ADF0-4880-A355-34DAE36CD825}">
      <dgm:prSet phldrT="[Text]"/>
      <dgm:spPr/>
      <dgm:t>
        <a:bodyPr anchor="ctr" anchorCtr="0"/>
        <a:lstStyle/>
        <a:p>
          <a:pPr algn="ctr"/>
          <a:endParaRPr lang="en-US" dirty="0"/>
        </a:p>
      </dgm:t>
    </dgm:pt>
    <dgm:pt modelId="{A8B0153A-93DE-4568-8FF3-DBC43CCBE770}" type="parTrans" cxnId="{D36556F3-D2F1-498A-9CDC-235D7CA99FD0}">
      <dgm:prSet/>
      <dgm:spPr/>
      <dgm:t>
        <a:bodyPr/>
        <a:lstStyle/>
        <a:p>
          <a:endParaRPr lang="en-US"/>
        </a:p>
      </dgm:t>
    </dgm:pt>
    <dgm:pt modelId="{C16315B7-6713-4AFC-BDCA-2DCEB3AAFA51}" type="sibTrans" cxnId="{D36556F3-D2F1-498A-9CDC-235D7CA99FD0}">
      <dgm:prSet/>
      <dgm:spPr/>
      <dgm:t>
        <a:bodyPr/>
        <a:lstStyle/>
        <a:p>
          <a:endParaRPr lang="en-US"/>
        </a:p>
      </dgm:t>
    </dgm:pt>
    <dgm:pt modelId="{5D04A757-AE53-448C-97E0-2EAB59435C93}">
      <dgm:prSet phldrT="[Text]"/>
      <dgm:spPr/>
      <dgm:t>
        <a:bodyPr anchor="ctr" anchorCtr="0"/>
        <a:lstStyle/>
        <a:p>
          <a:pPr algn="ctr"/>
          <a:endParaRPr lang="en-US" dirty="0"/>
        </a:p>
      </dgm:t>
    </dgm:pt>
    <dgm:pt modelId="{AB143390-5EF9-4572-82C9-0F2702F17CE4}" type="parTrans" cxnId="{70F4F1C7-166A-4C48-BEBC-3D857D36490D}">
      <dgm:prSet/>
      <dgm:spPr/>
      <dgm:t>
        <a:bodyPr/>
        <a:lstStyle/>
        <a:p>
          <a:endParaRPr lang="en-US"/>
        </a:p>
      </dgm:t>
    </dgm:pt>
    <dgm:pt modelId="{258448F7-42CB-4160-B600-32B9FB42DC5F}" type="sibTrans" cxnId="{70F4F1C7-166A-4C48-BEBC-3D857D36490D}">
      <dgm:prSet/>
      <dgm:spPr/>
      <dgm:t>
        <a:bodyPr/>
        <a:lstStyle/>
        <a:p>
          <a:endParaRPr lang="en-US"/>
        </a:p>
      </dgm:t>
    </dgm:pt>
    <dgm:pt modelId="{95BA0704-4C53-49E8-9C87-614E1F323130}">
      <dgm:prSet phldrT="[Text]"/>
      <dgm:spPr/>
      <dgm:t>
        <a:bodyPr anchor="ctr" anchorCtr="0"/>
        <a:lstStyle/>
        <a:p>
          <a:pPr algn="ctr"/>
          <a:endParaRPr lang="en-US" dirty="0"/>
        </a:p>
      </dgm:t>
    </dgm:pt>
    <dgm:pt modelId="{CA475BC5-A9C7-4E76-9D82-0390F2AC8C5B}" type="parTrans" cxnId="{AA4EBC5B-96D0-4095-AF18-6FA96FC0B6FE}">
      <dgm:prSet/>
      <dgm:spPr/>
      <dgm:t>
        <a:bodyPr/>
        <a:lstStyle/>
        <a:p>
          <a:endParaRPr lang="en-US"/>
        </a:p>
      </dgm:t>
    </dgm:pt>
    <dgm:pt modelId="{276C75FB-2123-4E98-97B7-69F59D00E3DD}" type="sibTrans" cxnId="{AA4EBC5B-96D0-4095-AF18-6FA96FC0B6FE}">
      <dgm:prSet/>
      <dgm:spPr/>
      <dgm:t>
        <a:bodyPr/>
        <a:lstStyle/>
        <a:p>
          <a:endParaRPr lang="en-US"/>
        </a:p>
      </dgm:t>
    </dgm:pt>
    <dgm:pt modelId="{0C1F3E51-F804-4558-932B-D350C2B3BC5C}">
      <dgm:prSet phldrT="[Text]"/>
      <dgm:spPr/>
      <dgm:t>
        <a:bodyPr anchor="ctr" anchorCtr="0"/>
        <a:lstStyle/>
        <a:p>
          <a:pPr algn="ctr"/>
          <a:endParaRPr lang="en-US" dirty="0"/>
        </a:p>
      </dgm:t>
    </dgm:pt>
    <dgm:pt modelId="{2E8DF85F-669D-4654-9C11-3A98C2E1F16C}" type="parTrans" cxnId="{C7E5750D-79F2-4678-A0B2-21C33697038E}">
      <dgm:prSet/>
      <dgm:spPr/>
      <dgm:t>
        <a:bodyPr/>
        <a:lstStyle/>
        <a:p>
          <a:endParaRPr lang="en-US"/>
        </a:p>
      </dgm:t>
    </dgm:pt>
    <dgm:pt modelId="{173291EF-8D1E-4EEF-AF93-C6392C4CC6B6}" type="sibTrans" cxnId="{C7E5750D-79F2-4678-A0B2-21C33697038E}">
      <dgm:prSet/>
      <dgm:spPr/>
      <dgm:t>
        <a:bodyPr/>
        <a:lstStyle/>
        <a:p>
          <a:endParaRPr lang="en-US"/>
        </a:p>
      </dgm:t>
    </dgm:pt>
    <dgm:pt modelId="{97E265D0-6D27-4AB6-BC3F-C06B1CDAD1D4}">
      <dgm:prSet phldrT="[Text]"/>
      <dgm:spPr/>
      <dgm:t>
        <a:bodyPr anchor="ctr" anchorCtr="0"/>
        <a:lstStyle/>
        <a:p>
          <a:pPr algn="ctr"/>
          <a:endParaRPr lang="en-US" dirty="0"/>
        </a:p>
      </dgm:t>
    </dgm:pt>
    <dgm:pt modelId="{EB6B1CE6-F705-480A-AB78-3525CC9DA798}" type="parTrans" cxnId="{5C7940FF-6F20-45F5-B952-11ADFA749A54}">
      <dgm:prSet/>
      <dgm:spPr/>
      <dgm:t>
        <a:bodyPr/>
        <a:lstStyle/>
        <a:p>
          <a:endParaRPr lang="en-US"/>
        </a:p>
      </dgm:t>
    </dgm:pt>
    <dgm:pt modelId="{2F8F4D85-6C19-4E21-A5A2-E88FC6314867}" type="sibTrans" cxnId="{5C7940FF-6F20-45F5-B952-11ADFA749A54}">
      <dgm:prSet/>
      <dgm:spPr/>
      <dgm:t>
        <a:bodyPr/>
        <a:lstStyle/>
        <a:p>
          <a:endParaRPr lang="en-US"/>
        </a:p>
      </dgm:t>
    </dgm:pt>
    <dgm:pt modelId="{73107964-D69C-404E-A929-855851BB20E1}">
      <dgm:prSet phldrT="[Text]"/>
      <dgm:spPr/>
      <dgm:t>
        <a:bodyPr anchor="ctr" anchorCtr="0"/>
        <a:lstStyle/>
        <a:p>
          <a:pPr algn="ctr"/>
          <a:endParaRPr lang="en-US" dirty="0"/>
        </a:p>
      </dgm:t>
    </dgm:pt>
    <dgm:pt modelId="{45C8E917-7A6A-4A3F-B18A-3E7FB1E0AD90}" type="parTrans" cxnId="{21339406-48EA-410F-817D-EA270CF19C80}">
      <dgm:prSet/>
      <dgm:spPr/>
      <dgm:t>
        <a:bodyPr/>
        <a:lstStyle/>
        <a:p>
          <a:endParaRPr lang="en-US"/>
        </a:p>
      </dgm:t>
    </dgm:pt>
    <dgm:pt modelId="{A8D7C924-CED5-45B2-BDFC-5A47838DF74E}" type="sibTrans" cxnId="{21339406-48EA-410F-817D-EA270CF19C80}">
      <dgm:prSet/>
      <dgm:spPr/>
      <dgm:t>
        <a:bodyPr/>
        <a:lstStyle/>
        <a:p>
          <a:endParaRPr lang="en-US"/>
        </a:p>
      </dgm:t>
    </dgm:pt>
    <dgm:pt modelId="{0AB01483-3106-4142-A32D-D959FC621A4B}">
      <dgm:prSet phldrT="[Text]"/>
      <dgm:spPr/>
      <dgm:t>
        <a:bodyPr anchor="ctr" anchorCtr="0"/>
        <a:lstStyle/>
        <a:p>
          <a:pPr algn="ctr"/>
          <a:endParaRPr lang="en-US" dirty="0"/>
        </a:p>
      </dgm:t>
    </dgm:pt>
    <dgm:pt modelId="{7A1CFEAB-0EB6-4BE1-980D-FDCA01645835}" type="sibTrans" cxnId="{5CFE17B0-F786-4339-89E6-79892409DC02}">
      <dgm:prSet/>
      <dgm:spPr/>
      <dgm:t>
        <a:bodyPr/>
        <a:lstStyle/>
        <a:p>
          <a:endParaRPr lang="en-US"/>
        </a:p>
      </dgm:t>
    </dgm:pt>
    <dgm:pt modelId="{9A94D887-7970-4C79-822E-046EB1FA4B14}" type="parTrans" cxnId="{5CFE17B0-F786-4339-89E6-79892409DC02}">
      <dgm:prSet/>
      <dgm:spPr/>
      <dgm:t>
        <a:bodyPr/>
        <a:lstStyle/>
        <a:p>
          <a:endParaRPr lang="en-US"/>
        </a:p>
      </dgm:t>
    </dgm:pt>
    <dgm:pt modelId="{3E0536B4-7CEF-40C3-9660-D2E762BF419B}">
      <dgm:prSet/>
      <dgm:spPr/>
      <dgm:t>
        <a:bodyPr/>
        <a:lstStyle/>
        <a:p>
          <a:pPr algn="ctr"/>
          <a:endParaRPr lang="en-US" dirty="0"/>
        </a:p>
      </dgm:t>
    </dgm:pt>
    <dgm:pt modelId="{D59F6F5E-87D3-4B0B-BFAA-C8290C75C30D}" type="parTrans" cxnId="{5E5C7232-3D66-4CDF-BFAB-81C132F241A5}">
      <dgm:prSet/>
      <dgm:spPr/>
      <dgm:t>
        <a:bodyPr/>
        <a:lstStyle/>
        <a:p>
          <a:endParaRPr lang="en-US"/>
        </a:p>
      </dgm:t>
    </dgm:pt>
    <dgm:pt modelId="{E32A973E-5E01-4E1B-A76D-A10BF4C74639}" type="sibTrans" cxnId="{5E5C7232-3D66-4CDF-BFAB-81C132F241A5}">
      <dgm:prSet/>
      <dgm:spPr/>
      <dgm:t>
        <a:bodyPr/>
        <a:lstStyle/>
        <a:p>
          <a:endParaRPr lang="en-US"/>
        </a:p>
      </dgm:t>
    </dgm:pt>
    <dgm:pt modelId="{44EFE79F-F5AB-4787-8BC9-7829596DE440}">
      <dgm:prSet phldrT="[Text]"/>
      <dgm:spPr/>
      <dgm:t>
        <a:bodyPr anchor="ctr" anchorCtr="0"/>
        <a:lstStyle/>
        <a:p>
          <a:pPr algn="ctr"/>
          <a:endParaRPr lang="en-US" dirty="0"/>
        </a:p>
      </dgm:t>
    </dgm:pt>
    <dgm:pt modelId="{8DF0AABD-93CF-4E68-9508-0D73B32095B3}" type="parTrans" cxnId="{CF65A69C-CC22-46BB-8C84-8B24311C8B46}">
      <dgm:prSet/>
      <dgm:spPr/>
      <dgm:t>
        <a:bodyPr/>
        <a:lstStyle/>
        <a:p>
          <a:endParaRPr lang="en-US"/>
        </a:p>
      </dgm:t>
    </dgm:pt>
    <dgm:pt modelId="{85DBFA4A-1B50-4211-98A1-5837FC45EC91}" type="sibTrans" cxnId="{CF65A69C-CC22-46BB-8C84-8B24311C8B46}">
      <dgm:prSet/>
      <dgm:spPr/>
      <dgm:t>
        <a:bodyPr/>
        <a:lstStyle/>
        <a:p>
          <a:endParaRPr lang="en-US"/>
        </a:p>
      </dgm:t>
    </dgm:pt>
    <dgm:pt modelId="{95FE5003-11A9-48D4-A3B0-A278878414A9}">
      <dgm:prSet phldrT="[Text]"/>
      <dgm:spPr/>
      <dgm:t>
        <a:bodyPr anchor="ctr" anchorCtr="0"/>
        <a:lstStyle/>
        <a:p>
          <a:pPr algn="ctr"/>
          <a:r>
            <a:rPr lang="en-US" dirty="0"/>
            <a:t>Kristen Baskin,  Community Impact Specialist</a:t>
          </a:r>
        </a:p>
      </dgm:t>
    </dgm:pt>
    <dgm:pt modelId="{FB124A3C-F14A-44E2-9CA0-3825A8496A77}" type="parTrans" cxnId="{0A84A54A-5B08-4E07-B1B4-3985B378BABB}">
      <dgm:prSet/>
      <dgm:spPr/>
      <dgm:t>
        <a:bodyPr/>
        <a:lstStyle/>
        <a:p>
          <a:endParaRPr lang="en-US"/>
        </a:p>
      </dgm:t>
    </dgm:pt>
    <dgm:pt modelId="{50734918-22CC-4CF3-9036-4C1AE1CE5B2F}" type="sibTrans" cxnId="{0A84A54A-5B08-4E07-B1B4-3985B378BABB}">
      <dgm:prSet/>
      <dgm:spPr/>
      <dgm:t>
        <a:bodyPr/>
        <a:lstStyle/>
        <a:p>
          <a:endParaRPr lang="en-US"/>
        </a:p>
      </dgm:t>
    </dgm:pt>
    <dgm:pt modelId="{AC104562-E1FE-4207-BA25-FC500CB3C317}">
      <dgm:prSet phldrT="[Text]"/>
      <dgm:spPr/>
      <dgm:t>
        <a:bodyPr anchor="ctr" anchorCtr="0"/>
        <a:lstStyle/>
        <a:p>
          <a:pPr algn="ctr"/>
          <a:endParaRPr lang="en-US" dirty="0"/>
        </a:p>
      </dgm:t>
    </dgm:pt>
    <dgm:pt modelId="{9399EADA-A74E-4B04-BDF5-61E899EC910A}" type="parTrans" cxnId="{BB64C982-5FF8-41AF-8617-CB1F697AB64D}">
      <dgm:prSet/>
      <dgm:spPr/>
      <dgm:t>
        <a:bodyPr/>
        <a:lstStyle/>
        <a:p>
          <a:endParaRPr lang="en-US"/>
        </a:p>
      </dgm:t>
    </dgm:pt>
    <dgm:pt modelId="{891B3CAB-CC85-497D-BCB7-DB411A178D8E}" type="sibTrans" cxnId="{BB64C982-5FF8-41AF-8617-CB1F697AB64D}">
      <dgm:prSet/>
      <dgm:spPr/>
      <dgm:t>
        <a:bodyPr/>
        <a:lstStyle/>
        <a:p>
          <a:endParaRPr lang="en-US"/>
        </a:p>
      </dgm:t>
    </dgm:pt>
    <dgm:pt modelId="{4C2883C5-5A4A-4D83-B541-36D05803FE9B}">
      <dgm:prSet phldrT="[Text]"/>
      <dgm:spPr/>
      <dgm:t>
        <a:bodyPr anchor="ctr" anchorCtr="0"/>
        <a:lstStyle/>
        <a:p>
          <a:pPr algn="ctr"/>
          <a:endParaRPr lang="en-US" dirty="0"/>
        </a:p>
      </dgm:t>
    </dgm:pt>
    <dgm:pt modelId="{C06C0A8B-6ED7-4EE7-A7CB-BBAA7C0AC417}" type="parTrans" cxnId="{3FC6FBC9-1395-420C-936D-6B2E67979F75}">
      <dgm:prSet/>
      <dgm:spPr/>
      <dgm:t>
        <a:bodyPr/>
        <a:lstStyle/>
        <a:p>
          <a:endParaRPr lang="en-US"/>
        </a:p>
      </dgm:t>
    </dgm:pt>
    <dgm:pt modelId="{7497D3BA-2939-482D-BEFC-97FAA1F7280B}" type="sibTrans" cxnId="{3FC6FBC9-1395-420C-936D-6B2E67979F75}">
      <dgm:prSet/>
      <dgm:spPr/>
      <dgm:t>
        <a:bodyPr/>
        <a:lstStyle/>
        <a:p>
          <a:endParaRPr lang="en-US"/>
        </a:p>
      </dgm:t>
    </dgm:pt>
    <dgm:pt modelId="{67E7FD01-FB5C-482D-8169-61AB73A343B9}">
      <dgm:prSet phldrT="[Text]"/>
      <dgm:spPr/>
      <dgm:t>
        <a:bodyPr anchor="ctr" anchorCtr="0"/>
        <a:lstStyle/>
        <a:p>
          <a:pPr algn="ctr"/>
          <a:endParaRPr lang="en-US" dirty="0"/>
        </a:p>
      </dgm:t>
    </dgm:pt>
    <dgm:pt modelId="{E5539142-90F0-4566-9705-87868C2E6D42}" type="parTrans" cxnId="{326FFF12-79ED-4CA1-9132-8084666BC447}">
      <dgm:prSet/>
      <dgm:spPr/>
      <dgm:t>
        <a:bodyPr/>
        <a:lstStyle/>
        <a:p>
          <a:endParaRPr lang="en-US"/>
        </a:p>
      </dgm:t>
    </dgm:pt>
    <dgm:pt modelId="{ADA0D888-C47E-4C3A-BDE6-EDFDD936B043}" type="sibTrans" cxnId="{326FFF12-79ED-4CA1-9132-8084666BC447}">
      <dgm:prSet/>
      <dgm:spPr/>
      <dgm:t>
        <a:bodyPr/>
        <a:lstStyle/>
        <a:p>
          <a:endParaRPr lang="en-US"/>
        </a:p>
      </dgm:t>
    </dgm:pt>
    <dgm:pt modelId="{7BD6228D-57B7-4B3D-81BD-00FE407940E1}">
      <dgm:prSet phldrT="[Text]"/>
      <dgm:spPr/>
      <dgm:t>
        <a:bodyPr/>
        <a:lstStyle/>
        <a:p>
          <a:pPr algn="ctr"/>
          <a:endParaRPr lang="en-US" dirty="0"/>
        </a:p>
      </dgm:t>
    </dgm:pt>
    <dgm:pt modelId="{F623972B-C9CF-4EBD-BE1A-DE6E7B1D5FBB}" type="parTrans" cxnId="{70D24E8C-841E-446F-A9DD-11314E015D8D}">
      <dgm:prSet/>
      <dgm:spPr/>
      <dgm:t>
        <a:bodyPr/>
        <a:lstStyle/>
        <a:p>
          <a:endParaRPr lang="en-US"/>
        </a:p>
      </dgm:t>
    </dgm:pt>
    <dgm:pt modelId="{0245BF05-33C3-469A-81BC-1AD6C1A4536A}" type="sibTrans" cxnId="{70D24E8C-841E-446F-A9DD-11314E015D8D}">
      <dgm:prSet/>
      <dgm:spPr/>
      <dgm:t>
        <a:bodyPr/>
        <a:lstStyle/>
        <a:p>
          <a:endParaRPr lang="en-US"/>
        </a:p>
      </dgm:t>
    </dgm:pt>
    <dgm:pt modelId="{2BA4BDE2-CA26-4446-AEF3-711AA76A4238}">
      <dgm:prSet phldrT="[Text]"/>
      <dgm:spPr/>
      <dgm:t>
        <a:bodyPr/>
        <a:lstStyle/>
        <a:p>
          <a:pPr algn="ctr"/>
          <a:r>
            <a:rPr lang="en-US" dirty="0"/>
            <a:t>Andrea Livingston, Administrative Assistant </a:t>
          </a:r>
        </a:p>
      </dgm:t>
    </dgm:pt>
    <dgm:pt modelId="{0B609D53-E182-46D1-BAD2-674062AAAE16}" type="parTrans" cxnId="{B197694C-DD42-4485-B2C7-BDBE584880E4}">
      <dgm:prSet/>
      <dgm:spPr/>
      <dgm:t>
        <a:bodyPr/>
        <a:lstStyle/>
        <a:p>
          <a:endParaRPr lang="en-US"/>
        </a:p>
      </dgm:t>
    </dgm:pt>
    <dgm:pt modelId="{6477F54E-EFD3-4648-851C-9A95748D9808}" type="sibTrans" cxnId="{B197694C-DD42-4485-B2C7-BDBE584880E4}">
      <dgm:prSet/>
      <dgm:spPr/>
      <dgm:t>
        <a:bodyPr/>
        <a:lstStyle/>
        <a:p>
          <a:endParaRPr lang="en-US"/>
        </a:p>
      </dgm:t>
    </dgm:pt>
    <dgm:pt modelId="{B1CF8E37-7276-4DCF-A42D-56700E945271}">
      <dgm:prSet phldrT="[Text]"/>
      <dgm:spPr/>
      <dgm:t>
        <a:bodyPr anchor="ctr" anchorCtr="0"/>
        <a:lstStyle/>
        <a:p>
          <a:pPr algn="ctr"/>
          <a:endParaRPr lang="en-US" dirty="0"/>
        </a:p>
      </dgm:t>
    </dgm:pt>
    <dgm:pt modelId="{6C6455DB-6AC5-4B55-9C7A-F57934A93405}" type="parTrans" cxnId="{2D664EA4-4943-4A75-9DE2-B3D33CA96056}">
      <dgm:prSet/>
      <dgm:spPr/>
      <dgm:t>
        <a:bodyPr/>
        <a:lstStyle/>
        <a:p>
          <a:endParaRPr lang="en-US"/>
        </a:p>
      </dgm:t>
    </dgm:pt>
    <dgm:pt modelId="{72F4F43E-F4EA-44AC-9066-729724ABB748}" type="sibTrans" cxnId="{2D664EA4-4943-4A75-9DE2-B3D33CA96056}">
      <dgm:prSet/>
      <dgm:spPr/>
      <dgm:t>
        <a:bodyPr/>
        <a:lstStyle/>
        <a:p>
          <a:endParaRPr lang="en-US"/>
        </a:p>
      </dgm:t>
    </dgm:pt>
    <dgm:pt modelId="{4DF64FCB-A76D-42A5-86B3-9EDD2750B78F}" type="pres">
      <dgm:prSet presAssocID="{A1E84D8B-DE6B-4E10-ACBF-E66C97AA1417}" presName="Name0" presStyleCnt="0">
        <dgm:presLayoutVars>
          <dgm:dir/>
          <dgm:animLvl val="lvl"/>
          <dgm:resizeHandles val="exact"/>
        </dgm:presLayoutVars>
      </dgm:prSet>
      <dgm:spPr/>
    </dgm:pt>
    <dgm:pt modelId="{EACCA508-60D7-4EB7-91D3-86CAC34CC3C0}" type="pres">
      <dgm:prSet presAssocID="{3CE59EC9-A70F-41C0-B7E4-0D0BC1C9ACC5}" presName="composite" presStyleCnt="0"/>
      <dgm:spPr/>
    </dgm:pt>
    <dgm:pt modelId="{5A235E63-AA0F-4EBC-8224-A6FD045FB3E8}" type="pres">
      <dgm:prSet presAssocID="{3CE59EC9-A70F-41C0-B7E4-0D0BC1C9ACC5}" presName="parTx" presStyleLbl="alignNode1" presStyleIdx="0" presStyleCnt="5">
        <dgm:presLayoutVars>
          <dgm:chMax val="0"/>
          <dgm:chPref val="0"/>
          <dgm:bulletEnabled val="1"/>
        </dgm:presLayoutVars>
      </dgm:prSet>
      <dgm:spPr/>
    </dgm:pt>
    <dgm:pt modelId="{B8058E2D-293A-43F5-A54B-EB5F45F0AE98}" type="pres">
      <dgm:prSet presAssocID="{3CE59EC9-A70F-41C0-B7E4-0D0BC1C9ACC5}" presName="desTx" presStyleLbl="alignAccFollowNode1" presStyleIdx="0" presStyleCnt="5">
        <dgm:presLayoutVars>
          <dgm:bulletEnabled val="1"/>
        </dgm:presLayoutVars>
      </dgm:prSet>
      <dgm:spPr/>
    </dgm:pt>
    <dgm:pt modelId="{13F2E0AB-FD3C-46D2-8C8D-B8EC04BCBA6F}" type="pres">
      <dgm:prSet presAssocID="{DA8B54CC-8443-43F1-BCC8-898E93310ED3}" presName="space" presStyleCnt="0"/>
      <dgm:spPr/>
    </dgm:pt>
    <dgm:pt modelId="{D324DC01-BE02-46B1-88F7-99784F0AB9CB}" type="pres">
      <dgm:prSet presAssocID="{A472277C-9401-444C-BC29-E083D43B4AEE}" presName="composite" presStyleCnt="0"/>
      <dgm:spPr/>
    </dgm:pt>
    <dgm:pt modelId="{EBD67E22-F229-451F-BB4D-994FBD6F86B1}" type="pres">
      <dgm:prSet presAssocID="{A472277C-9401-444C-BC29-E083D43B4AEE}" presName="parTx" presStyleLbl="alignNode1" presStyleIdx="1" presStyleCnt="5">
        <dgm:presLayoutVars>
          <dgm:chMax val="0"/>
          <dgm:chPref val="0"/>
          <dgm:bulletEnabled val="1"/>
        </dgm:presLayoutVars>
      </dgm:prSet>
      <dgm:spPr/>
    </dgm:pt>
    <dgm:pt modelId="{A771D88A-A356-464D-9D4D-029A090B9977}" type="pres">
      <dgm:prSet presAssocID="{A472277C-9401-444C-BC29-E083D43B4AEE}" presName="desTx" presStyleLbl="alignAccFollowNode1" presStyleIdx="1" presStyleCnt="5">
        <dgm:presLayoutVars>
          <dgm:bulletEnabled val="1"/>
        </dgm:presLayoutVars>
      </dgm:prSet>
      <dgm:spPr/>
    </dgm:pt>
    <dgm:pt modelId="{4089A962-8228-4F97-9551-9094CE2E026B}" type="pres">
      <dgm:prSet presAssocID="{2FBC0E90-25CE-47AE-A5C1-E452E9EBD940}" presName="space" presStyleCnt="0"/>
      <dgm:spPr/>
    </dgm:pt>
    <dgm:pt modelId="{CC4BB56C-2868-4E4D-8EED-62D056C46379}" type="pres">
      <dgm:prSet presAssocID="{C582418F-3447-489F-AF08-F3CA27FFF7B5}" presName="composite" presStyleCnt="0"/>
      <dgm:spPr/>
    </dgm:pt>
    <dgm:pt modelId="{0C3AFC8C-6F25-409A-B2A3-0712C9D2B4F9}" type="pres">
      <dgm:prSet presAssocID="{C582418F-3447-489F-AF08-F3CA27FFF7B5}" presName="parTx" presStyleLbl="alignNode1" presStyleIdx="2" presStyleCnt="5">
        <dgm:presLayoutVars>
          <dgm:chMax val="0"/>
          <dgm:chPref val="0"/>
          <dgm:bulletEnabled val="1"/>
        </dgm:presLayoutVars>
      </dgm:prSet>
      <dgm:spPr/>
    </dgm:pt>
    <dgm:pt modelId="{F201BEE9-C5AD-4A50-A40C-4FCD6DE2006E}" type="pres">
      <dgm:prSet presAssocID="{C582418F-3447-489F-AF08-F3CA27FFF7B5}" presName="desTx" presStyleLbl="alignAccFollowNode1" presStyleIdx="2" presStyleCnt="5">
        <dgm:presLayoutVars>
          <dgm:bulletEnabled val="1"/>
        </dgm:presLayoutVars>
      </dgm:prSet>
      <dgm:spPr/>
    </dgm:pt>
    <dgm:pt modelId="{842ED10E-EE6A-4225-A7ED-D945A823C4F7}" type="pres">
      <dgm:prSet presAssocID="{3674741A-1D83-4F05-97BF-484FF79A92EF}" presName="space" presStyleCnt="0"/>
      <dgm:spPr/>
    </dgm:pt>
    <dgm:pt modelId="{E33EF98A-12A6-415A-8A7F-4431A5D67DC3}" type="pres">
      <dgm:prSet presAssocID="{325398F9-1C99-4CB9-B906-8B1FD979BE79}" presName="composite" presStyleCnt="0"/>
      <dgm:spPr/>
    </dgm:pt>
    <dgm:pt modelId="{B124CEDD-7C11-40A6-BC9B-E8EACB0FFFE9}" type="pres">
      <dgm:prSet presAssocID="{325398F9-1C99-4CB9-B906-8B1FD979BE79}" presName="parTx" presStyleLbl="alignNode1" presStyleIdx="3" presStyleCnt="5">
        <dgm:presLayoutVars>
          <dgm:chMax val="0"/>
          <dgm:chPref val="0"/>
          <dgm:bulletEnabled val="1"/>
        </dgm:presLayoutVars>
      </dgm:prSet>
      <dgm:spPr/>
    </dgm:pt>
    <dgm:pt modelId="{62BD9D69-E7F5-4184-A041-98E8CDAC1880}" type="pres">
      <dgm:prSet presAssocID="{325398F9-1C99-4CB9-B906-8B1FD979BE79}" presName="desTx" presStyleLbl="alignAccFollowNode1" presStyleIdx="3" presStyleCnt="5">
        <dgm:presLayoutVars>
          <dgm:bulletEnabled val="1"/>
        </dgm:presLayoutVars>
      </dgm:prSet>
      <dgm:spPr/>
    </dgm:pt>
    <dgm:pt modelId="{3F15D8A7-C56D-432D-8AC9-6C38807E804D}" type="pres">
      <dgm:prSet presAssocID="{CE91F935-2A4A-4310-81A5-BBAD2E66811B}" presName="space" presStyleCnt="0"/>
      <dgm:spPr/>
    </dgm:pt>
    <dgm:pt modelId="{E3A95C72-96E5-40A5-BF0D-5EBB91115AE5}" type="pres">
      <dgm:prSet presAssocID="{332FD344-C05B-4EA2-BF47-E73B09A1EFA9}" presName="composite" presStyleCnt="0"/>
      <dgm:spPr/>
    </dgm:pt>
    <dgm:pt modelId="{FBB6907F-15F0-40E7-A89B-86E1A48A6760}" type="pres">
      <dgm:prSet presAssocID="{332FD344-C05B-4EA2-BF47-E73B09A1EFA9}" presName="parTx" presStyleLbl="alignNode1" presStyleIdx="4" presStyleCnt="5">
        <dgm:presLayoutVars>
          <dgm:chMax val="0"/>
          <dgm:chPref val="0"/>
          <dgm:bulletEnabled val="1"/>
        </dgm:presLayoutVars>
      </dgm:prSet>
      <dgm:spPr/>
    </dgm:pt>
    <dgm:pt modelId="{94C520E4-361C-4240-AB98-A6C67BF9B864}" type="pres">
      <dgm:prSet presAssocID="{332FD344-C05B-4EA2-BF47-E73B09A1EFA9}" presName="desTx" presStyleLbl="alignAccFollowNode1" presStyleIdx="4" presStyleCnt="5">
        <dgm:presLayoutVars>
          <dgm:bulletEnabled val="1"/>
        </dgm:presLayoutVars>
      </dgm:prSet>
      <dgm:spPr/>
    </dgm:pt>
  </dgm:ptLst>
  <dgm:cxnLst>
    <dgm:cxn modelId="{30AA2002-5EB4-4D5D-A9AB-8A4BB9AA3DFD}" type="presOf" srcId="{51301357-DA41-4BEC-8D0C-19AAA4A36485}" destId="{62BD9D69-E7F5-4184-A041-98E8CDAC1880}" srcOrd="0" destOrd="2" presId="urn:microsoft.com/office/officeart/2005/8/layout/hList1"/>
    <dgm:cxn modelId="{7A026A03-CA69-44B2-8897-67065684D999}" type="presOf" srcId="{3CE59EC9-A70F-41C0-B7E4-0D0BC1C9ACC5}" destId="{5A235E63-AA0F-4EBC-8224-A6FD045FB3E8}" srcOrd="0" destOrd="0" presId="urn:microsoft.com/office/officeart/2005/8/layout/hList1"/>
    <dgm:cxn modelId="{C1C5A504-DA72-4794-AB48-1EC1F8E251FC}" srcId="{332FD344-C05B-4EA2-BF47-E73B09A1EFA9}" destId="{628C1D8E-1DF1-45A6-9B14-EA8F126B926F}" srcOrd="2" destOrd="0" parTransId="{362FD640-F904-4BC5-92C2-E4C90F926D95}" sibTransId="{C9533A80-A362-43FF-AE04-B819A7A43D10}"/>
    <dgm:cxn modelId="{21339406-48EA-410F-817D-EA270CF19C80}" srcId="{C582418F-3447-489F-AF08-F3CA27FFF7B5}" destId="{73107964-D69C-404E-A929-855851BB20E1}" srcOrd="5" destOrd="0" parTransId="{45C8E917-7A6A-4A3F-B18A-3E7FB1E0AD90}" sibTransId="{A8D7C924-CED5-45B2-BDFC-5A47838DF74E}"/>
    <dgm:cxn modelId="{C7E5750D-79F2-4678-A0B2-21C33697038E}" srcId="{325398F9-1C99-4CB9-B906-8B1FD979BE79}" destId="{0C1F3E51-F804-4558-932B-D350C2B3BC5C}" srcOrd="5" destOrd="0" parTransId="{2E8DF85F-669D-4654-9C11-3A98C2E1F16C}" sibTransId="{173291EF-8D1E-4EEF-AF93-C6392C4CC6B6}"/>
    <dgm:cxn modelId="{326FFF12-79ED-4CA1-9132-8084666BC447}" srcId="{332FD344-C05B-4EA2-BF47-E73B09A1EFA9}" destId="{67E7FD01-FB5C-482D-8169-61AB73A343B9}" srcOrd="9" destOrd="0" parTransId="{E5539142-90F0-4566-9705-87868C2E6D42}" sibTransId="{ADA0D888-C47E-4C3A-BDE6-EDFDD936B043}"/>
    <dgm:cxn modelId="{92C85914-91B8-43AD-B52C-197314D39853}" srcId="{A1E84D8B-DE6B-4E10-ACBF-E66C97AA1417}" destId="{C582418F-3447-489F-AF08-F3CA27FFF7B5}" srcOrd="2" destOrd="0" parTransId="{068E1D7A-46F3-44AA-8523-0824DE22195D}" sibTransId="{3674741A-1D83-4F05-97BF-484FF79A92EF}"/>
    <dgm:cxn modelId="{B88C251C-3E5B-47D3-ABB4-2162422CB87F}" type="presOf" srcId="{4C2883C5-5A4A-4D83-B541-36D05803FE9B}" destId="{94C520E4-361C-4240-AB98-A6C67BF9B864}" srcOrd="0" destOrd="1" presId="urn:microsoft.com/office/officeart/2005/8/layout/hList1"/>
    <dgm:cxn modelId="{1E09901C-90C6-40C7-9B74-4C67ADF3094A}" srcId="{C582418F-3447-489F-AF08-F3CA27FFF7B5}" destId="{298CF5AB-BC63-47B1-A915-CDFFCE294BE6}" srcOrd="4" destOrd="0" parTransId="{DBF08A2E-E0D1-4CE4-A700-ADE76070740F}" sibTransId="{9F1BF434-BD55-4843-ABF5-5D4F57F20F91}"/>
    <dgm:cxn modelId="{15A7701D-CCCC-4F4E-B66E-A4A532D49CEB}" type="presOf" srcId="{143BF893-ADF0-4880-A355-34DAE36CD825}" destId="{F201BEE9-C5AD-4A50-A40C-4FCD6DE2006E}" srcOrd="0" destOrd="1" presId="urn:microsoft.com/office/officeart/2005/8/layout/hList1"/>
    <dgm:cxn modelId="{9593131F-4708-4A08-A548-EC3AE34A0FD6}" type="presOf" srcId="{176DC6BD-DB00-4341-8F7C-B9002A74B5C9}" destId="{94C520E4-361C-4240-AB98-A6C67BF9B864}" srcOrd="0" destOrd="4" presId="urn:microsoft.com/office/officeart/2005/8/layout/hList1"/>
    <dgm:cxn modelId="{63ECF329-EB9B-48E8-BAA1-9C876DF99D72}" srcId="{C582418F-3447-489F-AF08-F3CA27FFF7B5}" destId="{9B0DA151-ED00-4BA1-85E6-01DD631DF2A7}" srcOrd="0" destOrd="0" parTransId="{ACFBA25D-EE16-440C-AB41-AC76459DB9F9}" sibTransId="{7DFE5435-A00C-4D69-A7F1-7E5CD0944770}"/>
    <dgm:cxn modelId="{D638642A-78E5-4A8E-B6FA-30804CE7E8B7}" type="presOf" srcId="{73107964-D69C-404E-A929-855851BB20E1}" destId="{F201BEE9-C5AD-4A50-A40C-4FCD6DE2006E}" srcOrd="0" destOrd="5" presId="urn:microsoft.com/office/officeart/2005/8/layout/hList1"/>
    <dgm:cxn modelId="{8ADB1F2E-29D4-466E-9092-1A3400FE85BC}" type="presOf" srcId="{1068029C-6979-4C13-B6C6-6978F480C4E3}" destId="{F201BEE9-C5AD-4A50-A40C-4FCD6DE2006E}" srcOrd="0" destOrd="6" presId="urn:microsoft.com/office/officeart/2005/8/layout/hList1"/>
    <dgm:cxn modelId="{5E5C7232-3D66-4CDF-BFAB-81C132F241A5}" srcId="{3CE59EC9-A70F-41C0-B7E4-0D0BC1C9ACC5}" destId="{3E0536B4-7CEF-40C3-9660-D2E762BF419B}" srcOrd="1" destOrd="0" parTransId="{D59F6F5E-87D3-4B0B-BFAA-C8290C75C30D}" sibTransId="{E32A973E-5E01-4E1B-A76D-A10BF4C74639}"/>
    <dgm:cxn modelId="{B57AF937-8752-40CD-84D6-E0FB676361E4}" srcId="{332FD344-C05B-4EA2-BF47-E73B09A1EFA9}" destId="{19124722-A049-4EEF-ADCC-83DA81F49147}" srcOrd="6" destOrd="0" parTransId="{6D55268B-9575-452A-9BC3-F2DC12C9FDB2}" sibTransId="{64DC9DB8-1709-4FD2-88FD-D6748C6E6BC2}"/>
    <dgm:cxn modelId="{FE74AB3D-5F41-47FA-85FA-D2E98CFBE8D9}" type="presOf" srcId="{9F2255CB-1514-4846-8DBE-F28F333CF699}" destId="{F201BEE9-C5AD-4A50-A40C-4FCD6DE2006E}" srcOrd="0" destOrd="2" presId="urn:microsoft.com/office/officeart/2005/8/layout/hList1"/>
    <dgm:cxn modelId="{AA4EBC5B-96D0-4095-AF18-6FA96FC0B6FE}" srcId="{325398F9-1C99-4CB9-B906-8B1FD979BE79}" destId="{95BA0704-4C53-49E8-9C87-614E1F323130}" srcOrd="1" destOrd="0" parTransId="{CA475BC5-A9C7-4E76-9D82-0390F2AC8C5B}" sibTransId="{276C75FB-2123-4E98-97B7-69F59D00E3DD}"/>
    <dgm:cxn modelId="{9306505F-7D74-4F2F-A6BD-2BC7EE6F774A}" type="presOf" srcId="{9B0DA151-ED00-4BA1-85E6-01DD631DF2A7}" destId="{F201BEE9-C5AD-4A50-A40C-4FCD6DE2006E}" srcOrd="0" destOrd="0" presId="urn:microsoft.com/office/officeart/2005/8/layout/hList1"/>
    <dgm:cxn modelId="{2CE75642-260E-46F0-8CCE-10A646BBFEF5}" srcId="{332FD344-C05B-4EA2-BF47-E73B09A1EFA9}" destId="{15957C46-89BE-4B25-966D-98EA67C2D3D4}" srcOrd="0" destOrd="0" parTransId="{4B16B835-D161-4EA2-9CCB-EA1263426CC3}" sibTransId="{442D999F-8723-4C1D-A319-FA76F12817E5}"/>
    <dgm:cxn modelId="{41C06C63-C362-4E7F-A03B-42ABBDA1396E}" srcId="{325398F9-1C99-4CB9-B906-8B1FD979BE79}" destId="{51301357-DA41-4BEC-8D0C-19AAA4A36485}" srcOrd="2" destOrd="0" parTransId="{D98B54A8-EFA6-41FC-9DB3-28AC57B4E691}" sibTransId="{6DF4E6D6-B13B-4F93-997F-EDC0BD432183}"/>
    <dgm:cxn modelId="{CE7DB046-3047-4AE1-BB59-0B5BB9FA6106}" srcId="{A1E84D8B-DE6B-4E10-ACBF-E66C97AA1417}" destId="{325398F9-1C99-4CB9-B906-8B1FD979BE79}" srcOrd="3" destOrd="0" parTransId="{E91CCE99-A7F5-4D7B-8893-1CC82719704A}" sibTransId="{CE91F935-2A4A-4310-81A5-BBAD2E66811B}"/>
    <dgm:cxn modelId="{0A84A54A-5B08-4E07-B1B4-3985B378BABB}" srcId="{325398F9-1C99-4CB9-B906-8B1FD979BE79}" destId="{95FE5003-11A9-48D4-A3B0-A278878414A9}" srcOrd="4" destOrd="0" parTransId="{FB124A3C-F14A-44E2-9CA0-3825A8496A77}" sibTransId="{50734918-22CC-4CF3-9036-4C1AE1CE5B2F}"/>
    <dgm:cxn modelId="{CFA3B36A-78F6-49FF-B826-02A1352C02CC}" srcId="{A472277C-9401-444C-BC29-E083D43B4AEE}" destId="{ECD77A9F-12B6-4693-A14A-939BD472A2B2}" srcOrd="4" destOrd="0" parTransId="{347D31F2-4671-44B1-9CF0-F861994A31E4}" sibTransId="{FD9DB1D6-3A02-4D8C-A02F-9C78B2531C1C}"/>
    <dgm:cxn modelId="{F02FCB4A-9CD4-48F9-8413-A03F7B7698EF}" srcId="{A472277C-9401-444C-BC29-E083D43B4AEE}" destId="{90526549-7A2B-49B5-A004-6F26C8847423}" srcOrd="2" destOrd="0" parTransId="{D607C66C-D002-4856-8DC0-EFE21252A8B4}" sibTransId="{45B62026-D506-48D4-80A1-52D942C058A2}"/>
    <dgm:cxn modelId="{B197694C-DD42-4485-B2C7-BDBE584880E4}" srcId="{332FD344-C05B-4EA2-BF47-E73B09A1EFA9}" destId="{2BA4BDE2-CA26-4446-AEF3-711AA76A4238}" srcOrd="8" destOrd="0" parTransId="{0B609D53-E182-46D1-BAD2-674062AAAE16}" sibTransId="{6477F54E-EFD3-4648-851C-9A95748D9808}"/>
    <dgm:cxn modelId="{1FD9AF4D-6F34-4C70-B032-8437C5C3D6F8}" type="presOf" srcId="{B1CF8E37-7276-4DCF-A42D-56700E945271}" destId="{94C520E4-361C-4240-AB98-A6C67BF9B864}" srcOrd="0" destOrd="7" presId="urn:microsoft.com/office/officeart/2005/8/layout/hList1"/>
    <dgm:cxn modelId="{8C352B6F-A7E4-4F45-9E70-38DAD1CAD7C2}" type="presOf" srcId="{332FD344-C05B-4EA2-BF47-E73B09A1EFA9}" destId="{FBB6907F-15F0-40E7-A89B-86E1A48A6760}" srcOrd="0" destOrd="0" presId="urn:microsoft.com/office/officeart/2005/8/layout/hList1"/>
    <dgm:cxn modelId="{D7628A70-A71C-4E0C-87F9-B210FA2CE52F}" srcId="{C582418F-3447-489F-AF08-F3CA27FFF7B5}" destId="{1068029C-6979-4C13-B6C6-6978F480C4E3}" srcOrd="6" destOrd="0" parTransId="{7CBDE4E4-5B9A-484C-932C-53B0AEBBCFCC}" sibTransId="{50D1B836-B883-4043-840A-582E8FCF1B42}"/>
    <dgm:cxn modelId="{3F9D4454-78BF-4D27-BBBE-667C46616553}" type="presOf" srcId="{67E7FD01-FB5C-482D-8169-61AB73A343B9}" destId="{94C520E4-361C-4240-AB98-A6C67BF9B864}" srcOrd="0" destOrd="9" presId="urn:microsoft.com/office/officeart/2005/8/layout/hList1"/>
    <dgm:cxn modelId="{022D937C-F344-4D13-8915-DA9F64ED3E4A}" type="presOf" srcId="{ECD77A9F-12B6-4693-A14A-939BD472A2B2}" destId="{A771D88A-A356-464D-9D4D-029A090B9977}" srcOrd="0" destOrd="4" presId="urn:microsoft.com/office/officeart/2005/8/layout/hList1"/>
    <dgm:cxn modelId="{C930017E-5BD2-416C-AC87-C1F108CCC3AB}" type="presOf" srcId="{95BA0704-4C53-49E8-9C87-614E1F323130}" destId="{62BD9D69-E7F5-4184-A041-98E8CDAC1880}" srcOrd="0" destOrd="1" presId="urn:microsoft.com/office/officeart/2005/8/layout/hList1"/>
    <dgm:cxn modelId="{7228DC7E-9A86-4131-AA60-48FF9A3BC739}" type="presOf" srcId="{A955D3B6-4359-4D75-A471-6AFA924277D0}" destId="{A771D88A-A356-464D-9D4D-029A090B9977}" srcOrd="0" destOrd="3" presId="urn:microsoft.com/office/officeart/2005/8/layout/hList1"/>
    <dgm:cxn modelId="{E2540D7F-3CC6-4C53-8B80-150356C55C47}" srcId="{C582418F-3447-489F-AF08-F3CA27FFF7B5}" destId="{9F2255CB-1514-4846-8DBE-F28F333CF699}" srcOrd="2" destOrd="0" parTransId="{9EFA3A0F-6BE3-4D93-9B64-21718E5CE9C8}" sibTransId="{BED92731-9A47-4425-9092-1B65CDF387CA}"/>
    <dgm:cxn modelId="{BB64C982-5FF8-41AF-8617-CB1F697AB64D}" srcId="{325398F9-1C99-4CB9-B906-8B1FD979BE79}" destId="{AC104562-E1FE-4207-BA25-FC500CB3C317}" srcOrd="3" destOrd="0" parTransId="{9399EADA-A74E-4B04-BDF5-61E899EC910A}" sibTransId="{891B3CAB-CC85-497D-BCB7-DB411A178D8E}"/>
    <dgm:cxn modelId="{5F998A83-0118-4AEB-8CF4-F6DA5E3DA956}" type="presOf" srcId="{78226ED3-EC8B-415B-8CCB-F8984FBDF5FD}" destId="{62BD9D69-E7F5-4184-A041-98E8CDAC1880}" srcOrd="0" destOrd="0" presId="urn:microsoft.com/office/officeart/2005/8/layout/hList1"/>
    <dgm:cxn modelId="{33381B88-3CAC-4F86-BC2A-E731E1AA252F}" type="presOf" srcId="{2BA4BDE2-CA26-4446-AEF3-711AA76A4238}" destId="{94C520E4-361C-4240-AB98-A6C67BF9B864}" srcOrd="0" destOrd="8" presId="urn:microsoft.com/office/officeart/2005/8/layout/hList1"/>
    <dgm:cxn modelId="{70D24E8C-841E-446F-A9DD-11314E015D8D}" srcId="{332FD344-C05B-4EA2-BF47-E73B09A1EFA9}" destId="{7BD6228D-57B7-4B3D-81BD-00FE407940E1}" srcOrd="5" destOrd="0" parTransId="{F623972B-C9CF-4EBD-BE1A-DE6E7B1D5FBB}" sibTransId="{0245BF05-33C3-469A-81BC-1AD6C1A4536A}"/>
    <dgm:cxn modelId="{80C5758F-FED7-4784-9A62-21CC241BE567}" type="presOf" srcId="{C582418F-3447-489F-AF08-F3CA27FFF7B5}" destId="{0C3AFC8C-6F25-409A-B2A3-0712C9D2B4F9}" srcOrd="0" destOrd="0" presId="urn:microsoft.com/office/officeart/2005/8/layout/hList1"/>
    <dgm:cxn modelId="{58955A91-5352-4587-8917-9B5A4B937EA6}" type="presOf" srcId="{0AB01483-3106-4142-A32D-D959FC621A4B}" destId="{B8058E2D-293A-43F5-A54B-EB5F45F0AE98}" srcOrd="0" destOrd="2" presId="urn:microsoft.com/office/officeart/2005/8/layout/hList1"/>
    <dgm:cxn modelId="{27ED1698-F31C-4D30-9C93-B4F41D706DB0}" type="presOf" srcId="{325398F9-1C99-4CB9-B906-8B1FD979BE79}" destId="{B124CEDD-7C11-40A6-BC9B-E8EACB0FFFE9}" srcOrd="0" destOrd="0" presId="urn:microsoft.com/office/officeart/2005/8/layout/hList1"/>
    <dgm:cxn modelId="{CF65A69C-CC22-46BB-8C84-8B24311C8B46}" srcId="{332FD344-C05B-4EA2-BF47-E73B09A1EFA9}" destId="{44EFE79F-F5AB-4787-8BC9-7829596DE440}" srcOrd="10" destOrd="0" parTransId="{8DF0AABD-93CF-4E68-9508-0D73B32095B3}" sibTransId="{85DBFA4A-1B50-4211-98A1-5837FC45EC91}"/>
    <dgm:cxn modelId="{DD7B3BA1-196E-450A-8287-0FAD6D663581}" type="presOf" srcId="{19124722-A049-4EEF-ADCC-83DA81F49147}" destId="{94C520E4-361C-4240-AB98-A6C67BF9B864}" srcOrd="0" destOrd="6" presId="urn:microsoft.com/office/officeart/2005/8/layout/hList1"/>
    <dgm:cxn modelId="{6682B1A1-23AD-4252-BF7A-EFDB2404A96A}" type="presOf" srcId="{97E265D0-6D27-4AB6-BC3F-C06B1CDAD1D4}" destId="{94C520E4-361C-4240-AB98-A6C67BF9B864}" srcOrd="0" destOrd="3" presId="urn:microsoft.com/office/officeart/2005/8/layout/hList1"/>
    <dgm:cxn modelId="{FA6AC4A2-1ECB-4E2E-B161-F3F5F2F539B5}" srcId="{A1E84D8B-DE6B-4E10-ACBF-E66C97AA1417}" destId="{332FD344-C05B-4EA2-BF47-E73B09A1EFA9}" srcOrd="4" destOrd="0" parTransId="{4BFA7449-CB7A-4DFD-8AC2-44C097EF3506}" sibTransId="{CD13C56D-4FA1-42AA-BF8E-7D223C1572F1}"/>
    <dgm:cxn modelId="{2D664EA4-4943-4A75-9DE2-B3D33CA96056}" srcId="{332FD344-C05B-4EA2-BF47-E73B09A1EFA9}" destId="{B1CF8E37-7276-4DCF-A42D-56700E945271}" srcOrd="7" destOrd="0" parTransId="{6C6455DB-6AC5-4B55-9C7A-F57934A93405}" sibTransId="{72F4F43E-F4EA-44AC-9066-729724ABB748}"/>
    <dgm:cxn modelId="{158FBBA7-67F5-4544-A7E7-C9031814563F}" srcId="{A1E84D8B-DE6B-4E10-ACBF-E66C97AA1417}" destId="{A472277C-9401-444C-BC29-E083D43B4AEE}" srcOrd="1" destOrd="0" parTransId="{C9EC7A1F-0FB5-4716-AE9F-90E2AC1E3B18}" sibTransId="{2FBC0E90-25CE-47AE-A5C1-E452E9EBD940}"/>
    <dgm:cxn modelId="{5CFE17B0-F786-4339-89E6-79892409DC02}" srcId="{3CE59EC9-A70F-41C0-B7E4-0D0BC1C9ACC5}" destId="{0AB01483-3106-4142-A32D-D959FC621A4B}" srcOrd="2" destOrd="0" parTransId="{9A94D887-7970-4C79-822E-046EB1FA4B14}" sibTransId="{7A1CFEAB-0EB6-4BE1-980D-FDCA01645835}"/>
    <dgm:cxn modelId="{B418BDB0-E72D-4EC1-A62C-29FF98280D62}" srcId="{A472277C-9401-444C-BC29-E083D43B4AEE}" destId="{A955D3B6-4359-4D75-A471-6AFA924277D0}" srcOrd="3" destOrd="0" parTransId="{8C5608DA-2A71-4655-82A5-94B7365BDE46}" sibTransId="{DFDD4C12-586A-446D-B233-BA4EEE79793B}"/>
    <dgm:cxn modelId="{DD4E27B2-3066-4A92-B6E9-C55D9580F2A0}" type="presOf" srcId="{628C1D8E-1DF1-45A6-9B14-EA8F126B926F}" destId="{94C520E4-361C-4240-AB98-A6C67BF9B864}" srcOrd="0" destOrd="2" presId="urn:microsoft.com/office/officeart/2005/8/layout/hList1"/>
    <dgm:cxn modelId="{2CBC9DBA-E188-4C60-95A8-CC6C71616117}" srcId="{325398F9-1C99-4CB9-B906-8B1FD979BE79}" destId="{78226ED3-EC8B-415B-8CCB-F8984FBDF5FD}" srcOrd="0" destOrd="0" parTransId="{FE53D21A-191E-47ED-B4BA-02D7A68C9AB9}" sibTransId="{8AE09332-13A3-4CA3-86B7-A8444B76AE28}"/>
    <dgm:cxn modelId="{DB0C75BB-487A-432E-A15B-D48EE26C60B9}" type="presOf" srcId="{3E0536B4-7CEF-40C3-9660-D2E762BF419B}" destId="{B8058E2D-293A-43F5-A54B-EB5F45F0AE98}" srcOrd="0" destOrd="1" presId="urn:microsoft.com/office/officeart/2005/8/layout/hList1"/>
    <dgm:cxn modelId="{7572D1BB-E6F8-4326-9F4E-CB0610893BD4}" type="presOf" srcId="{7BD6228D-57B7-4B3D-81BD-00FE407940E1}" destId="{94C520E4-361C-4240-AB98-A6C67BF9B864}" srcOrd="0" destOrd="5" presId="urn:microsoft.com/office/officeart/2005/8/layout/hList1"/>
    <dgm:cxn modelId="{76B0EDBD-B184-4E60-AB98-415760525E92}" type="presOf" srcId="{15957C46-89BE-4B25-966D-98EA67C2D3D4}" destId="{94C520E4-361C-4240-AB98-A6C67BF9B864}" srcOrd="0" destOrd="0" presId="urn:microsoft.com/office/officeart/2005/8/layout/hList1"/>
    <dgm:cxn modelId="{A0B241BE-9EEA-4A53-9CB9-118D1DCB72A0}" type="presOf" srcId="{90526549-7A2B-49B5-A004-6F26C8847423}" destId="{A771D88A-A356-464D-9D4D-029A090B9977}" srcOrd="0" destOrd="2" presId="urn:microsoft.com/office/officeart/2005/8/layout/hList1"/>
    <dgm:cxn modelId="{6953D3BF-9CAB-4DF3-90A3-43815C2102E0}" srcId="{A472277C-9401-444C-BC29-E083D43B4AEE}" destId="{2ABC2080-9DF6-4B5C-83C3-08B70B9C959C}" srcOrd="1" destOrd="0" parTransId="{058D9CD7-41FA-480B-BA70-9AE37053F22B}" sibTransId="{5FDBB143-908E-4029-BFDE-2DFD57A80C7B}"/>
    <dgm:cxn modelId="{C6125EC3-C250-4F11-8842-74F91784343B}" type="presOf" srcId="{114A7C69-47BE-4AB2-9234-DDCA83B14764}" destId="{A771D88A-A356-464D-9D4D-029A090B9977}" srcOrd="0" destOrd="0" presId="urn:microsoft.com/office/officeart/2005/8/layout/hList1"/>
    <dgm:cxn modelId="{128073C6-9223-4240-B3D7-CD358F8616BD}" type="presOf" srcId="{5D04A757-AE53-448C-97E0-2EAB59435C93}" destId="{F201BEE9-C5AD-4A50-A40C-4FCD6DE2006E}" srcOrd="0" destOrd="3" presId="urn:microsoft.com/office/officeart/2005/8/layout/hList1"/>
    <dgm:cxn modelId="{00D024C7-B012-4293-9B7D-9041E870C525}" type="presOf" srcId="{E24C9EF2-3BB0-417F-AF64-39F515BD1B43}" destId="{B8058E2D-293A-43F5-A54B-EB5F45F0AE98}" srcOrd="0" destOrd="0" presId="urn:microsoft.com/office/officeart/2005/8/layout/hList1"/>
    <dgm:cxn modelId="{70F4F1C7-166A-4C48-BEBC-3D857D36490D}" srcId="{C582418F-3447-489F-AF08-F3CA27FFF7B5}" destId="{5D04A757-AE53-448C-97E0-2EAB59435C93}" srcOrd="3" destOrd="0" parTransId="{AB143390-5EF9-4572-82C9-0F2702F17CE4}" sibTransId="{258448F7-42CB-4160-B600-32B9FB42DC5F}"/>
    <dgm:cxn modelId="{1D1305C9-839E-4E8B-BD4F-B537792CA760}" type="presOf" srcId="{0C1F3E51-F804-4558-932B-D350C2B3BC5C}" destId="{62BD9D69-E7F5-4184-A041-98E8CDAC1880}" srcOrd="0" destOrd="5" presId="urn:microsoft.com/office/officeart/2005/8/layout/hList1"/>
    <dgm:cxn modelId="{3FC6FBC9-1395-420C-936D-6B2E67979F75}" srcId="{332FD344-C05B-4EA2-BF47-E73B09A1EFA9}" destId="{4C2883C5-5A4A-4D83-B541-36D05803FE9B}" srcOrd="1" destOrd="0" parTransId="{C06C0A8B-6ED7-4EE7-A7CB-BBAA7C0AC417}" sibTransId="{7497D3BA-2939-482D-BEFC-97FAA1F7280B}"/>
    <dgm:cxn modelId="{7A782DCE-F874-40DF-A03E-A74ECAB7D239}" type="presOf" srcId="{2ABC2080-9DF6-4B5C-83C3-08B70B9C959C}" destId="{A771D88A-A356-464D-9D4D-029A090B9977}" srcOrd="0" destOrd="1" presId="urn:microsoft.com/office/officeart/2005/8/layout/hList1"/>
    <dgm:cxn modelId="{EC242AD0-DE55-43A5-B0CB-BE2BFFB05004}" type="presOf" srcId="{298CF5AB-BC63-47B1-A915-CDFFCE294BE6}" destId="{F201BEE9-C5AD-4A50-A40C-4FCD6DE2006E}" srcOrd="0" destOrd="4" presId="urn:microsoft.com/office/officeart/2005/8/layout/hList1"/>
    <dgm:cxn modelId="{4999B6DA-9DB4-4640-B574-2D240FEB2C78}" srcId="{332FD344-C05B-4EA2-BF47-E73B09A1EFA9}" destId="{176DC6BD-DB00-4341-8F7C-B9002A74B5C9}" srcOrd="4" destOrd="0" parTransId="{F00C4476-5F7F-4DF7-97AE-4D0CD7F8B0AC}" sibTransId="{C5E77F41-CD14-4304-9D37-4ABF004D5239}"/>
    <dgm:cxn modelId="{85441DDB-85EC-4231-B89E-19656CA698ED}" type="presOf" srcId="{A1E84D8B-DE6B-4E10-ACBF-E66C97AA1417}" destId="{4DF64FCB-A76D-42A5-86B3-9EDD2750B78F}" srcOrd="0" destOrd="0" presId="urn:microsoft.com/office/officeart/2005/8/layout/hList1"/>
    <dgm:cxn modelId="{D50338DB-02D4-4F07-9FAE-36CE35055684}" srcId="{A1E84D8B-DE6B-4E10-ACBF-E66C97AA1417}" destId="{3CE59EC9-A70F-41C0-B7E4-0D0BC1C9ACC5}" srcOrd="0" destOrd="0" parTransId="{6F97C76B-B3FB-400A-A36E-6AF75EDC1E12}" sibTransId="{DA8B54CC-8443-43F1-BCC8-898E93310ED3}"/>
    <dgm:cxn modelId="{29731CE0-FC49-4F6C-8858-66508BD54033}" srcId="{A472277C-9401-444C-BC29-E083D43B4AEE}" destId="{114A7C69-47BE-4AB2-9234-DDCA83B14764}" srcOrd="0" destOrd="0" parTransId="{CA7A90C1-3A06-47D8-BE1C-09F156A2E276}" sibTransId="{971A3349-0ABE-4A74-8268-4B1DC451A400}"/>
    <dgm:cxn modelId="{BEBD91E1-9C04-46FD-9766-3F38871B96EF}" type="presOf" srcId="{A472277C-9401-444C-BC29-E083D43B4AEE}" destId="{EBD67E22-F229-451F-BB4D-994FBD6F86B1}" srcOrd="0" destOrd="0" presId="urn:microsoft.com/office/officeart/2005/8/layout/hList1"/>
    <dgm:cxn modelId="{A09A28E2-F3DD-46E2-8581-4711E236C66A}" type="presOf" srcId="{AC104562-E1FE-4207-BA25-FC500CB3C317}" destId="{62BD9D69-E7F5-4184-A041-98E8CDAC1880}" srcOrd="0" destOrd="3" presId="urn:microsoft.com/office/officeart/2005/8/layout/hList1"/>
    <dgm:cxn modelId="{7535C0E3-419F-40ED-BE28-E7F4CC817E72}" srcId="{3CE59EC9-A70F-41C0-B7E4-0D0BC1C9ACC5}" destId="{E24C9EF2-3BB0-417F-AF64-39F515BD1B43}" srcOrd="0" destOrd="0" parTransId="{329E2EE5-D1C6-4BD0-A277-15023FC300F7}" sibTransId="{F8A15B2F-86FF-463E-A474-D8F5C451752E}"/>
    <dgm:cxn modelId="{FA1D6EEC-B4B8-4088-9908-A7D703FBD8D5}" type="presOf" srcId="{95FE5003-11A9-48D4-A3B0-A278878414A9}" destId="{62BD9D69-E7F5-4184-A041-98E8CDAC1880}" srcOrd="0" destOrd="4" presId="urn:microsoft.com/office/officeart/2005/8/layout/hList1"/>
    <dgm:cxn modelId="{DBB2C2F1-1DC1-41EE-A678-9926B8DA4238}" type="presOf" srcId="{44EFE79F-F5AB-4787-8BC9-7829596DE440}" destId="{94C520E4-361C-4240-AB98-A6C67BF9B864}" srcOrd="0" destOrd="10" presId="urn:microsoft.com/office/officeart/2005/8/layout/hList1"/>
    <dgm:cxn modelId="{D36556F3-D2F1-498A-9CDC-235D7CA99FD0}" srcId="{C582418F-3447-489F-AF08-F3CA27FFF7B5}" destId="{143BF893-ADF0-4880-A355-34DAE36CD825}" srcOrd="1" destOrd="0" parTransId="{A8B0153A-93DE-4568-8FF3-DBC43CCBE770}" sibTransId="{C16315B7-6713-4AFC-BDCA-2DCEB3AAFA51}"/>
    <dgm:cxn modelId="{5C7940FF-6F20-45F5-B952-11ADFA749A54}" srcId="{332FD344-C05B-4EA2-BF47-E73B09A1EFA9}" destId="{97E265D0-6D27-4AB6-BC3F-C06B1CDAD1D4}" srcOrd="3" destOrd="0" parTransId="{EB6B1CE6-F705-480A-AB78-3525CC9DA798}" sibTransId="{2F8F4D85-6C19-4E21-A5A2-E88FC6314867}"/>
    <dgm:cxn modelId="{541DD75C-C2C7-41C1-B822-F1C9C1310CCE}" type="presParOf" srcId="{4DF64FCB-A76D-42A5-86B3-9EDD2750B78F}" destId="{EACCA508-60D7-4EB7-91D3-86CAC34CC3C0}" srcOrd="0" destOrd="0" presId="urn:microsoft.com/office/officeart/2005/8/layout/hList1"/>
    <dgm:cxn modelId="{209BF39A-3EC9-4108-9F6B-720D4B1CC65F}" type="presParOf" srcId="{EACCA508-60D7-4EB7-91D3-86CAC34CC3C0}" destId="{5A235E63-AA0F-4EBC-8224-A6FD045FB3E8}" srcOrd="0" destOrd="0" presId="urn:microsoft.com/office/officeart/2005/8/layout/hList1"/>
    <dgm:cxn modelId="{0A4B1099-D0BE-40BE-9DEF-CCA4846100AA}" type="presParOf" srcId="{EACCA508-60D7-4EB7-91D3-86CAC34CC3C0}" destId="{B8058E2D-293A-43F5-A54B-EB5F45F0AE98}" srcOrd="1" destOrd="0" presId="urn:microsoft.com/office/officeart/2005/8/layout/hList1"/>
    <dgm:cxn modelId="{111BEDF0-0913-4550-851E-ADC9A8148221}" type="presParOf" srcId="{4DF64FCB-A76D-42A5-86B3-9EDD2750B78F}" destId="{13F2E0AB-FD3C-46D2-8C8D-B8EC04BCBA6F}" srcOrd="1" destOrd="0" presId="urn:microsoft.com/office/officeart/2005/8/layout/hList1"/>
    <dgm:cxn modelId="{73306FBA-FEE4-4B73-81B5-2AD80723BCB4}" type="presParOf" srcId="{4DF64FCB-A76D-42A5-86B3-9EDD2750B78F}" destId="{D324DC01-BE02-46B1-88F7-99784F0AB9CB}" srcOrd="2" destOrd="0" presId="urn:microsoft.com/office/officeart/2005/8/layout/hList1"/>
    <dgm:cxn modelId="{9F07BB7F-ACD3-4A65-90E4-5FFD7300DE17}" type="presParOf" srcId="{D324DC01-BE02-46B1-88F7-99784F0AB9CB}" destId="{EBD67E22-F229-451F-BB4D-994FBD6F86B1}" srcOrd="0" destOrd="0" presId="urn:microsoft.com/office/officeart/2005/8/layout/hList1"/>
    <dgm:cxn modelId="{F0141289-F993-41CD-B159-C50B80745851}" type="presParOf" srcId="{D324DC01-BE02-46B1-88F7-99784F0AB9CB}" destId="{A771D88A-A356-464D-9D4D-029A090B9977}" srcOrd="1" destOrd="0" presId="urn:microsoft.com/office/officeart/2005/8/layout/hList1"/>
    <dgm:cxn modelId="{8FCDA2BE-0776-43CF-AF51-239530A77865}" type="presParOf" srcId="{4DF64FCB-A76D-42A5-86B3-9EDD2750B78F}" destId="{4089A962-8228-4F97-9551-9094CE2E026B}" srcOrd="3" destOrd="0" presId="urn:microsoft.com/office/officeart/2005/8/layout/hList1"/>
    <dgm:cxn modelId="{CB1BAF72-1C82-41E6-A212-27FBC09D5CC8}" type="presParOf" srcId="{4DF64FCB-A76D-42A5-86B3-9EDD2750B78F}" destId="{CC4BB56C-2868-4E4D-8EED-62D056C46379}" srcOrd="4" destOrd="0" presId="urn:microsoft.com/office/officeart/2005/8/layout/hList1"/>
    <dgm:cxn modelId="{B0431D34-FF7D-4CA4-B060-DF7362E2F929}" type="presParOf" srcId="{CC4BB56C-2868-4E4D-8EED-62D056C46379}" destId="{0C3AFC8C-6F25-409A-B2A3-0712C9D2B4F9}" srcOrd="0" destOrd="0" presId="urn:microsoft.com/office/officeart/2005/8/layout/hList1"/>
    <dgm:cxn modelId="{14C3010F-F9EE-4A00-AF00-04EADF0D744A}" type="presParOf" srcId="{CC4BB56C-2868-4E4D-8EED-62D056C46379}" destId="{F201BEE9-C5AD-4A50-A40C-4FCD6DE2006E}" srcOrd="1" destOrd="0" presId="urn:microsoft.com/office/officeart/2005/8/layout/hList1"/>
    <dgm:cxn modelId="{3870C462-C9BB-4D6E-AFE3-77DEDE4B051E}" type="presParOf" srcId="{4DF64FCB-A76D-42A5-86B3-9EDD2750B78F}" destId="{842ED10E-EE6A-4225-A7ED-D945A823C4F7}" srcOrd="5" destOrd="0" presId="urn:microsoft.com/office/officeart/2005/8/layout/hList1"/>
    <dgm:cxn modelId="{80A21CF0-F149-492E-A297-199BD198BF8B}" type="presParOf" srcId="{4DF64FCB-A76D-42A5-86B3-9EDD2750B78F}" destId="{E33EF98A-12A6-415A-8A7F-4431A5D67DC3}" srcOrd="6" destOrd="0" presId="urn:microsoft.com/office/officeart/2005/8/layout/hList1"/>
    <dgm:cxn modelId="{30A68873-0926-459D-BC2C-B2F5DC6BF86E}" type="presParOf" srcId="{E33EF98A-12A6-415A-8A7F-4431A5D67DC3}" destId="{B124CEDD-7C11-40A6-BC9B-E8EACB0FFFE9}" srcOrd="0" destOrd="0" presId="urn:microsoft.com/office/officeart/2005/8/layout/hList1"/>
    <dgm:cxn modelId="{FA6786D1-194F-4ACE-9968-99BEAD26481A}" type="presParOf" srcId="{E33EF98A-12A6-415A-8A7F-4431A5D67DC3}" destId="{62BD9D69-E7F5-4184-A041-98E8CDAC1880}" srcOrd="1" destOrd="0" presId="urn:microsoft.com/office/officeart/2005/8/layout/hList1"/>
    <dgm:cxn modelId="{480AE15B-2F9C-411A-9C88-4D74508FD0A9}" type="presParOf" srcId="{4DF64FCB-A76D-42A5-86B3-9EDD2750B78F}" destId="{3F15D8A7-C56D-432D-8AC9-6C38807E804D}" srcOrd="7" destOrd="0" presId="urn:microsoft.com/office/officeart/2005/8/layout/hList1"/>
    <dgm:cxn modelId="{FD71257A-D9EB-47D6-B6CB-DFFC5E237C70}" type="presParOf" srcId="{4DF64FCB-A76D-42A5-86B3-9EDD2750B78F}" destId="{E3A95C72-96E5-40A5-BF0D-5EBB91115AE5}" srcOrd="8" destOrd="0" presId="urn:microsoft.com/office/officeart/2005/8/layout/hList1"/>
    <dgm:cxn modelId="{7C757D48-799C-4A79-A996-9C74A7FE71CC}" type="presParOf" srcId="{E3A95C72-96E5-40A5-BF0D-5EBB91115AE5}" destId="{FBB6907F-15F0-40E7-A89B-86E1A48A6760}" srcOrd="0" destOrd="0" presId="urn:microsoft.com/office/officeart/2005/8/layout/hList1"/>
    <dgm:cxn modelId="{7F6B80EE-6A29-4043-B79B-868EE9327459}" type="presParOf" srcId="{E3A95C72-96E5-40A5-BF0D-5EBB91115AE5}" destId="{94C520E4-361C-4240-AB98-A6C67BF9B86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5E63-AA0F-4EBC-8224-A6FD045FB3E8}">
      <dsp:nvSpPr>
        <dsp:cNvPr id="0" name=""/>
        <dsp:cNvSpPr/>
      </dsp:nvSpPr>
      <dsp:spPr>
        <a:xfrm>
          <a:off x="4856" y="200564"/>
          <a:ext cx="1861782" cy="61999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Management</a:t>
          </a:r>
        </a:p>
      </dsp:txBody>
      <dsp:txXfrm>
        <a:off x="4856" y="200564"/>
        <a:ext cx="1861782" cy="619990"/>
      </dsp:txXfrm>
    </dsp:sp>
    <dsp:sp modelId="{B8058E2D-293A-43F5-A54B-EB5F45F0AE98}">
      <dsp:nvSpPr>
        <dsp:cNvPr id="0" name=""/>
        <dsp:cNvSpPr/>
      </dsp:nvSpPr>
      <dsp:spPr>
        <a:xfrm>
          <a:off x="4856" y="820554"/>
          <a:ext cx="1861782" cy="381383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Melinda Lord,  Interim Director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endParaRPr lang="en-US" sz="1200" kern="1200" dirty="0"/>
        </a:p>
      </dsp:txBody>
      <dsp:txXfrm>
        <a:off x="4856" y="820554"/>
        <a:ext cx="1861782" cy="3813834"/>
      </dsp:txXfrm>
    </dsp:sp>
    <dsp:sp modelId="{EBD67E22-F229-451F-BB4D-994FBD6F86B1}">
      <dsp:nvSpPr>
        <dsp:cNvPr id="0" name=""/>
        <dsp:cNvSpPr/>
      </dsp:nvSpPr>
      <dsp:spPr>
        <a:xfrm>
          <a:off x="2127289" y="200564"/>
          <a:ext cx="1861782" cy="61999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Housing &amp; Economic Development Division</a:t>
          </a:r>
        </a:p>
      </dsp:txBody>
      <dsp:txXfrm>
        <a:off x="2127289" y="200564"/>
        <a:ext cx="1861782" cy="619990"/>
      </dsp:txXfrm>
    </dsp:sp>
    <dsp:sp modelId="{A771D88A-A356-464D-9D4D-029A090B9977}">
      <dsp:nvSpPr>
        <dsp:cNvPr id="0" name=""/>
        <dsp:cNvSpPr/>
      </dsp:nvSpPr>
      <dsp:spPr>
        <a:xfrm>
          <a:off x="2127289" y="820554"/>
          <a:ext cx="1861782" cy="381383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Marqueta Swain, Affordable Housing Administrator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Solomon Smothers, Housing Coordinator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Hannah Savard, Community Development Specialist/AH &amp; ED</a:t>
          </a:r>
        </a:p>
      </dsp:txBody>
      <dsp:txXfrm>
        <a:off x="2127289" y="820554"/>
        <a:ext cx="1861782" cy="3813834"/>
      </dsp:txXfrm>
    </dsp:sp>
    <dsp:sp modelId="{0C3AFC8C-6F25-409A-B2A3-0712C9D2B4F9}">
      <dsp:nvSpPr>
        <dsp:cNvPr id="0" name=""/>
        <dsp:cNvSpPr/>
      </dsp:nvSpPr>
      <dsp:spPr>
        <a:xfrm>
          <a:off x="4249722" y="200564"/>
          <a:ext cx="1861782" cy="61999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Community Development Division</a:t>
          </a:r>
        </a:p>
      </dsp:txBody>
      <dsp:txXfrm>
        <a:off x="4249722" y="200564"/>
        <a:ext cx="1861782" cy="619990"/>
      </dsp:txXfrm>
    </dsp:sp>
    <dsp:sp modelId="{F201BEE9-C5AD-4A50-A40C-4FCD6DE2006E}">
      <dsp:nvSpPr>
        <dsp:cNvPr id="0" name=""/>
        <dsp:cNvSpPr/>
      </dsp:nvSpPr>
      <dsp:spPr>
        <a:xfrm>
          <a:off x="4249722" y="820554"/>
          <a:ext cx="1861782" cy="381383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Marci Irwin,  Community Development Administrator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Damario Squire, Community Development Coordinator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Lily Sronkoski, Homeless Specialist</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Samantha Gambuti, Community Development Specialist/CD</a:t>
          </a:r>
        </a:p>
      </dsp:txBody>
      <dsp:txXfrm>
        <a:off x="4249722" y="820554"/>
        <a:ext cx="1861782" cy="3813834"/>
      </dsp:txXfrm>
    </dsp:sp>
    <dsp:sp modelId="{B124CEDD-7C11-40A6-BC9B-E8EACB0FFFE9}">
      <dsp:nvSpPr>
        <dsp:cNvPr id="0" name=""/>
        <dsp:cNvSpPr/>
      </dsp:nvSpPr>
      <dsp:spPr>
        <a:xfrm>
          <a:off x="6372154" y="200564"/>
          <a:ext cx="1861782" cy="61999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Community Impact Division</a:t>
          </a:r>
        </a:p>
      </dsp:txBody>
      <dsp:txXfrm>
        <a:off x="6372154" y="200564"/>
        <a:ext cx="1861782" cy="619990"/>
      </dsp:txXfrm>
    </dsp:sp>
    <dsp:sp modelId="{62BD9D69-E7F5-4184-A041-98E8CDAC1880}">
      <dsp:nvSpPr>
        <dsp:cNvPr id="0" name=""/>
        <dsp:cNvSpPr/>
      </dsp:nvSpPr>
      <dsp:spPr>
        <a:xfrm>
          <a:off x="6372154" y="820554"/>
          <a:ext cx="1861782" cy="381383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Alejandra Calva, Community Impact Administrator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err="1"/>
            <a:t>Yashu</a:t>
          </a:r>
          <a:r>
            <a:rPr lang="en-US" sz="1200" kern="1200" dirty="0"/>
            <a:t> Kavalakuntla, Community Impact Specialist</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Kristen Baskin,  Community Impact Specialist</a:t>
          </a:r>
        </a:p>
        <a:p>
          <a:pPr marL="114300" lvl="1" indent="-114300" algn="ctr" defTabSz="533400">
            <a:lnSpc>
              <a:spcPct val="90000"/>
            </a:lnSpc>
            <a:spcBef>
              <a:spcPct val="0"/>
            </a:spcBef>
            <a:spcAft>
              <a:spcPct val="15000"/>
            </a:spcAft>
            <a:buChar char="•"/>
          </a:pPr>
          <a:endParaRPr lang="en-US" sz="1200" kern="1200" dirty="0"/>
        </a:p>
      </dsp:txBody>
      <dsp:txXfrm>
        <a:off x="6372154" y="820554"/>
        <a:ext cx="1861782" cy="3813834"/>
      </dsp:txXfrm>
    </dsp:sp>
    <dsp:sp modelId="{FBB6907F-15F0-40E7-A89B-86E1A48A6760}">
      <dsp:nvSpPr>
        <dsp:cNvPr id="0" name=""/>
        <dsp:cNvSpPr/>
      </dsp:nvSpPr>
      <dsp:spPr>
        <a:xfrm>
          <a:off x="8494587" y="200564"/>
          <a:ext cx="1861782" cy="61999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Compliance Division</a:t>
          </a:r>
        </a:p>
      </dsp:txBody>
      <dsp:txXfrm>
        <a:off x="8494587" y="200564"/>
        <a:ext cx="1861782" cy="619990"/>
      </dsp:txXfrm>
    </dsp:sp>
    <dsp:sp modelId="{94C520E4-361C-4240-AB98-A6C67BF9B864}">
      <dsp:nvSpPr>
        <dsp:cNvPr id="0" name=""/>
        <dsp:cNvSpPr/>
      </dsp:nvSpPr>
      <dsp:spPr>
        <a:xfrm>
          <a:off x="8494587" y="820554"/>
          <a:ext cx="1861782" cy="3813834"/>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ctr" defTabSz="533400">
            <a:lnSpc>
              <a:spcPct val="90000"/>
            </a:lnSpc>
            <a:spcBef>
              <a:spcPct val="0"/>
            </a:spcBef>
            <a:spcAft>
              <a:spcPct val="15000"/>
            </a:spcAft>
            <a:buChar char="•"/>
          </a:pPr>
          <a:r>
            <a:rPr lang="en-US" sz="1200" kern="1200" dirty="0"/>
            <a:t>Coral Rogers, Compliance Administrator</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Santerica Davis, Community Development Specialist- Compliance</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Cory Scott, Compliance Analyst</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Michele Tully, Program Support Analyst II- Compliance</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r>
            <a:rPr lang="en-US" sz="1200" kern="1200" dirty="0"/>
            <a:t>Andrea Livingston, Administrative Assistant </a:t>
          </a:r>
        </a:p>
        <a:p>
          <a:pPr marL="114300" lvl="1" indent="-114300" algn="ctr" defTabSz="533400">
            <a:lnSpc>
              <a:spcPct val="90000"/>
            </a:lnSpc>
            <a:spcBef>
              <a:spcPct val="0"/>
            </a:spcBef>
            <a:spcAft>
              <a:spcPct val="15000"/>
            </a:spcAft>
            <a:buChar char="•"/>
          </a:pPr>
          <a:endParaRPr lang="en-US" sz="1200" kern="1200" dirty="0"/>
        </a:p>
        <a:p>
          <a:pPr marL="114300" lvl="1" indent="-114300" algn="ctr" defTabSz="533400">
            <a:lnSpc>
              <a:spcPct val="90000"/>
            </a:lnSpc>
            <a:spcBef>
              <a:spcPct val="0"/>
            </a:spcBef>
            <a:spcAft>
              <a:spcPct val="15000"/>
            </a:spcAft>
            <a:buChar char="•"/>
          </a:pPr>
          <a:endParaRPr lang="en-US" sz="1200" kern="1200" dirty="0"/>
        </a:p>
      </dsp:txBody>
      <dsp:txXfrm>
        <a:off x="8494587" y="820554"/>
        <a:ext cx="1861782" cy="381383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210401FB-AF35-4646-8C05-73F8BBE96740}" type="datetimeFigureOut">
              <a:rPr lang="en-US" smtClean="0"/>
              <a:t>8/13/2024</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BD161AD6-A684-4D51-8B26-2079AF28ACBA}" type="slidenum">
              <a:rPr lang="en-US" smtClean="0"/>
              <a:t>‹#›</a:t>
            </a:fld>
            <a:endParaRPr lang="en-US"/>
          </a:p>
        </p:txBody>
      </p:sp>
    </p:spTree>
    <p:extLst>
      <p:ext uri="{BB962C8B-B14F-4D97-AF65-F5344CB8AC3E}">
        <p14:creationId xmlns:p14="http://schemas.microsoft.com/office/powerpoint/2010/main" val="644717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8C0148DB-433F-4E9C-88C7-C2C3D73E1321}" type="datetimeFigureOut">
              <a:rPr lang="en-US" smtClean="0"/>
              <a:t>8/13/2024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4E505A3F-8C32-42B7-9157-38572216A208}" type="slidenum">
              <a:rPr lang="en-US" smtClean="0"/>
              <a:t>‹#›</a:t>
            </a:fld>
            <a:endParaRPr lang="en-US"/>
          </a:p>
        </p:txBody>
      </p:sp>
    </p:spTree>
    <p:extLst>
      <p:ext uri="{BB962C8B-B14F-4D97-AF65-F5344CB8AC3E}">
        <p14:creationId xmlns:p14="http://schemas.microsoft.com/office/powerpoint/2010/main" val="290096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6FC7BC-7B76-4195-A15F-300535F0F55A}" type="slidenum">
              <a:rPr lang="en-US" altLang="en-US" smtClean="0"/>
              <a:pPr>
                <a:spcBef>
                  <a:spcPct val="0"/>
                </a:spcBef>
              </a:pPr>
              <a:t>1</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5491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17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56289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19</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64627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https://www.momscleanairforce.org/moms-oppose-weakening-nepa/</a:t>
            </a:r>
          </a:p>
        </p:txBody>
      </p:sp>
      <p:sp>
        <p:nvSpPr>
          <p:cNvPr id="4" name="Slide Number Placeholder 3"/>
          <p:cNvSpPr>
            <a:spLocks noGrp="1"/>
          </p:cNvSpPr>
          <p:nvPr>
            <p:ph type="sldNum" sz="quarter" idx="5"/>
          </p:nvPr>
        </p:nvSpPr>
        <p:spPr/>
        <p:txBody>
          <a:bodyPr/>
          <a:lstStyle/>
          <a:p>
            <a:fld id="{4E505A3F-8C32-42B7-9157-38572216A208}" type="slidenum">
              <a:rPr lang="en-US" smtClean="0"/>
              <a:t>20</a:t>
            </a:fld>
            <a:endParaRPr lang="en-US"/>
          </a:p>
        </p:txBody>
      </p:sp>
    </p:spTree>
    <p:extLst>
      <p:ext uri="{BB962C8B-B14F-4D97-AF65-F5344CB8AC3E}">
        <p14:creationId xmlns:p14="http://schemas.microsoft.com/office/powerpoint/2010/main" val="3872201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23</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4932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24</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6082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25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18519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27</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8541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70D50-05D0-4508-ABD7-2C7311AF5E07}" type="slidenum">
              <a:rPr lang="en-US" altLang="en-US" smtClean="0"/>
              <a:pPr>
                <a:spcBef>
                  <a:spcPct val="0"/>
                </a:spcBef>
              </a:pPr>
              <a:t>28</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24630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8686DC-5185-4E01-9114-32A4C2A6E317}" type="slidenum">
              <a:rPr lang="en-US" altLang="en-US" smtClean="0"/>
              <a:pPr>
                <a:spcBef>
                  <a:spcPct val="0"/>
                </a:spcBef>
              </a:pPr>
              <a:t>29</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393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256269-29CF-442F-9BBE-2DFB27CF4249}" type="slidenum">
              <a:rPr lang="en-US" altLang="en-US" smtClean="0"/>
              <a:pPr>
                <a:spcBef>
                  <a:spcPct val="0"/>
                </a:spcBef>
              </a:pPr>
              <a:t>2</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717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EEF58-C5EF-48E7-A5B0-E676D51ADE5D}" type="slidenum">
              <a:rPr lang="en-US" altLang="en-US" smtClean="0"/>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42734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0759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430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9</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8031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10</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4698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A4629-BA21-4AA9-A21F-93744D7C6F91}" type="slidenum">
              <a:rPr lang="en-US" altLang="en-US" smtClean="0"/>
              <a:pPr>
                <a:spcBef>
                  <a:spcPct val="0"/>
                </a:spcBef>
              </a:pPr>
              <a:t>11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3027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6F69EA-741C-485A-A104-B1511722788F}" type="slidenum">
              <a:rPr lang="en-US" altLang="en-US" smtClean="0"/>
              <a:pPr>
                <a:spcBef>
                  <a:spcPct val="0"/>
                </a:spcBef>
              </a:pPr>
              <a:t>13</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3220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8/13/2024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02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976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472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66002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35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4982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4685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78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482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768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8/13/2024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9655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8/13/2024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89882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annah.Savard@accgov.com" TargetMode="External"/><Relationship Id="rId2" Type="http://schemas.openxmlformats.org/officeDocument/2006/relationships/hyperlink" Target="mailto:Solomon.smothers@accgov.com"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mailto:marqueta.swain@accgov.com" TargetMode="External"/><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hyperlink" Target="mailto:Hannah.Savard@accgov.com" TargetMode="External"/><Relationship Id="rId4" Type="http://schemas.openxmlformats.org/officeDocument/2006/relationships/hyperlink" Target="mailto:solomon.smothers@accgov.com" TargetMode="Externa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6261" y="2003664"/>
            <a:ext cx="8915399" cy="2262781"/>
          </a:xfrm>
        </p:spPr>
        <p:txBody>
          <a:bodyPr/>
          <a:lstStyle/>
          <a:p>
            <a:pPr algn="ctr"/>
            <a:r>
              <a:rPr lang="en-US" sz="8000" b="1" dirty="0">
                <a:latin typeface="Arial" panose="020B0604020202020204" pitchFamily="34" charset="0"/>
                <a:cs typeface="Arial" panose="020B0604020202020204" pitchFamily="34" charset="0"/>
              </a:rPr>
              <a:t>FY25 CDBG AH &amp; ED Orientation</a:t>
            </a:r>
          </a:p>
        </p:txBody>
      </p:sp>
      <p:sp>
        <p:nvSpPr>
          <p:cNvPr id="8196" name="Text Box 4"/>
          <p:cNvSpPr txBox="1">
            <a:spLocks noChangeArrowheads="1"/>
          </p:cNvSpPr>
          <p:nvPr/>
        </p:nvSpPr>
        <p:spPr bwMode="auto">
          <a:xfrm>
            <a:off x="1093237" y="5337245"/>
            <a:ext cx="5840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defRPr/>
            </a:pPr>
            <a:r>
              <a:rPr lang="en-US" altLang="en-US" sz="2000" b="0" dirty="0">
                <a:latin typeface="Arial" panose="020B0604020202020204" pitchFamily="34" charset="0"/>
                <a:cs typeface="Arial" panose="020B0604020202020204" pitchFamily="34" charset="0"/>
              </a:rPr>
              <a:t>Housing and Community Development</a:t>
            </a:r>
          </a:p>
          <a:p>
            <a:pPr>
              <a:spcBef>
                <a:spcPct val="0"/>
              </a:spcBef>
              <a:defRPr/>
            </a:pPr>
            <a:r>
              <a:rPr lang="en-US" altLang="en-US" sz="2000" b="0" dirty="0">
                <a:solidFill>
                  <a:prstClr val="black"/>
                </a:solidFill>
                <a:latin typeface="Arial" panose="020B0604020202020204" pitchFamily="34" charset="0"/>
                <a:cs typeface="Arial" panose="020B0604020202020204" pitchFamily="34" charset="0"/>
              </a:rPr>
              <a:t>Unified Government of Athens-Clarke County</a:t>
            </a:r>
          </a:p>
        </p:txBody>
      </p:sp>
      <p:sp>
        <p:nvSpPr>
          <p:cNvPr id="8197" name="Text Box 5"/>
          <p:cNvSpPr txBox="1">
            <a:spLocks noChangeArrowheads="1"/>
          </p:cNvSpPr>
          <p:nvPr/>
        </p:nvSpPr>
        <p:spPr bwMode="auto">
          <a:xfrm>
            <a:off x="8218251" y="5701423"/>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50000"/>
              </a:spcBef>
              <a:buFontTx/>
              <a:buNone/>
              <a:defRPr/>
            </a:pPr>
            <a:r>
              <a:rPr lang="en-US" altLang="en-US" sz="2000" dirty="0">
                <a:solidFill>
                  <a:srgbClr val="EEDCD6"/>
                </a:solidFill>
                <a:latin typeface="Arial" panose="020B0604020202020204" pitchFamily="34" charset="0"/>
                <a:cs typeface="Arial" panose="020B0604020202020204" pitchFamily="34" charset="0"/>
              </a:rPr>
              <a:t>August 15, 2024</a:t>
            </a:r>
          </a:p>
        </p:txBody>
      </p:sp>
      <p:pic>
        <p:nvPicPr>
          <p:cNvPr id="8198" name="Picture 7" descr="http://occupymyfamily.files.wordpress.com/2011/10/logo_athens-clarke-county.png?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4" y="123032"/>
            <a:ext cx="22431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39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lgn="ctr">
              <a:defRPr/>
            </a:pPr>
            <a:r>
              <a:rPr lang="en-US" dirty="0"/>
              <a:t>Keeping HUD Happy</a:t>
            </a:r>
            <a:endParaRPr lang="en-US" sz="1050" dirty="0"/>
          </a:p>
        </p:txBody>
      </p:sp>
      <p:sp>
        <p:nvSpPr>
          <p:cNvPr id="9219" name="Rectangle 4"/>
          <p:cNvSpPr>
            <a:spLocks noGrp="1" noChangeArrowheads="1"/>
          </p:cNvSpPr>
          <p:nvPr>
            <p:ph idx="1"/>
          </p:nvPr>
        </p:nvSpPr>
        <p:spPr>
          <a:xfrm>
            <a:off x="2005593" y="1941469"/>
            <a:ext cx="8683407" cy="2975061"/>
          </a:xfrm>
        </p:spPr>
        <p:txBody>
          <a:bodyPr>
            <a:normAutofit/>
          </a:bodyPr>
          <a:lstStyle/>
          <a:p>
            <a:pPr marL="136525" indent="0">
              <a:buNone/>
              <a:defRPr/>
            </a:pPr>
            <a:r>
              <a:rPr lang="en-US" altLang="en-US" b="1" i="1" dirty="0">
                <a:solidFill>
                  <a:srgbClr val="50B4C8"/>
                </a:solidFill>
              </a:rPr>
              <a:t>3) Benefiting Eligible Individuals</a:t>
            </a:r>
          </a:p>
          <a:p>
            <a:pPr marL="849757" lvl="1" indent="-457200">
              <a:buFont typeface="+mj-lt"/>
              <a:buAutoNum type="alphaLcParenR"/>
              <a:defRPr/>
            </a:pPr>
            <a:r>
              <a:rPr lang="en-US" altLang="en-US" dirty="0"/>
              <a:t>CDBG funds must exclusively be used toward activities that benefit individuals who live in Athens-Clarke County</a:t>
            </a:r>
          </a:p>
          <a:p>
            <a:pPr marL="849757" lvl="1" indent="-457200">
              <a:buFont typeface="+mj-lt"/>
              <a:buAutoNum type="alphaLcParenR"/>
              <a:defRPr/>
            </a:pPr>
            <a:r>
              <a:rPr lang="en-US" altLang="en-US" dirty="0"/>
              <a:t>CDBG funds must exclusively be used toward activities that benefit individuals with documented income at or below 80% of AMI (area median income)</a:t>
            </a:r>
          </a:p>
          <a:p>
            <a:pPr marL="849757" lvl="1" indent="-457200">
              <a:buFont typeface="+mj-lt"/>
              <a:buAutoNum type="alphaLcParenR"/>
              <a:defRPr/>
            </a:pPr>
            <a:r>
              <a:rPr lang="en-US" altLang="en-US" dirty="0"/>
              <a:t>When in doubt, call us and ask about eligible individuals.</a:t>
            </a:r>
          </a:p>
          <a:p>
            <a:pPr marL="593725" lvl="2" indent="0">
              <a:buNone/>
              <a:defRPr/>
            </a:pPr>
            <a:endParaRPr lang="en-US" altLang="en-US" dirty="0"/>
          </a:p>
          <a:p>
            <a:pPr marL="136525" indent="0">
              <a:buNone/>
              <a:defRPr/>
            </a:pPr>
            <a:endParaRPr lang="en-US" altLang="en-US" sz="1200" dirty="0"/>
          </a:p>
          <a:p>
            <a:pPr marL="136525" indent="0">
              <a:buNone/>
              <a:defRPr/>
            </a:pPr>
            <a:endParaRPr lang="en-US" altLang="en-US" sz="1200" dirty="0"/>
          </a:p>
        </p:txBody>
      </p:sp>
      <p:pic>
        <p:nvPicPr>
          <p:cNvPr id="4" name="Picture 3">
            <a:extLst>
              <a:ext uri="{FF2B5EF4-FFF2-40B4-BE49-F238E27FC236}">
                <a16:creationId xmlns:a16="http://schemas.microsoft.com/office/drawing/2014/main" id="{DECC2B78-F3B9-44C6-8C15-B27BB9716F4F}"/>
              </a:ext>
            </a:extLst>
          </p:cNvPr>
          <p:cNvPicPr>
            <a:picLocks noChangeAspect="1"/>
          </p:cNvPicPr>
          <p:nvPr/>
        </p:nvPicPr>
        <p:blipFill>
          <a:blip r:embed="rId3"/>
          <a:stretch>
            <a:fillRect/>
          </a:stretch>
        </p:blipFill>
        <p:spPr>
          <a:xfrm>
            <a:off x="124742" y="142945"/>
            <a:ext cx="1153887" cy="1066801"/>
          </a:xfrm>
          <a:prstGeom prst="rect">
            <a:avLst/>
          </a:prstGeom>
        </p:spPr>
      </p:pic>
      <p:pic>
        <p:nvPicPr>
          <p:cNvPr id="5" name="Picture 4">
            <a:extLst>
              <a:ext uri="{FF2B5EF4-FFF2-40B4-BE49-F238E27FC236}">
                <a16:creationId xmlns:a16="http://schemas.microsoft.com/office/drawing/2014/main" id="{A16ED836-E4BC-4B70-83BA-DC6F8AD5F026}"/>
              </a:ext>
            </a:extLst>
          </p:cNvPr>
          <p:cNvPicPr>
            <a:picLocks noChangeAspect="1"/>
          </p:cNvPicPr>
          <p:nvPr/>
        </p:nvPicPr>
        <p:blipFill>
          <a:blip r:embed="rId4"/>
          <a:stretch>
            <a:fillRect/>
          </a:stretch>
        </p:blipFill>
        <p:spPr>
          <a:xfrm>
            <a:off x="10908918" y="142854"/>
            <a:ext cx="1158340" cy="1066892"/>
          </a:xfrm>
          <a:prstGeom prst="rect">
            <a:avLst/>
          </a:prstGeom>
        </p:spPr>
      </p:pic>
      <p:pic>
        <p:nvPicPr>
          <p:cNvPr id="6" name="Picture 5">
            <a:extLst>
              <a:ext uri="{FF2B5EF4-FFF2-40B4-BE49-F238E27FC236}">
                <a16:creationId xmlns:a16="http://schemas.microsoft.com/office/drawing/2014/main" id="{79BDBA72-C789-4E4C-A7A6-F0787966EBA8}"/>
              </a:ext>
            </a:extLst>
          </p:cNvPr>
          <p:cNvPicPr>
            <a:picLocks noChangeAspect="1"/>
          </p:cNvPicPr>
          <p:nvPr/>
        </p:nvPicPr>
        <p:blipFill>
          <a:blip r:embed="rId4"/>
          <a:stretch>
            <a:fillRect/>
          </a:stretch>
        </p:blipFill>
        <p:spPr>
          <a:xfrm>
            <a:off x="124742" y="5648163"/>
            <a:ext cx="1158340" cy="1066892"/>
          </a:xfrm>
          <a:prstGeom prst="rect">
            <a:avLst/>
          </a:prstGeom>
        </p:spPr>
      </p:pic>
      <p:pic>
        <p:nvPicPr>
          <p:cNvPr id="7" name="Picture 6">
            <a:extLst>
              <a:ext uri="{FF2B5EF4-FFF2-40B4-BE49-F238E27FC236}">
                <a16:creationId xmlns:a16="http://schemas.microsoft.com/office/drawing/2014/main" id="{59E4A537-6C6E-41F0-8DD8-379AE9EFA57E}"/>
              </a:ext>
            </a:extLst>
          </p:cNvPr>
          <p:cNvPicPr>
            <a:picLocks noChangeAspect="1"/>
          </p:cNvPicPr>
          <p:nvPr/>
        </p:nvPicPr>
        <p:blipFill>
          <a:blip r:embed="rId4"/>
          <a:stretch>
            <a:fillRect/>
          </a:stretch>
        </p:blipFill>
        <p:spPr>
          <a:xfrm>
            <a:off x="10908918" y="5648163"/>
            <a:ext cx="1158340" cy="1066892"/>
          </a:xfrm>
          <a:prstGeom prst="rect">
            <a:avLst/>
          </a:prstGeom>
        </p:spPr>
      </p:pic>
      <p:pic>
        <p:nvPicPr>
          <p:cNvPr id="8" name="Picture 7">
            <a:extLst>
              <a:ext uri="{FF2B5EF4-FFF2-40B4-BE49-F238E27FC236}">
                <a16:creationId xmlns:a16="http://schemas.microsoft.com/office/drawing/2014/main" id="{D5A1806D-FE96-4695-95B9-CE5D910AC044}"/>
              </a:ext>
            </a:extLst>
          </p:cNvPr>
          <p:cNvPicPr>
            <a:picLocks noChangeAspect="1"/>
          </p:cNvPicPr>
          <p:nvPr/>
        </p:nvPicPr>
        <p:blipFill>
          <a:blip r:embed="rId5"/>
          <a:stretch>
            <a:fillRect/>
          </a:stretch>
        </p:blipFill>
        <p:spPr>
          <a:xfrm>
            <a:off x="5210175" y="4604577"/>
            <a:ext cx="1771650" cy="1771650"/>
          </a:xfrm>
          <a:prstGeom prst="rect">
            <a:avLst/>
          </a:prstGeom>
        </p:spPr>
      </p:pic>
    </p:spTree>
    <p:extLst>
      <p:ext uri="{BB962C8B-B14F-4D97-AF65-F5344CB8AC3E}">
        <p14:creationId xmlns:p14="http://schemas.microsoft.com/office/powerpoint/2010/main" val="312676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lgn="ctr">
              <a:defRPr/>
            </a:pPr>
            <a:r>
              <a:rPr lang="en-US" dirty="0"/>
              <a:t>Keeping HUD Happy</a:t>
            </a:r>
            <a:endParaRPr lang="en-US" sz="1050" dirty="0"/>
          </a:p>
        </p:txBody>
      </p:sp>
      <p:sp>
        <p:nvSpPr>
          <p:cNvPr id="9219" name="Rectangle 4"/>
          <p:cNvSpPr>
            <a:spLocks noGrp="1" noChangeArrowheads="1"/>
          </p:cNvSpPr>
          <p:nvPr>
            <p:ph idx="1"/>
          </p:nvPr>
        </p:nvSpPr>
        <p:spPr>
          <a:xfrm>
            <a:off x="2005593" y="1641890"/>
            <a:ext cx="8683407" cy="2975061"/>
          </a:xfrm>
        </p:spPr>
        <p:txBody>
          <a:bodyPr>
            <a:normAutofit/>
          </a:bodyPr>
          <a:lstStyle/>
          <a:p>
            <a:pPr marL="136525" indent="0">
              <a:buNone/>
              <a:defRPr/>
            </a:pPr>
            <a:r>
              <a:rPr lang="en-US" altLang="en-US" b="1" i="1" dirty="0">
                <a:solidFill>
                  <a:srgbClr val="50B4C8"/>
                </a:solidFill>
              </a:rPr>
              <a:t>4) Keeping Detailed Records</a:t>
            </a:r>
          </a:p>
          <a:p>
            <a:pPr marL="849757" lvl="1" indent="-457200">
              <a:buFont typeface="+mj-lt"/>
              <a:buAutoNum type="alphaLcParenR"/>
              <a:defRPr/>
            </a:pPr>
            <a:r>
              <a:rPr lang="en-US" altLang="en-US" dirty="0"/>
              <a:t>Reimbursements</a:t>
            </a:r>
          </a:p>
          <a:p>
            <a:pPr marL="849757" lvl="1" indent="-457200">
              <a:buFont typeface="+mj-lt"/>
              <a:buAutoNum type="alphaLcParenR"/>
              <a:defRPr/>
            </a:pPr>
            <a:r>
              <a:rPr lang="en-US" altLang="en-US" dirty="0"/>
              <a:t>Monthly Reports</a:t>
            </a:r>
          </a:p>
          <a:p>
            <a:pPr marL="849757" lvl="1" indent="-457200">
              <a:buFont typeface="+mj-lt"/>
              <a:buAutoNum type="alphaLcParenR"/>
              <a:defRPr/>
            </a:pPr>
            <a:r>
              <a:rPr lang="en-US" altLang="en-US" dirty="0"/>
              <a:t>Environmental Reviews</a:t>
            </a:r>
          </a:p>
          <a:p>
            <a:pPr marL="849757" lvl="1" indent="-457200">
              <a:buFont typeface="+mj-lt"/>
              <a:buAutoNum type="alphaLcParenR"/>
              <a:defRPr/>
            </a:pPr>
            <a:r>
              <a:rPr lang="en-US" altLang="en-US" dirty="0"/>
              <a:t>Staffing Changes</a:t>
            </a:r>
          </a:p>
          <a:p>
            <a:pPr marL="849757" lvl="1" indent="-457200">
              <a:buFont typeface="+mj-lt"/>
              <a:buAutoNum type="alphaLcParenR"/>
              <a:defRPr/>
            </a:pPr>
            <a:r>
              <a:rPr lang="en-US" altLang="en-US" dirty="0"/>
              <a:t>Client Files</a:t>
            </a:r>
          </a:p>
          <a:p>
            <a:pPr marL="849757" lvl="1" indent="-457200">
              <a:buFont typeface="+mj-lt"/>
              <a:buAutoNum type="alphaLcParenR"/>
              <a:defRPr/>
            </a:pPr>
            <a:r>
              <a:rPr lang="en-US" altLang="en-US" dirty="0"/>
              <a:t>General Admin Files</a:t>
            </a:r>
          </a:p>
          <a:p>
            <a:pPr marL="593725" lvl="2" indent="0">
              <a:buNone/>
              <a:defRPr/>
            </a:pPr>
            <a:endParaRPr lang="en-US" altLang="en-US" dirty="0"/>
          </a:p>
          <a:p>
            <a:pPr marL="136525" indent="0">
              <a:buNone/>
              <a:defRPr/>
            </a:pPr>
            <a:endParaRPr lang="en-US" altLang="en-US" sz="1200" dirty="0"/>
          </a:p>
          <a:p>
            <a:pPr marL="136525" indent="0">
              <a:buNone/>
              <a:defRPr/>
            </a:pPr>
            <a:endParaRPr lang="en-US" altLang="en-US" sz="1200" dirty="0"/>
          </a:p>
        </p:txBody>
      </p:sp>
      <p:pic>
        <p:nvPicPr>
          <p:cNvPr id="4" name="Picture 3">
            <a:extLst>
              <a:ext uri="{FF2B5EF4-FFF2-40B4-BE49-F238E27FC236}">
                <a16:creationId xmlns:a16="http://schemas.microsoft.com/office/drawing/2014/main" id="{DECC2B78-F3B9-44C6-8C15-B27BB9716F4F}"/>
              </a:ext>
            </a:extLst>
          </p:cNvPr>
          <p:cNvPicPr>
            <a:picLocks noChangeAspect="1"/>
          </p:cNvPicPr>
          <p:nvPr/>
        </p:nvPicPr>
        <p:blipFill>
          <a:blip r:embed="rId3"/>
          <a:stretch>
            <a:fillRect/>
          </a:stretch>
        </p:blipFill>
        <p:spPr>
          <a:xfrm>
            <a:off x="124742" y="142945"/>
            <a:ext cx="1153887" cy="1066801"/>
          </a:xfrm>
          <a:prstGeom prst="rect">
            <a:avLst/>
          </a:prstGeom>
        </p:spPr>
      </p:pic>
      <p:pic>
        <p:nvPicPr>
          <p:cNvPr id="5" name="Picture 4">
            <a:extLst>
              <a:ext uri="{FF2B5EF4-FFF2-40B4-BE49-F238E27FC236}">
                <a16:creationId xmlns:a16="http://schemas.microsoft.com/office/drawing/2014/main" id="{A16ED836-E4BC-4B70-83BA-DC6F8AD5F026}"/>
              </a:ext>
            </a:extLst>
          </p:cNvPr>
          <p:cNvPicPr>
            <a:picLocks noChangeAspect="1"/>
          </p:cNvPicPr>
          <p:nvPr/>
        </p:nvPicPr>
        <p:blipFill>
          <a:blip r:embed="rId4"/>
          <a:stretch>
            <a:fillRect/>
          </a:stretch>
        </p:blipFill>
        <p:spPr>
          <a:xfrm>
            <a:off x="10908918" y="142854"/>
            <a:ext cx="1158340" cy="1066892"/>
          </a:xfrm>
          <a:prstGeom prst="rect">
            <a:avLst/>
          </a:prstGeom>
        </p:spPr>
      </p:pic>
      <p:pic>
        <p:nvPicPr>
          <p:cNvPr id="6" name="Picture 5">
            <a:extLst>
              <a:ext uri="{FF2B5EF4-FFF2-40B4-BE49-F238E27FC236}">
                <a16:creationId xmlns:a16="http://schemas.microsoft.com/office/drawing/2014/main" id="{79BDBA72-C789-4E4C-A7A6-F0787966EBA8}"/>
              </a:ext>
            </a:extLst>
          </p:cNvPr>
          <p:cNvPicPr>
            <a:picLocks noChangeAspect="1"/>
          </p:cNvPicPr>
          <p:nvPr/>
        </p:nvPicPr>
        <p:blipFill>
          <a:blip r:embed="rId4"/>
          <a:stretch>
            <a:fillRect/>
          </a:stretch>
        </p:blipFill>
        <p:spPr>
          <a:xfrm>
            <a:off x="124742" y="5648163"/>
            <a:ext cx="1158340" cy="1066892"/>
          </a:xfrm>
          <a:prstGeom prst="rect">
            <a:avLst/>
          </a:prstGeom>
        </p:spPr>
      </p:pic>
      <p:pic>
        <p:nvPicPr>
          <p:cNvPr id="7" name="Picture 6">
            <a:extLst>
              <a:ext uri="{FF2B5EF4-FFF2-40B4-BE49-F238E27FC236}">
                <a16:creationId xmlns:a16="http://schemas.microsoft.com/office/drawing/2014/main" id="{59E4A537-6C6E-41F0-8DD8-379AE9EFA57E}"/>
              </a:ext>
            </a:extLst>
          </p:cNvPr>
          <p:cNvPicPr>
            <a:picLocks noChangeAspect="1"/>
          </p:cNvPicPr>
          <p:nvPr/>
        </p:nvPicPr>
        <p:blipFill>
          <a:blip r:embed="rId4"/>
          <a:stretch>
            <a:fillRect/>
          </a:stretch>
        </p:blipFill>
        <p:spPr>
          <a:xfrm>
            <a:off x="10908918" y="5648163"/>
            <a:ext cx="1158340" cy="1066892"/>
          </a:xfrm>
          <a:prstGeom prst="rect">
            <a:avLst/>
          </a:prstGeom>
        </p:spPr>
      </p:pic>
      <p:pic>
        <p:nvPicPr>
          <p:cNvPr id="8" name="Picture 7">
            <a:extLst>
              <a:ext uri="{FF2B5EF4-FFF2-40B4-BE49-F238E27FC236}">
                <a16:creationId xmlns:a16="http://schemas.microsoft.com/office/drawing/2014/main" id="{D5A1806D-FE96-4695-95B9-CE5D910AC044}"/>
              </a:ext>
            </a:extLst>
          </p:cNvPr>
          <p:cNvPicPr>
            <a:picLocks noChangeAspect="1"/>
          </p:cNvPicPr>
          <p:nvPr/>
        </p:nvPicPr>
        <p:blipFill>
          <a:blip r:embed="rId5"/>
          <a:stretch>
            <a:fillRect/>
          </a:stretch>
        </p:blipFill>
        <p:spPr>
          <a:xfrm>
            <a:off x="5210175" y="4427412"/>
            <a:ext cx="1771650" cy="1771650"/>
          </a:xfrm>
          <a:prstGeom prst="rect">
            <a:avLst/>
          </a:prstGeom>
        </p:spPr>
      </p:pic>
    </p:spTree>
    <p:extLst>
      <p:ext uri="{BB962C8B-B14F-4D97-AF65-F5344CB8AC3E}">
        <p14:creationId xmlns:p14="http://schemas.microsoft.com/office/powerpoint/2010/main" val="77714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E712-DD11-42B4-933A-ECFB3FA6CE4F}"/>
              </a:ext>
            </a:extLst>
          </p:cNvPr>
          <p:cNvSpPr>
            <a:spLocks noGrp="1"/>
          </p:cNvSpPr>
          <p:nvPr>
            <p:ph type="title"/>
          </p:nvPr>
        </p:nvSpPr>
        <p:spPr/>
        <p:txBody>
          <a:bodyPr/>
          <a:lstStyle/>
          <a:p>
            <a:pPr algn="ctr"/>
            <a:r>
              <a:rPr lang="en-US" dirty="0"/>
              <a:t>The Details</a:t>
            </a:r>
          </a:p>
        </p:txBody>
      </p:sp>
      <p:pic>
        <p:nvPicPr>
          <p:cNvPr id="4" name="Content Placeholder 3">
            <a:extLst>
              <a:ext uri="{FF2B5EF4-FFF2-40B4-BE49-F238E27FC236}">
                <a16:creationId xmlns:a16="http://schemas.microsoft.com/office/drawing/2014/main" id="{EE4425A5-30A0-40FB-A286-593E469C16F9}"/>
              </a:ext>
            </a:extLst>
          </p:cNvPr>
          <p:cNvPicPr>
            <a:picLocks noGrp="1" noChangeAspect="1"/>
          </p:cNvPicPr>
          <p:nvPr>
            <p:ph idx="1"/>
          </p:nvPr>
        </p:nvPicPr>
        <p:blipFill>
          <a:blip r:embed="rId2"/>
          <a:stretch>
            <a:fillRect/>
          </a:stretch>
        </p:blipFill>
        <p:spPr>
          <a:xfrm>
            <a:off x="3396395" y="1724056"/>
            <a:ext cx="5589344" cy="4192008"/>
          </a:xfrm>
          <a:prstGeom prst="rect">
            <a:avLst/>
          </a:prstGeom>
        </p:spPr>
      </p:pic>
      <p:pic>
        <p:nvPicPr>
          <p:cNvPr id="5" name="Picture 4">
            <a:extLst>
              <a:ext uri="{FF2B5EF4-FFF2-40B4-BE49-F238E27FC236}">
                <a16:creationId xmlns:a16="http://schemas.microsoft.com/office/drawing/2014/main" id="{5334E41B-0ABD-4760-B6EE-6858F4B89152}"/>
              </a:ext>
            </a:extLst>
          </p:cNvPr>
          <p:cNvPicPr>
            <a:picLocks noChangeAspect="1"/>
          </p:cNvPicPr>
          <p:nvPr/>
        </p:nvPicPr>
        <p:blipFill>
          <a:blip r:embed="rId3"/>
          <a:stretch>
            <a:fillRect/>
          </a:stretch>
        </p:blipFill>
        <p:spPr>
          <a:xfrm>
            <a:off x="8432989" y="5070170"/>
            <a:ext cx="198880" cy="198197"/>
          </a:xfrm>
          <a:prstGeom prst="rect">
            <a:avLst/>
          </a:prstGeom>
        </p:spPr>
      </p:pic>
      <p:pic>
        <p:nvPicPr>
          <p:cNvPr id="6" name="Picture 5">
            <a:extLst>
              <a:ext uri="{FF2B5EF4-FFF2-40B4-BE49-F238E27FC236}">
                <a16:creationId xmlns:a16="http://schemas.microsoft.com/office/drawing/2014/main" id="{1918DD85-54FB-42B1-8AC0-0F041E30ED60}"/>
              </a:ext>
            </a:extLst>
          </p:cNvPr>
          <p:cNvPicPr>
            <a:picLocks noChangeAspect="1"/>
          </p:cNvPicPr>
          <p:nvPr/>
        </p:nvPicPr>
        <p:blipFill>
          <a:blip r:embed="rId4"/>
          <a:stretch>
            <a:fillRect/>
          </a:stretch>
        </p:blipFill>
        <p:spPr>
          <a:xfrm rot="4091864">
            <a:off x="4994790" y="4090443"/>
            <a:ext cx="216093" cy="121234"/>
          </a:xfrm>
          <a:prstGeom prst="rect">
            <a:avLst/>
          </a:prstGeom>
        </p:spPr>
      </p:pic>
    </p:spTree>
    <p:extLst>
      <p:ext uri="{BB962C8B-B14F-4D97-AF65-F5344CB8AC3E}">
        <p14:creationId xmlns:p14="http://schemas.microsoft.com/office/powerpoint/2010/main" val="400945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07695" y="377741"/>
            <a:ext cx="8479201" cy="858417"/>
          </a:xfrm>
        </p:spPr>
        <p:txBody>
          <a:bodyPr>
            <a:normAutofit fontScale="90000"/>
          </a:bodyPr>
          <a:lstStyle/>
          <a:p>
            <a:pPr algn="ctr">
              <a:defRPr/>
            </a:pPr>
            <a:r>
              <a:rPr lang="en-US" dirty="0"/>
              <a:t>Reimbursements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C4B18533-C091-4CCA-9E86-2B18697DB66C}"/>
              </a:ext>
            </a:extLst>
          </p:cNvPr>
          <p:cNvSpPr txBox="1">
            <a:spLocks noChangeArrowheads="1"/>
          </p:cNvSpPr>
          <p:nvPr/>
        </p:nvSpPr>
        <p:spPr>
          <a:xfrm>
            <a:off x="1170141" y="1468376"/>
            <a:ext cx="9851718" cy="4572643"/>
          </a:xfrm>
          <a:prstGeom prst="rect">
            <a:avLst/>
          </a:prstGeom>
        </p:spPr>
        <p:txBody>
          <a:bodyPr vert="horz" lIns="91440" tIns="45720" rIns="91440" bIns="45720" rtlCol="0">
            <a:normAutofit fontScale="70000" lnSpcReduction="2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36525" indent="0">
              <a:lnSpc>
                <a:spcPct val="120000"/>
              </a:lnSpc>
              <a:spcBef>
                <a:spcPts val="600"/>
              </a:spcBef>
              <a:buFont typeface="Arial" pitchFamily="34" charset="0"/>
              <a:buNone/>
              <a:defRPr/>
            </a:pPr>
            <a:r>
              <a:rPr lang="en-US" altLang="en-US" sz="3400" dirty="0">
                <a:solidFill>
                  <a:schemeClr val="tx1"/>
                </a:solidFill>
                <a:latin typeface="Impact" panose="020B0806030902050204" pitchFamily="34" charset="0"/>
              </a:rPr>
              <a:t>What is a reimbursement?</a:t>
            </a:r>
          </a:p>
          <a:p>
            <a:pPr>
              <a:lnSpc>
                <a:spcPct val="170000"/>
              </a:lnSpc>
              <a:spcBef>
                <a:spcPts val="600"/>
              </a:spcBef>
              <a:spcAft>
                <a:spcPts val="600"/>
              </a:spcAft>
            </a:pPr>
            <a:r>
              <a:rPr lang="en-US" i="0" dirty="0">
                <a:solidFill>
                  <a:srgbClr val="000000"/>
                </a:solidFill>
                <a:effectLst/>
                <a:latin typeface="+mj-lt"/>
                <a:cs typeface="Times New Roman" panose="02020603050405020304" pitchFamily="18" charset="0"/>
              </a:rPr>
              <a:t>A </a:t>
            </a:r>
            <a:r>
              <a:rPr lang="en-US" b="1" i="0" dirty="0">
                <a:solidFill>
                  <a:srgbClr val="0070C0"/>
                </a:solidFill>
                <a:effectLst/>
                <a:latin typeface="+mj-lt"/>
                <a:cs typeface="Times New Roman" panose="02020603050405020304" pitchFamily="18" charset="0"/>
              </a:rPr>
              <a:t>reimbursement </a:t>
            </a:r>
            <a:r>
              <a:rPr lang="en-US" i="0" dirty="0">
                <a:solidFill>
                  <a:srgbClr val="000000"/>
                </a:solidFill>
                <a:effectLst/>
                <a:latin typeface="+mj-lt"/>
                <a:cs typeface="Times New Roman" panose="02020603050405020304" pitchFamily="18" charset="0"/>
              </a:rPr>
              <a:t>is a </a:t>
            </a:r>
            <a:r>
              <a:rPr lang="en-US" b="1" i="0" dirty="0">
                <a:solidFill>
                  <a:srgbClr val="0070C0"/>
                </a:solidFill>
                <a:effectLst/>
                <a:latin typeface="+mj-lt"/>
                <a:cs typeface="Times New Roman" panose="02020603050405020304" pitchFamily="18" charset="0"/>
              </a:rPr>
              <a:t>financial document </a:t>
            </a:r>
            <a:r>
              <a:rPr lang="en-US" i="0" dirty="0">
                <a:solidFill>
                  <a:srgbClr val="000000"/>
                </a:solidFill>
                <a:effectLst/>
                <a:latin typeface="+mj-lt"/>
                <a:cs typeface="Times New Roman" panose="02020603050405020304" pitchFamily="18" charset="0"/>
              </a:rPr>
              <a:t>that is submitted by an agency that has been awarded grant funding. A</a:t>
            </a:r>
            <a:r>
              <a:rPr lang="en-US" b="1" i="0" dirty="0">
                <a:solidFill>
                  <a:srgbClr val="0070C0"/>
                </a:solidFill>
                <a:effectLst/>
                <a:latin typeface="+mj-lt"/>
                <a:cs typeface="Times New Roman" panose="02020603050405020304" pitchFamily="18" charset="0"/>
              </a:rPr>
              <a:t> reimbursement </a:t>
            </a:r>
            <a:r>
              <a:rPr lang="en-US" i="0" dirty="0">
                <a:solidFill>
                  <a:srgbClr val="000000"/>
                </a:solidFill>
                <a:effectLst/>
                <a:latin typeface="+mj-lt"/>
                <a:cs typeface="Times New Roman" panose="02020603050405020304" pitchFamily="18" charset="0"/>
              </a:rPr>
              <a:t>includes </a:t>
            </a:r>
            <a:r>
              <a:rPr lang="en-US" b="1" i="0" dirty="0">
                <a:solidFill>
                  <a:srgbClr val="0070C0"/>
                </a:solidFill>
                <a:effectLst/>
                <a:latin typeface="+mj-lt"/>
                <a:cs typeface="Times New Roman" panose="02020603050405020304" pitchFamily="18" charset="0"/>
              </a:rPr>
              <a:t>expenses submitted for payment</a:t>
            </a:r>
            <a:r>
              <a:rPr lang="en-US" i="0" dirty="0">
                <a:solidFill>
                  <a:srgbClr val="000000"/>
                </a:solidFill>
                <a:effectLst/>
                <a:latin typeface="+mj-lt"/>
                <a:cs typeface="Times New Roman" panose="02020603050405020304" pitchFamily="18" charset="0"/>
              </a:rPr>
              <a:t>. All expenses must comply with the grant terms</a:t>
            </a:r>
            <a:r>
              <a:rPr lang="en-US" i="0" dirty="0">
                <a:solidFill>
                  <a:srgbClr val="000000"/>
                </a:solidFill>
                <a:effectLst/>
                <a:latin typeface="+mj-lt"/>
              </a:rPr>
              <a:t>.</a:t>
            </a:r>
            <a:endParaRPr lang="en-US" i="0" dirty="0">
              <a:solidFill>
                <a:schemeClr val="tx1"/>
              </a:solidFill>
              <a:effectLst/>
              <a:latin typeface="+mj-lt"/>
            </a:endParaRPr>
          </a:p>
          <a:p>
            <a:pPr>
              <a:lnSpc>
                <a:spcPct val="170000"/>
              </a:lnSpc>
              <a:spcBef>
                <a:spcPts val="600"/>
              </a:spcBef>
              <a:spcAft>
                <a:spcPts val="600"/>
              </a:spcAft>
            </a:pPr>
            <a:r>
              <a:rPr lang="en-US" altLang="en-US" sz="3200" dirty="0">
                <a:solidFill>
                  <a:schemeClr val="tx1"/>
                </a:solidFill>
                <a:latin typeface="Impact" panose="020B0806030902050204" pitchFamily="34" charset="0"/>
              </a:rPr>
              <a:t>Why must we do it?</a:t>
            </a:r>
          </a:p>
          <a:p>
            <a:pPr marL="136525" indent="0">
              <a:lnSpc>
                <a:spcPct val="170000"/>
              </a:lnSpc>
              <a:spcBef>
                <a:spcPts val="600"/>
              </a:spcBef>
              <a:buNone/>
              <a:defRPr/>
            </a:pPr>
            <a:r>
              <a:rPr lang="en-US" altLang="en-US" b="1" dirty="0">
                <a:solidFill>
                  <a:srgbClr val="0070C0"/>
                </a:solidFill>
                <a:latin typeface="+mj-lt"/>
              </a:rPr>
              <a:t>CDBG Grants </a:t>
            </a:r>
            <a:r>
              <a:rPr lang="en-US" altLang="en-US" dirty="0">
                <a:solidFill>
                  <a:schemeClr val="tx1"/>
                </a:solidFill>
                <a:latin typeface="+mj-lt"/>
              </a:rPr>
              <a:t>are reimbursement based. In order to </a:t>
            </a:r>
            <a:r>
              <a:rPr lang="en-US" altLang="en-US" b="1" dirty="0">
                <a:solidFill>
                  <a:srgbClr val="0070C0"/>
                </a:solidFill>
                <a:latin typeface="+mj-lt"/>
              </a:rPr>
              <a:t>receive payment</a:t>
            </a:r>
            <a:r>
              <a:rPr lang="en-US" altLang="en-US" dirty="0">
                <a:solidFill>
                  <a:schemeClr val="tx1"/>
                </a:solidFill>
                <a:latin typeface="+mj-lt"/>
              </a:rPr>
              <a:t>, agencies must </a:t>
            </a:r>
            <a:r>
              <a:rPr lang="en-US" altLang="en-US" b="1" dirty="0">
                <a:solidFill>
                  <a:srgbClr val="0070C0"/>
                </a:solidFill>
                <a:latin typeface="+mj-lt"/>
              </a:rPr>
              <a:t>provide proof of allowable expenses</a:t>
            </a:r>
            <a:r>
              <a:rPr lang="en-US" altLang="en-US" dirty="0">
                <a:solidFill>
                  <a:schemeClr val="tx1"/>
                </a:solidFill>
                <a:latin typeface="+mj-lt"/>
              </a:rPr>
              <a:t>. The bottom line is that we do it this way because </a:t>
            </a:r>
            <a:r>
              <a:rPr lang="en-US" altLang="en-US" b="1" dirty="0">
                <a:solidFill>
                  <a:srgbClr val="0070C0"/>
                </a:solidFill>
                <a:latin typeface="+mj-lt"/>
              </a:rPr>
              <a:t>HUD says we have to</a:t>
            </a:r>
            <a:r>
              <a:rPr lang="en-US" altLang="en-US" dirty="0">
                <a:solidFill>
                  <a:schemeClr val="tx1"/>
                </a:solidFill>
                <a:latin typeface="+mj-lt"/>
              </a:rPr>
              <a:t>. But also, it’s an efficient process for record keeping.</a:t>
            </a:r>
          </a:p>
          <a:p>
            <a:pPr marL="392557" lvl="1" indent="0">
              <a:buNone/>
              <a:defRPr/>
            </a:pPr>
            <a:endParaRPr lang="en-US" altLang="en-US" dirty="0">
              <a:solidFill>
                <a:schemeClr val="tx1"/>
              </a:solidFill>
              <a:latin typeface="+mj-lt"/>
            </a:endParaRPr>
          </a:p>
          <a:p>
            <a:pPr marL="136525" indent="0">
              <a:buFont typeface="Arial" pitchFamily="34" charset="0"/>
              <a:buNone/>
              <a:defRPr/>
            </a:pPr>
            <a:endParaRPr lang="en-US" altLang="en-US" sz="1200" dirty="0"/>
          </a:p>
          <a:p>
            <a:pPr marL="136525" indent="0">
              <a:buFont typeface="Arial" pitchFamily="34" charset="0"/>
              <a:buNone/>
              <a:defRPr/>
            </a:pPr>
            <a:r>
              <a:rPr lang="en-US" altLang="en-US" sz="1200" dirty="0"/>
              <a:t>. </a:t>
            </a:r>
          </a:p>
        </p:txBody>
      </p:sp>
      <p:pic>
        <p:nvPicPr>
          <p:cNvPr id="3" name="Picture 2">
            <a:extLst>
              <a:ext uri="{FF2B5EF4-FFF2-40B4-BE49-F238E27FC236}">
                <a16:creationId xmlns:a16="http://schemas.microsoft.com/office/drawing/2014/main" id="{4D968CAE-5FD9-488E-A946-D098B510C56B}"/>
              </a:ext>
            </a:extLst>
          </p:cNvPr>
          <p:cNvPicPr>
            <a:picLocks noChangeAspect="1"/>
          </p:cNvPicPr>
          <p:nvPr/>
        </p:nvPicPr>
        <p:blipFill>
          <a:blip r:embed="rId3"/>
          <a:stretch>
            <a:fillRect/>
          </a:stretch>
        </p:blipFill>
        <p:spPr>
          <a:xfrm>
            <a:off x="3770046" y="5307168"/>
            <a:ext cx="5154497" cy="1114036"/>
          </a:xfrm>
          <a:prstGeom prst="rect">
            <a:avLst/>
          </a:prstGeom>
        </p:spPr>
      </p:pic>
    </p:spTree>
    <p:extLst>
      <p:ext uri="{BB962C8B-B14F-4D97-AF65-F5344CB8AC3E}">
        <p14:creationId xmlns:p14="http://schemas.microsoft.com/office/powerpoint/2010/main" val="110732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CA90-B700-4A63-86AD-6CB86DE7CA88}"/>
              </a:ext>
            </a:extLst>
          </p:cNvPr>
          <p:cNvSpPr>
            <a:spLocks noGrp="1"/>
          </p:cNvSpPr>
          <p:nvPr>
            <p:ph type="title"/>
          </p:nvPr>
        </p:nvSpPr>
        <p:spPr>
          <a:xfrm>
            <a:off x="657224" y="499533"/>
            <a:ext cx="10773157" cy="580602"/>
          </a:xfrm>
        </p:spPr>
        <p:txBody>
          <a:bodyPr>
            <a:normAutofit fontScale="90000"/>
          </a:bodyPr>
          <a:lstStyle/>
          <a:p>
            <a:pPr algn="ctr"/>
            <a:r>
              <a:rPr lang="en-US" dirty="0"/>
              <a:t>Reimbursements - The Details</a:t>
            </a:r>
          </a:p>
        </p:txBody>
      </p:sp>
      <p:sp>
        <p:nvSpPr>
          <p:cNvPr id="3" name="Content Placeholder 2">
            <a:extLst>
              <a:ext uri="{FF2B5EF4-FFF2-40B4-BE49-F238E27FC236}">
                <a16:creationId xmlns:a16="http://schemas.microsoft.com/office/drawing/2014/main" id="{8C16DD08-7266-4FDE-9E8E-EC4401D70643}"/>
              </a:ext>
            </a:extLst>
          </p:cNvPr>
          <p:cNvSpPr>
            <a:spLocks noGrp="1"/>
          </p:cNvSpPr>
          <p:nvPr>
            <p:ph idx="1"/>
          </p:nvPr>
        </p:nvSpPr>
        <p:spPr>
          <a:xfrm>
            <a:off x="600453" y="2224730"/>
            <a:ext cx="10753725" cy="3899648"/>
          </a:xfrm>
        </p:spPr>
        <p:txBody>
          <a:bodyPr/>
          <a:lstStyle/>
          <a:p>
            <a:r>
              <a:rPr lang="en-US" dirty="0">
                <a:latin typeface="Impact" panose="020B0806030902050204" pitchFamily="34" charset="0"/>
              </a:rPr>
              <a:t>What’s included in a Reimbursement?</a:t>
            </a:r>
          </a:p>
          <a:p>
            <a:pPr>
              <a:buFont typeface="Wingdings" panose="05000000000000000000" pitchFamily="2" charset="2"/>
              <a:buChar char="Ø"/>
            </a:pPr>
            <a:endParaRPr lang="en-US" dirty="0"/>
          </a:p>
        </p:txBody>
      </p:sp>
      <p:sp>
        <p:nvSpPr>
          <p:cNvPr id="4" name="TextBox 3">
            <a:extLst>
              <a:ext uri="{FF2B5EF4-FFF2-40B4-BE49-F238E27FC236}">
                <a16:creationId xmlns:a16="http://schemas.microsoft.com/office/drawing/2014/main" id="{38AAE05B-525F-49FA-94E8-E1295A431B5B}"/>
              </a:ext>
            </a:extLst>
          </p:cNvPr>
          <p:cNvSpPr txBox="1"/>
          <p:nvPr/>
        </p:nvSpPr>
        <p:spPr>
          <a:xfrm>
            <a:off x="676656" y="1329267"/>
            <a:ext cx="10773157" cy="707886"/>
          </a:xfrm>
          <a:prstGeom prst="rect">
            <a:avLst/>
          </a:prstGeom>
          <a:noFill/>
        </p:spPr>
        <p:txBody>
          <a:bodyPr wrap="square" rtlCol="0">
            <a:spAutoFit/>
          </a:bodyPr>
          <a:lstStyle/>
          <a:p>
            <a:r>
              <a:rPr lang="en-US" sz="2000" b="1" dirty="0">
                <a:latin typeface="+mj-lt"/>
              </a:rPr>
              <a:t>Reimbursements are due by the </a:t>
            </a:r>
            <a:r>
              <a:rPr lang="en-US" sz="2000" b="1" u="sng" dirty="0">
                <a:solidFill>
                  <a:srgbClr val="0070C0"/>
                </a:solidFill>
                <a:latin typeface="+mj-lt"/>
              </a:rPr>
              <a:t>5</a:t>
            </a:r>
            <a:r>
              <a:rPr lang="en-US" sz="2000" b="1" u="sng" baseline="30000" dirty="0">
                <a:solidFill>
                  <a:srgbClr val="0070C0"/>
                </a:solidFill>
                <a:latin typeface="+mj-lt"/>
              </a:rPr>
              <a:t>th</a:t>
            </a:r>
            <a:r>
              <a:rPr lang="en-US" sz="2000" b="1" u="sng" dirty="0">
                <a:solidFill>
                  <a:srgbClr val="0070C0"/>
                </a:solidFill>
                <a:latin typeface="+mj-lt"/>
              </a:rPr>
              <a:t> of every month</a:t>
            </a:r>
            <a:r>
              <a:rPr lang="en-US" sz="2000" b="1" dirty="0">
                <a:solidFill>
                  <a:srgbClr val="0070C0"/>
                </a:solidFill>
                <a:latin typeface="+mj-lt"/>
              </a:rPr>
              <a:t>. </a:t>
            </a:r>
            <a:r>
              <a:rPr lang="en-US" sz="2000" b="1" dirty="0">
                <a:latin typeface="+mj-lt"/>
              </a:rPr>
              <a:t>If the reimbursement is delayed, please contact your Grant Manager by email to let them know.</a:t>
            </a:r>
          </a:p>
        </p:txBody>
      </p:sp>
      <p:pic>
        <p:nvPicPr>
          <p:cNvPr id="10" name="Picture 9">
            <a:extLst>
              <a:ext uri="{FF2B5EF4-FFF2-40B4-BE49-F238E27FC236}">
                <a16:creationId xmlns:a16="http://schemas.microsoft.com/office/drawing/2014/main" id="{2BF9AF16-0EAB-4C8B-88B8-0CCCE6A4E942}"/>
              </a:ext>
            </a:extLst>
          </p:cNvPr>
          <p:cNvPicPr>
            <a:picLocks noChangeAspect="1"/>
          </p:cNvPicPr>
          <p:nvPr/>
        </p:nvPicPr>
        <p:blipFill>
          <a:blip r:embed="rId2"/>
          <a:stretch>
            <a:fillRect/>
          </a:stretch>
        </p:blipFill>
        <p:spPr>
          <a:xfrm>
            <a:off x="1682615" y="2838864"/>
            <a:ext cx="8589402" cy="3709626"/>
          </a:xfrm>
          <a:prstGeom prst="rect">
            <a:avLst/>
          </a:prstGeom>
        </p:spPr>
      </p:pic>
    </p:spTree>
    <p:extLst>
      <p:ext uri="{BB962C8B-B14F-4D97-AF65-F5344CB8AC3E}">
        <p14:creationId xmlns:p14="http://schemas.microsoft.com/office/powerpoint/2010/main" val="102593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F034-DBF0-421A-952A-66C0B55D3EB8}"/>
              </a:ext>
            </a:extLst>
          </p:cNvPr>
          <p:cNvSpPr>
            <a:spLocks noGrp="1"/>
          </p:cNvSpPr>
          <p:nvPr>
            <p:ph type="title"/>
          </p:nvPr>
        </p:nvSpPr>
        <p:spPr>
          <a:xfrm>
            <a:off x="657224" y="499533"/>
            <a:ext cx="10857443" cy="905934"/>
          </a:xfrm>
        </p:spPr>
        <p:txBody>
          <a:bodyPr/>
          <a:lstStyle/>
          <a:p>
            <a:pPr algn="ctr"/>
            <a:r>
              <a:rPr lang="en-US" dirty="0"/>
              <a:t>Reimbursements - The Details</a:t>
            </a:r>
          </a:p>
        </p:txBody>
      </p:sp>
      <p:sp>
        <p:nvSpPr>
          <p:cNvPr id="3" name="Content Placeholder 2">
            <a:extLst>
              <a:ext uri="{FF2B5EF4-FFF2-40B4-BE49-F238E27FC236}">
                <a16:creationId xmlns:a16="http://schemas.microsoft.com/office/drawing/2014/main" id="{260F750C-C580-4C6A-94EB-E71F0E43EBFD}"/>
              </a:ext>
            </a:extLst>
          </p:cNvPr>
          <p:cNvSpPr>
            <a:spLocks noGrp="1"/>
          </p:cNvSpPr>
          <p:nvPr>
            <p:ph idx="1"/>
          </p:nvPr>
        </p:nvSpPr>
        <p:spPr>
          <a:xfrm>
            <a:off x="657224" y="1405467"/>
            <a:ext cx="10857443" cy="4868333"/>
          </a:xfrm>
        </p:spPr>
        <p:txBody>
          <a:bodyPr/>
          <a:lstStyle/>
          <a:p>
            <a:pPr marL="392557" lvl="1" indent="0" algn="ctr">
              <a:buNone/>
              <a:defRPr/>
            </a:pPr>
            <a:r>
              <a:rPr lang="en-US" altLang="en-US" sz="3600" b="1" dirty="0">
                <a:solidFill>
                  <a:schemeClr val="tx1"/>
                </a:solidFill>
                <a:latin typeface="Impact" panose="020B0806030902050204" pitchFamily="34" charset="0"/>
              </a:rPr>
              <a:t>Tips for Submitting Accurate Reimbursements</a:t>
            </a:r>
          </a:p>
          <a:p>
            <a:pPr marL="735457" lvl="1">
              <a:buFont typeface="Arial" panose="020B0604020202020204" pitchFamily="34" charset="0"/>
              <a:buChar char="•"/>
              <a:defRPr/>
            </a:pPr>
            <a:endParaRPr lang="en-US" altLang="en-US" dirty="0">
              <a:solidFill>
                <a:schemeClr val="tx1"/>
              </a:solidFill>
            </a:endParaRPr>
          </a:p>
          <a:p>
            <a:pPr marL="735457" lvl="1">
              <a:lnSpc>
                <a:spcPct val="100000"/>
              </a:lnSpc>
              <a:spcAft>
                <a:spcPts val="1200"/>
              </a:spcAft>
              <a:buFont typeface="Wingdings" panose="05000000000000000000" pitchFamily="2" charset="2"/>
              <a:buChar char="Ø"/>
              <a:defRPr/>
            </a:pPr>
            <a:r>
              <a:rPr lang="en-US" altLang="en-US" dirty="0">
                <a:solidFill>
                  <a:schemeClr val="tx1"/>
                </a:solidFill>
                <a:latin typeface="+mj-lt"/>
              </a:rPr>
              <a:t>Check your Agency’s </a:t>
            </a:r>
            <a:r>
              <a:rPr lang="en-US" altLang="en-US" b="1" dirty="0">
                <a:solidFill>
                  <a:srgbClr val="0070C0"/>
                </a:solidFill>
                <a:latin typeface="+mj-lt"/>
              </a:rPr>
              <a:t>contract budget </a:t>
            </a:r>
            <a:r>
              <a:rPr lang="en-US" altLang="en-US" dirty="0">
                <a:solidFill>
                  <a:schemeClr val="tx1"/>
                </a:solidFill>
                <a:latin typeface="+mj-lt"/>
              </a:rPr>
              <a:t>to ensure that expenses are covered before submission. </a:t>
            </a:r>
          </a:p>
          <a:p>
            <a:pPr marL="735457" lvl="1">
              <a:lnSpc>
                <a:spcPct val="100000"/>
              </a:lnSpc>
              <a:spcAft>
                <a:spcPts val="1200"/>
              </a:spcAft>
              <a:buFont typeface="Wingdings" panose="05000000000000000000" pitchFamily="2" charset="2"/>
              <a:buChar char="Ø"/>
              <a:defRPr/>
            </a:pPr>
            <a:r>
              <a:rPr lang="en-US" altLang="en-US" b="1" dirty="0">
                <a:solidFill>
                  <a:schemeClr val="tx1"/>
                </a:solidFill>
                <a:latin typeface="+mj-lt"/>
              </a:rPr>
              <a:t>Make sure all documents are</a:t>
            </a:r>
            <a:r>
              <a:rPr lang="en-US" altLang="en-US" b="1" dirty="0">
                <a:solidFill>
                  <a:srgbClr val="0070C0"/>
                </a:solidFill>
                <a:latin typeface="+mj-lt"/>
              </a:rPr>
              <a:t> clear </a:t>
            </a:r>
            <a:r>
              <a:rPr lang="en-US" altLang="en-US" b="1" dirty="0">
                <a:solidFill>
                  <a:schemeClr val="tx1"/>
                </a:solidFill>
                <a:latin typeface="+mj-lt"/>
              </a:rPr>
              <a:t>and </a:t>
            </a:r>
            <a:r>
              <a:rPr lang="en-US" altLang="en-US" b="1" dirty="0">
                <a:solidFill>
                  <a:srgbClr val="0070C0"/>
                </a:solidFill>
                <a:latin typeface="+mj-lt"/>
              </a:rPr>
              <a:t>easy to read</a:t>
            </a:r>
            <a:r>
              <a:rPr lang="en-US" altLang="en-US" b="1" dirty="0">
                <a:solidFill>
                  <a:schemeClr val="tx1"/>
                </a:solidFill>
                <a:latin typeface="+mj-lt"/>
              </a:rPr>
              <a:t>.</a:t>
            </a:r>
          </a:p>
          <a:p>
            <a:pPr marL="735457" lvl="1">
              <a:buFont typeface="Wingdings" panose="05000000000000000000" pitchFamily="2" charset="2"/>
              <a:buChar char="Ø"/>
              <a:defRPr/>
            </a:pPr>
            <a:r>
              <a:rPr lang="en-US" altLang="en-US" dirty="0">
                <a:solidFill>
                  <a:schemeClr val="tx1"/>
                </a:solidFill>
                <a:latin typeface="+mj-lt"/>
              </a:rPr>
              <a:t>All </a:t>
            </a:r>
            <a:r>
              <a:rPr lang="en-US" altLang="en-US" b="1" dirty="0">
                <a:solidFill>
                  <a:srgbClr val="0070C0"/>
                </a:solidFill>
                <a:latin typeface="+mj-lt"/>
              </a:rPr>
              <a:t>Time Sheets/Activity Sheets </a:t>
            </a:r>
            <a:r>
              <a:rPr lang="en-US" altLang="en-US" dirty="0">
                <a:solidFill>
                  <a:schemeClr val="tx1"/>
                </a:solidFill>
                <a:latin typeface="+mj-lt"/>
              </a:rPr>
              <a:t>are </a:t>
            </a:r>
            <a:r>
              <a:rPr lang="en-US" altLang="en-US" b="1" dirty="0">
                <a:solidFill>
                  <a:srgbClr val="0070C0"/>
                </a:solidFill>
                <a:latin typeface="+mj-lt"/>
              </a:rPr>
              <a:t>signed off </a:t>
            </a:r>
            <a:r>
              <a:rPr lang="en-US" altLang="en-US" dirty="0">
                <a:solidFill>
                  <a:schemeClr val="tx1"/>
                </a:solidFill>
                <a:latin typeface="+mj-lt"/>
              </a:rPr>
              <a:t>by the </a:t>
            </a:r>
            <a:r>
              <a:rPr lang="en-US" altLang="en-US" b="1" dirty="0">
                <a:solidFill>
                  <a:srgbClr val="0070C0"/>
                </a:solidFill>
                <a:latin typeface="+mj-lt"/>
              </a:rPr>
              <a:t>employee’s supervisor</a:t>
            </a:r>
            <a:r>
              <a:rPr lang="en-US" altLang="en-US" dirty="0">
                <a:solidFill>
                  <a:schemeClr val="tx1"/>
                </a:solidFill>
                <a:latin typeface="+mj-lt"/>
              </a:rPr>
              <a:t>.</a:t>
            </a:r>
          </a:p>
          <a:p>
            <a:pPr marL="735457" lvl="1">
              <a:lnSpc>
                <a:spcPct val="100000"/>
              </a:lnSpc>
              <a:spcAft>
                <a:spcPts val="600"/>
              </a:spcAft>
              <a:buFont typeface="Wingdings" panose="05000000000000000000" pitchFamily="2" charset="2"/>
              <a:buChar char="Ø"/>
              <a:defRPr/>
            </a:pPr>
            <a:r>
              <a:rPr lang="en-US" altLang="en-US" dirty="0">
                <a:solidFill>
                  <a:schemeClr val="tx1"/>
                </a:solidFill>
                <a:latin typeface="+mj-lt"/>
              </a:rPr>
              <a:t>Make sure all time adds up correctly on time/activity sheets.</a:t>
            </a:r>
          </a:p>
          <a:p>
            <a:pPr marL="735457" lvl="1">
              <a:lnSpc>
                <a:spcPct val="100000"/>
              </a:lnSpc>
              <a:spcAft>
                <a:spcPts val="600"/>
              </a:spcAft>
              <a:buFont typeface="Wingdings" panose="05000000000000000000" pitchFamily="2" charset="2"/>
              <a:buChar char="Ø"/>
              <a:defRPr/>
            </a:pPr>
            <a:r>
              <a:rPr lang="en-US" altLang="en-US" dirty="0">
                <a:solidFill>
                  <a:schemeClr val="tx1"/>
                </a:solidFill>
                <a:latin typeface="+mj-lt"/>
              </a:rPr>
              <a:t>Always</a:t>
            </a:r>
            <a:r>
              <a:rPr lang="en-US" altLang="en-US" b="1" dirty="0">
                <a:solidFill>
                  <a:srgbClr val="0070C0"/>
                </a:solidFill>
                <a:latin typeface="+mj-lt"/>
              </a:rPr>
              <a:t> re-sign </a:t>
            </a:r>
            <a:r>
              <a:rPr lang="en-US" altLang="en-US" dirty="0">
                <a:solidFill>
                  <a:schemeClr val="tx1"/>
                </a:solidFill>
                <a:latin typeface="+mj-lt"/>
              </a:rPr>
              <a:t>the </a:t>
            </a:r>
            <a:r>
              <a:rPr lang="en-US" altLang="en-US" b="1" dirty="0">
                <a:solidFill>
                  <a:srgbClr val="0070C0"/>
                </a:solidFill>
                <a:latin typeface="+mj-lt"/>
              </a:rPr>
              <a:t>Cover Page </a:t>
            </a:r>
            <a:r>
              <a:rPr lang="en-US" altLang="en-US" dirty="0">
                <a:solidFill>
                  <a:schemeClr val="tx1"/>
                </a:solidFill>
                <a:latin typeface="+mj-lt"/>
              </a:rPr>
              <a:t>when updates are made to the </a:t>
            </a:r>
            <a:r>
              <a:rPr lang="en-US" altLang="en-US" b="1" dirty="0">
                <a:solidFill>
                  <a:srgbClr val="0070C0"/>
                </a:solidFill>
                <a:latin typeface="+mj-lt"/>
              </a:rPr>
              <a:t>reimbursement</a:t>
            </a:r>
            <a:r>
              <a:rPr lang="en-US" altLang="en-US" dirty="0">
                <a:solidFill>
                  <a:schemeClr val="tx1"/>
                </a:solidFill>
                <a:latin typeface="+mj-lt"/>
              </a:rPr>
              <a:t>.</a:t>
            </a:r>
          </a:p>
          <a:p>
            <a:pPr marL="735457" lvl="1">
              <a:buFont typeface="Wingdings" panose="05000000000000000000" pitchFamily="2" charset="2"/>
              <a:buChar char="Ø"/>
              <a:defRPr/>
            </a:pPr>
            <a:endParaRPr lang="en-US" altLang="en-US" dirty="0">
              <a:solidFill>
                <a:schemeClr val="tx1"/>
              </a:solidFill>
            </a:endParaRPr>
          </a:p>
          <a:p>
            <a:pPr marL="735457" lvl="1">
              <a:buFont typeface="Wingdings" panose="05000000000000000000" pitchFamily="2" charset="2"/>
              <a:buChar char="Ø"/>
              <a:defRPr/>
            </a:pPr>
            <a:endParaRPr lang="en-US" altLang="en-US" dirty="0">
              <a:solidFill>
                <a:schemeClr val="tx1"/>
              </a:solidFill>
            </a:endParaRPr>
          </a:p>
          <a:p>
            <a:pPr marL="735457" lvl="1">
              <a:buFont typeface="Wingdings" panose="05000000000000000000" pitchFamily="2" charset="2"/>
              <a:buChar char="Ø"/>
              <a:defRPr/>
            </a:pPr>
            <a:endParaRPr lang="en-US" altLang="en-US" dirty="0">
              <a:solidFill>
                <a:schemeClr val="tx1"/>
              </a:solidFill>
            </a:endParaRPr>
          </a:p>
          <a:p>
            <a:pPr marL="735457" lvl="1">
              <a:buFont typeface="Wingdings" panose="05000000000000000000" pitchFamily="2" charset="2"/>
              <a:buChar char="Ø"/>
              <a:defRPr/>
            </a:pPr>
            <a:endParaRPr lang="en-US" altLang="en-US" dirty="0">
              <a:solidFill>
                <a:schemeClr val="tx1"/>
              </a:solidFill>
            </a:endParaRPr>
          </a:p>
        </p:txBody>
      </p:sp>
    </p:spTree>
    <p:extLst>
      <p:ext uri="{BB962C8B-B14F-4D97-AF65-F5344CB8AC3E}">
        <p14:creationId xmlns:p14="http://schemas.microsoft.com/office/powerpoint/2010/main" val="275199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6F76-9459-4DA2-8710-88BF8EB44A5A}"/>
              </a:ext>
            </a:extLst>
          </p:cNvPr>
          <p:cNvSpPr>
            <a:spLocks noGrp="1"/>
          </p:cNvSpPr>
          <p:nvPr>
            <p:ph type="title"/>
          </p:nvPr>
        </p:nvSpPr>
        <p:spPr>
          <a:xfrm>
            <a:off x="838200" y="365125"/>
            <a:ext cx="10515600" cy="620993"/>
          </a:xfrm>
        </p:spPr>
        <p:txBody>
          <a:bodyPr>
            <a:normAutofit fontScale="90000"/>
          </a:bodyPr>
          <a:lstStyle/>
          <a:p>
            <a:pPr algn="ctr"/>
            <a:r>
              <a:rPr lang="en-US" b="1" dirty="0"/>
              <a:t>Monthly Reports - The Details</a:t>
            </a:r>
          </a:p>
        </p:txBody>
      </p:sp>
      <p:sp>
        <p:nvSpPr>
          <p:cNvPr id="3" name="Content Placeholder 2">
            <a:extLst>
              <a:ext uri="{FF2B5EF4-FFF2-40B4-BE49-F238E27FC236}">
                <a16:creationId xmlns:a16="http://schemas.microsoft.com/office/drawing/2014/main" id="{E84B3614-1356-4640-A93A-405EFB935E4A}"/>
              </a:ext>
            </a:extLst>
          </p:cNvPr>
          <p:cNvSpPr>
            <a:spLocks noGrp="1"/>
          </p:cNvSpPr>
          <p:nvPr>
            <p:ph idx="1"/>
          </p:nvPr>
        </p:nvSpPr>
        <p:spPr>
          <a:xfrm>
            <a:off x="226566" y="1488142"/>
            <a:ext cx="11324457" cy="5091953"/>
          </a:xfrm>
        </p:spPr>
        <p:txBody>
          <a:bodyPr>
            <a:normAutofit fontScale="70000" lnSpcReduction="20000"/>
          </a:bodyPr>
          <a:lstStyle/>
          <a:p>
            <a:pPr marL="136525" indent="0">
              <a:lnSpc>
                <a:spcPct val="120000"/>
              </a:lnSpc>
              <a:spcAft>
                <a:spcPts val="600"/>
              </a:spcAft>
              <a:buNone/>
              <a:defRPr/>
            </a:pPr>
            <a:r>
              <a:rPr lang="en-US" altLang="en-US" sz="3300" dirty="0">
                <a:latin typeface="Impact" panose="020B0806030902050204" pitchFamily="34" charset="0"/>
              </a:rPr>
              <a:t>What is the Monthly Report?</a:t>
            </a:r>
          </a:p>
          <a:p>
            <a:pPr marL="479425" indent="-342900">
              <a:lnSpc>
                <a:spcPct val="120000"/>
              </a:lnSpc>
              <a:spcAft>
                <a:spcPts val="600"/>
              </a:spcAft>
              <a:buFont typeface="Arial" panose="020B0604020202020204" pitchFamily="34" charset="0"/>
              <a:buChar char="•"/>
              <a:defRPr/>
            </a:pPr>
            <a:r>
              <a:rPr lang="en-US" altLang="en-US" dirty="0">
                <a:latin typeface="+mj-lt"/>
              </a:rPr>
              <a:t>The </a:t>
            </a:r>
            <a:r>
              <a:rPr lang="en-US" altLang="en-US" b="1" dirty="0">
                <a:solidFill>
                  <a:srgbClr val="0070C0"/>
                </a:solidFill>
                <a:latin typeface="+mj-lt"/>
              </a:rPr>
              <a:t>Monthly Status Report </a:t>
            </a:r>
            <a:r>
              <a:rPr lang="en-US" altLang="en-US" dirty="0">
                <a:latin typeface="+mj-lt"/>
              </a:rPr>
              <a:t>is a document </a:t>
            </a:r>
            <a:r>
              <a:rPr lang="en-US" altLang="en-US" b="1" dirty="0">
                <a:solidFill>
                  <a:srgbClr val="0070C0"/>
                </a:solidFill>
                <a:latin typeface="+mj-lt"/>
              </a:rPr>
              <a:t>provides monthly updates </a:t>
            </a:r>
            <a:r>
              <a:rPr lang="en-US" altLang="en-US" dirty="0">
                <a:latin typeface="+mj-lt"/>
              </a:rPr>
              <a:t>for the agency’s CDBG program. It helps ensure that the </a:t>
            </a:r>
            <a:r>
              <a:rPr lang="en-US" altLang="en-US" b="1" dirty="0">
                <a:solidFill>
                  <a:srgbClr val="0070C0"/>
                </a:solidFill>
                <a:latin typeface="+mj-lt"/>
              </a:rPr>
              <a:t>agency is on track </a:t>
            </a:r>
            <a:r>
              <a:rPr lang="en-US" altLang="en-US" dirty="0">
                <a:latin typeface="+mj-lt"/>
              </a:rPr>
              <a:t>to </a:t>
            </a:r>
            <a:r>
              <a:rPr lang="en-US" altLang="en-US" b="1" dirty="0">
                <a:solidFill>
                  <a:srgbClr val="0070C0"/>
                </a:solidFill>
                <a:latin typeface="+mj-lt"/>
              </a:rPr>
              <a:t>fulfilling their goals </a:t>
            </a:r>
            <a:r>
              <a:rPr lang="en-US" altLang="en-US" dirty="0">
                <a:latin typeface="+mj-lt"/>
              </a:rPr>
              <a:t>&amp; it helps HCD staff with processing reimbursements. </a:t>
            </a:r>
          </a:p>
          <a:p>
            <a:pPr marL="479425" indent="-342900">
              <a:lnSpc>
                <a:spcPct val="120000"/>
              </a:lnSpc>
              <a:spcAft>
                <a:spcPts val="600"/>
              </a:spcAft>
              <a:buFont typeface="Arial" panose="020B0604020202020204" pitchFamily="34" charset="0"/>
              <a:buChar char="•"/>
              <a:defRPr/>
            </a:pPr>
            <a:r>
              <a:rPr lang="en-US" altLang="en-US" dirty="0">
                <a:latin typeface="+mj-lt"/>
              </a:rPr>
              <a:t>HCD uses the </a:t>
            </a:r>
            <a:r>
              <a:rPr lang="en-US" altLang="en-US" b="1" dirty="0">
                <a:solidFill>
                  <a:srgbClr val="0070C0"/>
                </a:solidFill>
                <a:latin typeface="+mj-lt"/>
              </a:rPr>
              <a:t>Monthly Report </a:t>
            </a:r>
            <a:r>
              <a:rPr lang="en-US" altLang="en-US" dirty="0">
                <a:latin typeface="+mj-lt"/>
              </a:rPr>
              <a:t>as a guide when processing the reimbursements.</a:t>
            </a:r>
          </a:p>
          <a:p>
            <a:pPr marL="136525" indent="0">
              <a:lnSpc>
                <a:spcPct val="120000"/>
              </a:lnSpc>
              <a:spcAft>
                <a:spcPts val="600"/>
              </a:spcAft>
              <a:buNone/>
              <a:defRPr/>
            </a:pPr>
            <a:r>
              <a:rPr lang="en-US" altLang="en-US" sz="3300" dirty="0">
                <a:latin typeface="Impact" panose="020B0806030902050204" pitchFamily="34" charset="0"/>
              </a:rPr>
              <a:t>Why are they required?</a:t>
            </a:r>
          </a:p>
          <a:p>
            <a:pPr marL="136525" indent="0">
              <a:lnSpc>
                <a:spcPct val="120000"/>
              </a:lnSpc>
              <a:spcAft>
                <a:spcPts val="600"/>
              </a:spcAft>
              <a:buNone/>
              <a:defRPr/>
            </a:pPr>
            <a:r>
              <a:rPr lang="en-US" altLang="en-US" dirty="0">
                <a:latin typeface="+mj-lt"/>
              </a:rPr>
              <a:t>Well….because HUD says so. </a:t>
            </a:r>
          </a:p>
          <a:p>
            <a:pPr marL="136525" indent="0">
              <a:lnSpc>
                <a:spcPct val="120000"/>
              </a:lnSpc>
              <a:spcBef>
                <a:spcPts val="0"/>
              </a:spcBef>
              <a:spcAft>
                <a:spcPts val="600"/>
              </a:spcAft>
              <a:buNone/>
              <a:defRPr/>
            </a:pPr>
            <a:r>
              <a:rPr lang="en-US" altLang="en-US" dirty="0">
                <a:latin typeface="+mj-lt"/>
              </a:rPr>
              <a:t>But also, it helps us tell your agency’s story! We use the data in the </a:t>
            </a:r>
          </a:p>
          <a:p>
            <a:pPr marL="136525" indent="0">
              <a:lnSpc>
                <a:spcPct val="120000"/>
              </a:lnSpc>
              <a:spcBef>
                <a:spcPts val="0"/>
              </a:spcBef>
              <a:spcAft>
                <a:spcPts val="600"/>
              </a:spcAft>
              <a:buNone/>
              <a:defRPr/>
            </a:pPr>
            <a:r>
              <a:rPr lang="en-US" altLang="en-US" dirty="0">
                <a:latin typeface="+mj-lt"/>
              </a:rPr>
              <a:t>Monthly Reports to let HUD and the community know what great work you all</a:t>
            </a:r>
          </a:p>
          <a:p>
            <a:pPr marL="136525" indent="0">
              <a:lnSpc>
                <a:spcPct val="120000"/>
              </a:lnSpc>
              <a:spcBef>
                <a:spcPts val="0"/>
              </a:spcBef>
              <a:spcAft>
                <a:spcPts val="600"/>
              </a:spcAft>
              <a:buNone/>
              <a:defRPr/>
            </a:pPr>
            <a:r>
              <a:rPr lang="en-US" altLang="en-US" dirty="0">
                <a:latin typeface="+mj-lt"/>
              </a:rPr>
              <a:t>are doing. It also makes reporting &amp; record keeping more efficient.</a:t>
            </a:r>
          </a:p>
          <a:p>
            <a:pPr marL="479425" indent="-342900">
              <a:lnSpc>
                <a:spcPct val="120000"/>
              </a:lnSpc>
              <a:spcAft>
                <a:spcPts val="600"/>
              </a:spcAft>
              <a:buFont typeface="Arial" panose="020B0604020202020204" pitchFamily="34" charset="0"/>
              <a:buChar char="•"/>
              <a:defRPr/>
            </a:pPr>
            <a:r>
              <a:rPr lang="en-US" altLang="en-US" b="1" dirty="0">
                <a:solidFill>
                  <a:srgbClr val="0070C0"/>
                </a:solidFill>
                <a:latin typeface="+mj-lt"/>
              </a:rPr>
              <a:t>Due by the 5</a:t>
            </a:r>
            <a:r>
              <a:rPr lang="en-US" altLang="en-US" b="1" baseline="30000" dirty="0">
                <a:solidFill>
                  <a:srgbClr val="0070C0"/>
                </a:solidFill>
                <a:latin typeface="+mj-lt"/>
              </a:rPr>
              <a:t>th</a:t>
            </a:r>
            <a:r>
              <a:rPr lang="en-US" altLang="en-US" b="1" dirty="0">
                <a:solidFill>
                  <a:srgbClr val="0070C0"/>
                </a:solidFill>
                <a:latin typeface="+mj-lt"/>
              </a:rPr>
              <a:t> of the next month </a:t>
            </a:r>
          </a:p>
          <a:p>
            <a:pPr marL="479425" indent="-342900">
              <a:lnSpc>
                <a:spcPct val="120000"/>
              </a:lnSpc>
              <a:spcBef>
                <a:spcPts val="600"/>
              </a:spcBef>
              <a:spcAft>
                <a:spcPts val="600"/>
              </a:spcAft>
              <a:buFont typeface="Arial" panose="020B0604020202020204" pitchFamily="34" charset="0"/>
              <a:buChar char="•"/>
              <a:defRPr/>
            </a:pPr>
            <a:r>
              <a:rPr lang="en-US" altLang="en-US" b="1" dirty="0">
                <a:solidFill>
                  <a:srgbClr val="0070C0"/>
                </a:solidFill>
                <a:latin typeface="+mj-lt"/>
              </a:rPr>
              <a:t>We cannot process reimbursements without a current Monthly Report.</a:t>
            </a:r>
          </a:p>
          <a:p>
            <a:pPr marL="849757" lvl="1" indent="-457200">
              <a:lnSpc>
                <a:spcPct val="120000"/>
              </a:lnSpc>
              <a:spcAft>
                <a:spcPts val="600"/>
              </a:spcAft>
              <a:buFont typeface="+mj-lt"/>
              <a:buAutoNum type="alphaLcParenR"/>
              <a:defRPr/>
            </a:pPr>
            <a:endParaRPr lang="en-US" altLang="en-US" dirty="0"/>
          </a:p>
          <a:p>
            <a:pPr marL="593725" lvl="2" indent="0">
              <a:buFont typeface="Arial" pitchFamily="34" charset="0"/>
              <a:buNone/>
              <a:defRPr/>
            </a:pPr>
            <a:endParaRPr lang="en-US" altLang="en-US" dirty="0"/>
          </a:p>
          <a:p>
            <a:endParaRPr lang="en-US" dirty="0"/>
          </a:p>
        </p:txBody>
      </p:sp>
      <p:pic>
        <p:nvPicPr>
          <p:cNvPr id="5" name="Picture 4">
            <a:extLst>
              <a:ext uri="{FF2B5EF4-FFF2-40B4-BE49-F238E27FC236}">
                <a16:creationId xmlns:a16="http://schemas.microsoft.com/office/drawing/2014/main" id="{D38CBA98-7E7D-442D-8A27-565F49D4558C}"/>
              </a:ext>
            </a:extLst>
          </p:cNvPr>
          <p:cNvPicPr>
            <a:picLocks noChangeAspect="1"/>
          </p:cNvPicPr>
          <p:nvPr/>
        </p:nvPicPr>
        <p:blipFill>
          <a:blip r:embed="rId2"/>
          <a:stretch>
            <a:fillRect/>
          </a:stretch>
        </p:blipFill>
        <p:spPr>
          <a:xfrm>
            <a:off x="8970207" y="3781540"/>
            <a:ext cx="2687104" cy="2630277"/>
          </a:xfrm>
          <a:prstGeom prst="rect">
            <a:avLst/>
          </a:prstGeom>
        </p:spPr>
      </p:pic>
    </p:spTree>
    <p:extLst>
      <p:ext uri="{BB962C8B-B14F-4D97-AF65-F5344CB8AC3E}">
        <p14:creationId xmlns:p14="http://schemas.microsoft.com/office/powerpoint/2010/main" val="119098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00176" y="427758"/>
            <a:ext cx="9288824" cy="858417"/>
          </a:xfrm>
        </p:spPr>
        <p:txBody>
          <a:bodyPr>
            <a:normAutofit fontScale="90000"/>
          </a:bodyPr>
          <a:lstStyle/>
          <a:p>
            <a:pPr algn="ctr">
              <a:defRPr/>
            </a:pPr>
            <a:r>
              <a:rPr lang="en-US" b="1" dirty="0"/>
              <a:t>Monthly Reports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5" name="Content Placeholder 2">
            <a:extLst>
              <a:ext uri="{FF2B5EF4-FFF2-40B4-BE49-F238E27FC236}">
                <a16:creationId xmlns:a16="http://schemas.microsoft.com/office/drawing/2014/main" id="{AC5EB1A6-039C-49E5-A6A6-0D5C7F122A59}"/>
              </a:ext>
            </a:extLst>
          </p:cNvPr>
          <p:cNvSpPr txBox="1">
            <a:spLocks/>
          </p:cNvSpPr>
          <p:nvPr/>
        </p:nvSpPr>
        <p:spPr>
          <a:xfrm>
            <a:off x="396687" y="1488142"/>
            <a:ext cx="11290487" cy="509195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36525" indent="0">
              <a:lnSpc>
                <a:spcPct val="120000"/>
              </a:lnSpc>
              <a:spcAft>
                <a:spcPts val="600"/>
              </a:spcAft>
              <a:buFont typeface="Arial" pitchFamily="34" charset="0"/>
              <a:buNone/>
              <a:defRPr/>
            </a:pPr>
            <a:r>
              <a:rPr lang="en-US" altLang="en-US" sz="3300" dirty="0">
                <a:latin typeface="Impact" panose="020B0806030902050204" pitchFamily="34" charset="0"/>
              </a:rPr>
              <a:t>How do I submit the Monthly Report?</a:t>
            </a:r>
          </a:p>
          <a:p>
            <a:pPr marL="136525" indent="0">
              <a:lnSpc>
                <a:spcPct val="120000"/>
              </a:lnSpc>
              <a:spcAft>
                <a:spcPts val="600"/>
              </a:spcAft>
              <a:buNone/>
              <a:defRPr/>
            </a:pPr>
            <a:r>
              <a:rPr lang="en-US" altLang="en-US" dirty="0">
                <a:latin typeface="+mj-lt"/>
              </a:rPr>
              <a:t>The </a:t>
            </a:r>
            <a:r>
              <a:rPr lang="en-US" altLang="en-US" b="1" dirty="0">
                <a:solidFill>
                  <a:srgbClr val="0070C0"/>
                </a:solidFill>
                <a:latin typeface="+mj-lt"/>
              </a:rPr>
              <a:t>Monthly Status Report </a:t>
            </a:r>
            <a:r>
              <a:rPr lang="en-US" altLang="en-US" dirty="0">
                <a:latin typeface="+mj-lt"/>
              </a:rPr>
              <a:t>will be submitted online through the platform </a:t>
            </a:r>
            <a:r>
              <a:rPr lang="en-US" altLang="en-US" b="1" dirty="0">
                <a:solidFill>
                  <a:srgbClr val="0070C0"/>
                </a:solidFill>
                <a:latin typeface="+mj-lt"/>
              </a:rPr>
              <a:t>Survey123</a:t>
            </a:r>
            <a:r>
              <a:rPr lang="en-US" altLang="en-US" dirty="0">
                <a:latin typeface="+mj-lt"/>
              </a:rPr>
              <a:t>. Your Grant Manager will provide you with a link for submission.</a:t>
            </a:r>
          </a:p>
          <a:p>
            <a:pPr marL="136525" indent="0">
              <a:lnSpc>
                <a:spcPct val="120000"/>
              </a:lnSpc>
              <a:spcAft>
                <a:spcPts val="600"/>
              </a:spcAft>
              <a:buFont typeface="Arial" pitchFamily="34" charset="0"/>
              <a:buNone/>
              <a:defRPr/>
            </a:pPr>
            <a:endParaRPr lang="en-US" altLang="en-US" sz="3300" dirty="0">
              <a:latin typeface="+mj-lt"/>
            </a:endParaRPr>
          </a:p>
          <a:p>
            <a:pPr marL="849757" lvl="1" indent="-457200">
              <a:lnSpc>
                <a:spcPct val="120000"/>
              </a:lnSpc>
              <a:spcAft>
                <a:spcPts val="600"/>
              </a:spcAft>
              <a:buFont typeface="+mj-lt"/>
              <a:buAutoNum type="alphaLcParenR"/>
              <a:defRPr/>
            </a:pPr>
            <a:endParaRPr lang="en-US" altLang="en-US" dirty="0"/>
          </a:p>
          <a:p>
            <a:pPr marL="593725" lvl="2" indent="0">
              <a:buFont typeface="Arial" pitchFamily="34" charset="0"/>
              <a:buNone/>
              <a:defRPr/>
            </a:pPr>
            <a:endParaRPr lang="en-US" altLang="en-US" dirty="0"/>
          </a:p>
          <a:p>
            <a:endParaRPr lang="en-US" dirty="0"/>
          </a:p>
        </p:txBody>
      </p:sp>
      <p:pic>
        <p:nvPicPr>
          <p:cNvPr id="3" name="Picture 2">
            <a:extLst>
              <a:ext uri="{FF2B5EF4-FFF2-40B4-BE49-F238E27FC236}">
                <a16:creationId xmlns:a16="http://schemas.microsoft.com/office/drawing/2014/main" id="{50E8E0D1-10AE-4BC3-9692-72447A185A30}"/>
              </a:ext>
            </a:extLst>
          </p:cNvPr>
          <p:cNvPicPr>
            <a:picLocks noChangeAspect="1"/>
          </p:cNvPicPr>
          <p:nvPr/>
        </p:nvPicPr>
        <p:blipFill>
          <a:blip r:embed="rId3"/>
          <a:stretch>
            <a:fillRect/>
          </a:stretch>
        </p:blipFill>
        <p:spPr>
          <a:xfrm>
            <a:off x="700063" y="3429000"/>
            <a:ext cx="3764270" cy="3230584"/>
          </a:xfrm>
          <a:prstGeom prst="rect">
            <a:avLst/>
          </a:prstGeom>
        </p:spPr>
      </p:pic>
      <p:pic>
        <p:nvPicPr>
          <p:cNvPr id="7" name="Picture 6">
            <a:extLst>
              <a:ext uri="{FF2B5EF4-FFF2-40B4-BE49-F238E27FC236}">
                <a16:creationId xmlns:a16="http://schemas.microsoft.com/office/drawing/2014/main" id="{07F8933B-2402-4054-8907-A691CAC9E044}"/>
              </a:ext>
            </a:extLst>
          </p:cNvPr>
          <p:cNvPicPr>
            <a:picLocks noChangeAspect="1"/>
          </p:cNvPicPr>
          <p:nvPr/>
        </p:nvPicPr>
        <p:blipFill>
          <a:blip r:embed="rId4"/>
          <a:stretch>
            <a:fillRect/>
          </a:stretch>
        </p:blipFill>
        <p:spPr>
          <a:xfrm>
            <a:off x="8593157" y="4263578"/>
            <a:ext cx="2516174" cy="1811159"/>
          </a:xfrm>
          <a:prstGeom prst="rect">
            <a:avLst/>
          </a:prstGeom>
        </p:spPr>
      </p:pic>
    </p:spTree>
    <p:extLst>
      <p:ext uri="{BB962C8B-B14F-4D97-AF65-F5344CB8AC3E}">
        <p14:creationId xmlns:p14="http://schemas.microsoft.com/office/powerpoint/2010/main" val="79731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A8A8-A6C3-412B-9D79-2BFA081D29C2}"/>
              </a:ext>
            </a:extLst>
          </p:cNvPr>
          <p:cNvSpPr>
            <a:spLocks noGrp="1"/>
          </p:cNvSpPr>
          <p:nvPr>
            <p:ph type="title"/>
          </p:nvPr>
        </p:nvSpPr>
        <p:spPr>
          <a:xfrm>
            <a:off x="657225" y="499533"/>
            <a:ext cx="10601326" cy="757767"/>
          </a:xfrm>
        </p:spPr>
        <p:txBody>
          <a:bodyPr>
            <a:normAutofit fontScale="90000"/>
          </a:bodyPr>
          <a:lstStyle/>
          <a:p>
            <a:pPr algn="ctr"/>
            <a:r>
              <a:rPr lang="en-US" b="1" dirty="0"/>
              <a:t>Monthly Reports – The Details</a:t>
            </a:r>
          </a:p>
        </p:txBody>
      </p:sp>
      <p:pic>
        <p:nvPicPr>
          <p:cNvPr id="5" name="Content Placeholder 4">
            <a:extLst>
              <a:ext uri="{FF2B5EF4-FFF2-40B4-BE49-F238E27FC236}">
                <a16:creationId xmlns:a16="http://schemas.microsoft.com/office/drawing/2014/main" id="{4DD1E871-3883-40C6-A036-241F7D3CA589}"/>
              </a:ext>
            </a:extLst>
          </p:cNvPr>
          <p:cNvPicPr>
            <a:picLocks noGrp="1" noChangeAspect="1"/>
          </p:cNvPicPr>
          <p:nvPr>
            <p:ph idx="1"/>
          </p:nvPr>
        </p:nvPicPr>
        <p:blipFill>
          <a:blip r:embed="rId2"/>
          <a:stretch>
            <a:fillRect/>
          </a:stretch>
        </p:blipFill>
        <p:spPr>
          <a:xfrm>
            <a:off x="657225" y="1411985"/>
            <a:ext cx="3486150" cy="4946482"/>
          </a:xfrm>
        </p:spPr>
      </p:pic>
      <p:sp>
        <p:nvSpPr>
          <p:cNvPr id="6" name="TextBox 5">
            <a:extLst>
              <a:ext uri="{FF2B5EF4-FFF2-40B4-BE49-F238E27FC236}">
                <a16:creationId xmlns:a16="http://schemas.microsoft.com/office/drawing/2014/main" id="{67DFED19-40F8-4C17-8E0D-30D2B016B216}"/>
              </a:ext>
            </a:extLst>
          </p:cNvPr>
          <p:cNvSpPr txBox="1"/>
          <p:nvPr/>
        </p:nvSpPr>
        <p:spPr>
          <a:xfrm>
            <a:off x="5505450" y="2037792"/>
            <a:ext cx="6248400" cy="4247317"/>
          </a:xfrm>
          <a:prstGeom prst="rect">
            <a:avLst/>
          </a:prstGeom>
          <a:noFill/>
        </p:spPr>
        <p:txBody>
          <a:bodyPr wrap="square" rtlCol="0">
            <a:spAutoFit/>
          </a:bodyPr>
          <a:lstStyle/>
          <a:p>
            <a:r>
              <a:rPr lang="en-US" dirty="0">
                <a:latin typeface="+mj-lt"/>
              </a:rPr>
              <a:t>Go to the link provided to you by your Grant Manager.</a:t>
            </a:r>
          </a:p>
          <a:p>
            <a:endParaRPr lang="en-US" dirty="0">
              <a:latin typeface="+mj-lt"/>
            </a:endParaRPr>
          </a:p>
          <a:p>
            <a:endParaRPr lang="en-US" dirty="0">
              <a:latin typeface="+mj-lt"/>
            </a:endParaRPr>
          </a:p>
          <a:p>
            <a:r>
              <a:rPr lang="en-US" dirty="0">
                <a:latin typeface="+mj-lt"/>
              </a:rPr>
              <a:t>The link should take you to the beginning of the report. You will select your agency.</a:t>
            </a:r>
          </a:p>
          <a:p>
            <a:endParaRPr lang="en-US" dirty="0">
              <a:latin typeface="+mj-lt"/>
            </a:endParaRPr>
          </a:p>
          <a:p>
            <a:endParaRPr lang="en-US" dirty="0">
              <a:latin typeface="+mj-lt"/>
            </a:endParaRPr>
          </a:p>
          <a:p>
            <a:r>
              <a:rPr lang="en-US" dirty="0">
                <a:latin typeface="+mj-lt"/>
              </a:rPr>
              <a:t>Finish filling out the report and submit. The report will ask the same questions as it did for the FY24 CDBG reporting period (but includes your FY25 goals).</a:t>
            </a:r>
          </a:p>
          <a:p>
            <a:endParaRPr lang="en-US" dirty="0">
              <a:latin typeface="+mj-lt"/>
            </a:endParaRPr>
          </a:p>
          <a:p>
            <a:endParaRPr lang="en-US" dirty="0">
              <a:latin typeface="+mj-lt"/>
            </a:endParaRPr>
          </a:p>
          <a:p>
            <a:r>
              <a:rPr lang="en-US" i="1" dirty="0">
                <a:solidFill>
                  <a:srgbClr val="0070C0"/>
                </a:solidFill>
                <a:latin typeface="+mj-lt"/>
              </a:rPr>
              <a:t>Digitizing the Monthly Report helps us make sure that our reporting numbers are accurate and allows you to enter the data easily.</a:t>
            </a:r>
          </a:p>
        </p:txBody>
      </p:sp>
      <p:sp>
        <p:nvSpPr>
          <p:cNvPr id="7" name="Oval 6">
            <a:extLst>
              <a:ext uri="{FF2B5EF4-FFF2-40B4-BE49-F238E27FC236}">
                <a16:creationId xmlns:a16="http://schemas.microsoft.com/office/drawing/2014/main" id="{B3251EB0-38BD-43AE-BE73-6DE656C60AC4}"/>
              </a:ext>
            </a:extLst>
          </p:cNvPr>
          <p:cNvSpPr/>
          <p:nvPr/>
        </p:nvSpPr>
        <p:spPr>
          <a:xfrm>
            <a:off x="4810125" y="1943100"/>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Oval 7">
            <a:extLst>
              <a:ext uri="{FF2B5EF4-FFF2-40B4-BE49-F238E27FC236}">
                <a16:creationId xmlns:a16="http://schemas.microsoft.com/office/drawing/2014/main" id="{A7585436-FBFC-4DA6-8FCB-B6258A722F52}"/>
              </a:ext>
            </a:extLst>
          </p:cNvPr>
          <p:cNvSpPr/>
          <p:nvPr/>
        </p:nvSpPr>
        <p:spPr>
          <a:xfrm>
            <a:off x="4810122" y="2914163"/>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a:extLst>
              <a:ext uri="{FF2B5EF4-FFF2-40B4-BE49-F238E27FC236}">
                <a16:creationId xmlns:a16="http://schemas.microsoft.com/office/drawing/2014/main" id="{441AC620-DF29-46EC-BB23-EEEA7974B4A1}"/>
              </a:ext>
            </a:extLst>
          </p:cNvPr>
          <p:cNvSpPr/>
          <p:nvPr/>
        </p:nvSpPr>
        <p:spPr>
          <a:xfrm>
            <a:off x="4810123" y="3885226"/>
            <a:ext cx="600075" cy="552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99322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00063" y="427758"/>
            <a:ext cx="10791874" cy="858417"/>
          </a:xfrm>
        </p:spPr>
        <p:txBody>
          <a:bodyPr>
            <a:normAutofit/>
          </a:bodyPr>
          <a:lstStyle/>
          <a:p>
            <a:pPr algn="ctr">
              <a:defRPr/>
            </a:pPr>
            <a:r>
              <a:rPr lang="en-US" sz="4400" dirty="0"/>
              <a:t>Environmental Reviews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A34BC342-F500-4607-9A8D-D1C90F5559F1}"/>
              </a:ext>
            </a:extLst>
          </p:cNvPr>
          <p:cNvSpPr txBox="1">
            <a:spLocks noChangeArrowheads="1"/>
          </p:cNvSpPr>
          <p:nvPr/>
        </p:nvSpPr>
        <p:spPr>
          <a:xfrm>
            <a:off x="922866" y="1286175"/>
            <a:ext cx="10346267" cy="314177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36525" indent="0">
              <a:buNone/>
              <a:defRPr/>
            </a:pPr>
            <a:r>
              <a:rPr lang="en-US" altLang="en-US" sz="1800" dirty="0">
                <a:latin typeface="+mj-lt"/>
              </a:rPr>
              <a:t>An </a:t>
            </a:r>
            <a:r>
              <a:rPr lang="en-US" altLang="en-US" sz="1800" b="1" dirty="0">
                <a:solidFill>
                  <a:srgbClr val="0070C0"/>
                </a:solidFill>
                <a:latin typeface="+mj-lt"/>
              </a:rPr>
              <a:t>Environmental Review </a:t>
            </a:r>
            <a:r>
              <a:rPr lang="en-US" altLang="en-US" sz="1800" dirty="0">
                <a:latin typeface="+mj-lt"/>
              </a:rPr>
              <a:t>is the process of </a:t>
            </a:r>
            <a:r>
              <a:rPr lang="en-US" altLang="en-US" sz="1800" b="1" dirty="0">
                <a:solidFill>
                  <a:srgbClr val="0070C0"/>
                </a:solidFill>
                <a:latin typeface="+mj-lt"/>
              </a:rPr>
              <a:t>reviewing a project and its potential impacts </a:t>
            </a:r>
            <a:r>
              <a:rPr lang="en-US" altLang="en-US" sz="1800" dirty="0">
                <a:latin typeface="+mj-lt"/>
              </a:rPr>
              <a:t>to determine whether it meets </a:t>
            </a:r>
            <a:r>
              <a:rPr lang="en-US" altLang="en-US" sz="1800" b="1" dirty="0">
                <a:solidFill>
                  <a:srgbClr val="0070C0"/>
                </a:solidFill>
                <a:latin typeface="+mj-lt"/>
              </a:rPr>
              <a:t>federal</a:t>
            </a:r>
            <a:r>
              <a:rPr lang="en-US" altLang="en-US" sz="1800" dirty="0">
                <a:latin typeface="+mj-lt"/>
              </a:rPr>
              <a:t>, </a:t>
            </a:r>
            <a:r>
              <a:rPr lang="en-US" altLang="en-US" sz="1800" b="1" dirty="0">
                <a:solidFill>
                  <a:srgbClr val="0070C0"/>
                </a:solidFill>
                <a:latin typeface="+mj-lt"/>
              </a:rPr>
              <a:t>state</a:t>
            </a:r>
            <a:r>
              <a:rPr lang="en-US" altLang="en-US" sz="1800" dirty="0">
                <a:latin typeface="+mj-lt"/>
              </a:rPr>
              <a:t>, and </a:t>
            </a:r>
            <a:r>
              <a:rPr lang="en-US" altLang="en-US" sz="1800" b="1" dirty="0">
                <a:solidFill>
                  <a:srgbClr val="0070C0"/>
                </a:solidFill>
                <a:latin typeface="+mj-lt"/>
              </a:rPr>
              <a:t>local environmental standards</a:t>
            </a:r>
            <a:r>
              <a:rPr lang="en-US" altLang="en-US" sz="1800" dirty="0">
                <a:latin typeface="+mj-lt"/>
              </a:rPr>
              <a:t>.</a:t>
            </a:r>
          </a:p>
          <a:p>
            <a:pPr marL="136525" indent="0">
              <a:buNone/>
              <a:defRPr/>
            </a:pPr>
            <a:r>
              <a:rPr lang="en-US" altLang="en-US" sz="1800" b="1" dirty="0">
                <a:solidFill>
                  <a:srgbClr val="C00000"/>
                </a:solidFill>
                <a:highlight>
                  <a:srgbClr val="FFFF00"/>
                </a:highlight>
                <a:latin typeface="+mj-lt"/>
              </a:rPr>
              <a:t>HUD mandates that all CDBG projects require an Environmental Review before any Choice Limiting Actions are made.</a:t>
            </a:r>
          </a:p>
          <a:p>
            <a:pPr marL="136525" indent="0">
              <a:buNone/>
              <a:defRPr/>
            </a:pPr>
            <a:r>
              <a:rPr lang="en-US" altLang="en-US" sz="1600" b="1" i="1" dirty="0">
                <a:solidFill>
                  <a:srgbClr val="0070C0"/>
                </a:solidFill>
                <a:latin typeface="+mj-lt"/>
              </a:rPr>
              <a:t>You might wondering what a Choice Limiting Action is….</a:t>
            </a:r>
          </a:p>
          <a:p>
            <a:pPr marL="136525" indent="0">
              <a:buNone/>
              <a:defRPr/>
            </a:pPr>
            <a:r>
              <a:rPr lang="en-US" altLang="en-US" sz="1800" dirty="0">
                <a:solidFill>
                  <a:schemeClr val="tx1"/>
                </a:solidFill>
                <a:latin typeface="+mj-lt"/>
              </a:rPr>
              <a:t>A </a:t>
            </a:r>
            <a:r>
              <a:rPr lang="en-US" altLang="en-US" sz="1800" b="1" dirty="0">
                <a:solidFill>
                  <a:srgbClr val="0070C0"/>
                </a:solidFill>
                <a:latin typeface="+mj-lt"/>
              </a:rPr>
              <a:t>Choice Limiting Action </a:t>
            </a:r>
            <a:r>
              <a:rPr lang="en-US" altLang="en-US" sz="1800" dirty="0">
                <a:solidFill>
                  <a:schemeClr val="tx1"/>
                </a:solidFill>
                <a:latin typeface="+mj-lt"/>
              </a:rPr>
              <a:t>is basically any action or activity that a grantee undertakes expending </a:t>
            </a:r>
            <a:r>
              <a:rPr lang="en-US" altLang="en-US" sz="1800" b="1" dirty="0">
                <a:solidFill>
                  <a:srgbClr val="0070C0"/>
                </a:solidFill>
                <a:latin typeface="+mj-lt"/>
              </a:rPr>
              <a:t>HUD</a:t>
            </a:r>
            <a:r>
              <a:rPr lang="en-US" altLang="en-US" sz="1800" dirty="0">
                <a:solidFill>
                  <a:schemeClr val="tx1"/>
                </a:solidFill>
                <a:latin typeface="+mj-lt"/>
              </a:rPr>
              <a:t> or </a:t>
            </a:r>
            <a:r>
              <a:rPr lang="en-US" altLang="en-US" sz="1800" b="1" u="sng" dirty="0">
                <a:solidFill>
                  <a:srgbClr val="0070C0"/>
                </a:solidFill>
                <a:latin typeface="+mj-lt"/>
              </a:rPr>
              <a:t>non-HUD funds</a:t>
            </a:r>
            <a:r>
              <a:rPr lang="en-US" altLang="en-US" sz="1800" b="1" dirty="0">
                <a:solidFill>
                  <a:schemeClr val="tx1"/>
                </a:solidFill>
                <a:latin typeface="+mj-lt"/>
              </a:rPr>
              <a:t>.</a:t>
            </a:r>
          </a:p>
          <a:p>
            <a:pPr marL="136525" indent="0">
              <a:buNone/>
              <a:defRPr/>
            </a:pPr>
            <a:endParaRPr lang="en-US" altLang="en-US"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5" name="Picture 4">
            <a:extLst>
              <a:ext uri="{FF2B5EF4-FFF2-40B4-BE49-F238E27FC236}">
                <a16:creationId xmlns:a16="http://schemas.microsoft.com/office/drawing/2014/main" id="{49F290BE-8F4C-4E72-BB65-B1482C674A78}"/>
              </a:ext>
            </a:extLst>
          </p:cNvPr>
          <p:cNvPicPr>
            <a:picLocks noChangeAspect="1"/>
          </p:cNvPicPr>
          <p:nvPr/>
        </p:nvPicPr>
        <p:blipFill>
          <a:blip r:embed="rId3"/>
          <a:stretch>
            <a:fillRect/>
          </a:stretch>
        </p:blipFill>
        <p:spPr>
          <a:xfrm>
            <a:off x="1600199" y="3651008"/>
            <a:ext cx="8991600" cy="2579360"/>
          </a:xfrm>
          <a:prstGeom prst="rect">
            <a:avLst/>
          </a:prstGeom>
        </p:spPr>
      </p:pic>
    </p:spTree>
    <p:extLst>
      <p:ext uri="{BB962C8B-B14F-4D97-AF65-F5344CB8AC3E}">
        <p14:creationId xmlns:p14="http://schemas.microsoft.com/office/powerpoint/2010/main" val="104916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defRPr/>
            </a:pPr>
            <a:r>
              <a:rPr lang="en-US" dirty="0"/>
              <a:t>Agenda</a:t>
            </a:r>
          </a:p>
        </p:txBody>
      </p:sp>
      <p:sp>
        <p:nvSpPr>
          <p:cNvPr id="10243" name="Rectangle 3"/>
          <p:cNvSpPr>
            <a:spLocks noGrp="1" noChangeArrowheads="1"/>
          </p:cNvSpPr>
          <p:nvPr>
            <p:ph idx="1"/>
          </p:nvPr>
        </p:nvSpPr>
        <p:spPr>
          <a:xfrm>
            <a:off x="2438400" y="2068434"/>
            <a:ext cx="7315200" cy="3395834"/>
          </a:xfrm>
        </p:spPr>
        <p:txBody>
          <a:bodyPr>
            <a:noAutofit/>
          </a:bodyPr>
          <a:lstStyle/>
          <a:p>
            <a:pPr marL="514350" indent="-514350">
              <a:buFontTx/>
              <a:buAutoNum type="arabicPeriod"/>
            </a:pPr>
            <a:r>
              <a:rPr lang="en-US" altLang="en-US" sz="2400" dirty="0"/>
              <a:t>HCD Department Staff</a:t>
            </a:r>
          </a:p>
          <a:p>
            <a:pPr marL="514350" indent="-514350">
              <a:buFontTx/>
              <a:buAutoNum type="arabicPeriod"/>
            </a:pPr>
            <a:r>
              <a:rPr lang="en-US" altLang="en-US" sz="2400" dirty="0"/>
              <a:t>The Big Picture</a:t>
            </a:r>
          </a:p>
          <a:p>
            <a:pPr marL="514350" indent="-514350">
              <a:buFontTx/>
              <a:buAutoNum type="arabicPeriod"/>
            </a:pPr>
            <a:r>
              <a:rPr lang="en-US" altLang="en-US" sz="2400" dirty="0"/>
              <a:t>Serve ou</a:t>
            </a:r>
            <a:r>
              <a:rPr lang="en-US" altLang="en-US" dirty="0"/>
              <a:t>r Community and Keep HUD Happy</a:t>
            </a:r>
            <a:endParaRPr lang="en-US" altLang="en-US" sz="2400" dirty="0"/>
          </a:p>
          <a:p>
            <a:pPr marL="514350" indent="-514350">
              <a:buFontTx/>
              <a:buAutoNum type="arabicPeriod"/>
            </a:pPr>
            <a:r>
              <a:rPr lang="en-US" altLang="en-US" sz="2400" dirty="0"/>
              <a:t>Review CDBG Application and Deadlines</a:t>
            </a:r>
          </a:p>
          <a:p>
            <a:pPr marL="514350" indent="-514350">
              <a:buFontTx/>
              <a:buAutoNum type="arabicPeriod"/>
            </a:pPr>
            <a:r>
              <a:rPr lang="en-US" altLang="en-US" sz="2400" dirty="0"/>
              <a:t>Staff Contacts </a:t>
            </a:r>
          </a:p>
          <a:p>
            <a:pPr marL="514350" indent="-514350">
              <a:buFontTx/>
              <a:buAutoNum type="arabicPeriod"/>
            </a:pPr>
            <a:r>
              <a:rPr lang="en-US" altLang="en-US" sz="2400" dirty="0"/>
              <a:t>Questions</a:t>
            </a:r>
          </a:p>
        </p:txBody>
      </p:sp>
    </p:spTree>
    <p:extLst>
      <p:ext uri="{BB962C8B-B14F-4D97-AF65-F5344CB8AC3E}">
        <p14:creationId xmlns:p14="http://schemas.microsoft.com/office/powerpoint/2010/main" val="1465418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4E0B-E81C-4711-BCC2-1BF5C1E685FD}"/>
              </a:ext>
            </a:extLst>
          </p:cNvPr>
          <p:cNvSpPr>
            <a:spLocks noGrp="1"/>
          </p:cNvSpPr>
          <p:nvPr>
            <p:ph type="title"/>
          </p:nvPr>
        </p:nvSpPr>
        <p:spPr>
          <a:xfrm>
            <a:off x="657224" y="499533"/>
            <a:ext cx="10753725" cy="601134"/>
          </a:xfrm>
        </p:spPr>
        <p:txBody>
          <a:bodyPr>
            <a:normAutofit fontScale="90000"/>
          </a:bodyPr>
          <a:lstStyle/>
          <a:p>
            <a:pPr algn="ctr"/>
            <a:r>
              <a:rPr lang="en-US" sz="4400" dirty="0"/>
              <a:t>Environmental Reviews – The Details</a:t>
            </a:r>
          </a:p>
        </p:txBody>
      </p:sp>
      <p:sp>
        <p:nvSpPr>
          <p:cNvPr id="3" name="Content Placeholder 2">
            <a:extLst>
              <a:ext uri="{FF2B5EF4-FFF2-40B4-BE49-F238E27FC236}">
                <a16:creationId xmlns:a16="http://schemas.microsoft.com/office/drawing/2014/main" id="{EE302131-CDE2-401D-84D5-33330712DBB4}"/>
              </a:ext>
            </a:extLst>
          </p:cNvPr>
          <p:cNvSpPr>
            <a:spLocks noGrp="1"/>
          </p:cNvSpPr>
          <p:nvPr>
            <p:ph idx="1"/>
          </p:nvPr>
        </p:nvSpPr>
        <p:spPr>
          <a:xfrm>
            <a:off x="719137" y="1478280"/>
            <a:ext cx="11007196" cy="5091853"/>
          </a:xfrm>
        </p:spPr>
        <p:txBody>
          <a:bodyPr>
            <a:normAutofit fontScale="85000" lnSpcReduction="10000"/>
          </a:bodyPr>
          <a:lstStyle/>
          <a:p>
            <a:pPr marL="0" indent="0">
              <a:buNone/>
            </a:pPr>
            <a:r>
              <a:rPr lang="en-US" sz="2000" dirty="0">
                <a:latin typeface="Impact" panose="020B0806030902050204" pitchFamily="34" charset="0"/>
              </a:rPr>
              <a:t>Why do we have to do them?</a:t>
            </a:r>
          </a:p>
          <a:p>
            <a:pPr marL="0" indent="0">
              <a:buNone/>
            </a:pPr>
            <a:r>
              <a:rPr lang="en-US" sz="1600" dirty="0">
                <a:latin typeface="+mj-lt"/>
              </a:rPr>
              <a:t>In short…because </a:t>
            </a:r>
            <a:r>
              <a:rPr lang="en-US" sz="1600" b="1" dirty="0">
                <a:solidFill>
                  <a:srgbClr val="0070C0"/>
                </a:solidFill>
                <a:latin typeface="+mj-lt"/>
              </a:rPr>
              <a:t>HUD </a:t>
            </a:r>
            <a:r>
              <a:rPr lang="en-US" sz="1600" dirty="0">
                <a:latin typeface="+mj-lt"/>
              </a:rPr>
              <a:t>says we have to.</a:t>
            </a:r>
          </a:p>
          <a:p>
            <a:pPr marL="0" indent="0">
              <a:buNone/>
            </a:pPr>
            <a:r>
              <a:rPr lang="en-US" sz="2000" dirty="0">
                <a:latin typeface="Impact" panose="020B0806030902050204" pitchFamily="34" charset="0"/>
              </a:rPr>
              <a:t>But why do they matter &amp; why does HUD say we have to?</a:t>
            </a:r>
          </a:p>
          <a:p>
            <a:pPr marL="0" indent="0">
              <a:lnSpc>
                <a:spcPct val="120000"/>
              </a:lnSpc>
              <a:spcAft>
                <a:spcPts val="600"/>
              </a:spcAft>
              <a:buNone/>
            </a:pPr>
            <a:r>
              <a:rPr lang="en-US" sz="1600" b="1" dirty="0">
                <a:solidFill>
                  <a:srgbClr val="0070C0"/>
                </a:solidFill>
                <a:latin typeface="+mj-lt"/>
              </a:rPr>
              <a:t>Environmental Reviews </a:t>
            </a:r>
            <a:r>
              <a:rPr lang="en-US" sz="1600" dirty="0">
                <a:latin typeface="+mj-lt"/>
              </a:rPr>
              <a:t>ensure our community members get a say in what might impact the safety of their homes. Additionally, though grant funding helps many people in our community, we want to make sure the Environment gets a chance to tell its story too. We don’t want to do anything that may harm the environment and that may one day negatively impact our community members.</a:t>
            </a:r>
          </a:p>
          <a:p>
            <a:pPr marL="0" indent="0">
              <a:buNone/>
            </a:pPr>
            <a:r>
              <a:rPr lang="en-US" sz="1800" b="1" i="1" dirty="0">
                <a:solidFill>
                  <a:schemeClr val="bg2">
                    <a:lumMod val="50000"/>
                  </a:schemeClr>
                </a:solidFill>
                <a:latin typeface="+mj-lt"/>
                <a:ea typeface="Calibri" panose="020F0502020204030204" pitchFamily="34" charset="0"/>
                <a:cs typeface="Calibri" panose="020F0502020204030204" pitchFamily="34" charset="0"/>
              </a:rPr>
              <a:t>Examples of Why they matter:</a:t>
            </a:r>
          </a:p>
          <a:p>
            <a:pPr>
              <a:lnSpc>
                <a:spcPct val="120000"/>
              </a:lnSpc>
              <a:spcAft>
                <a:spcPts val="600"/>
              </a:spcAft>
              <a:buFont typeface="Wingdings" panose="05000000000000000000" pitchFamily="2" charset="2"/>
              <a:buChar char="Ø"/>
            </a:pPr>
            <a:r>
              <a:rPr lang="en-US" sz="1800" dirty="0">
                <a:solidFill>
                  <a:srgbClr val="00B0F0"/>
                </a:solidFill>
                <a:latin typeface="+mj-lt"/>
              </a:rPr>
              <a:t>Before NEPA in 1970, federal funding was being utilized to support installation of infrastructure that supported racial segregation in predominantly African American neighborhoods. Environmental Reviews were implemented in NEPA to prioritize community health and safety by involving the public and ensuring transparency and accountability for governments using federal funding.</a:t>
            </a:r>
          </a:p>
          <a:p>
            <a:pPr>
              <a:lnSpc>
                <a:spcPct val="120000"/>
              </a:lnSpc>
              <a:spcAft>
                <a:spcPts val="600"/>
              </a:spcAft>
              <a:buFont typeface="Wingdings" panose="05000000000000000000" pitchFamily="2" charset="2"/>
              <a:buChar char="Ø"/>
            </a:pPr>
            <a:r>
              <a:rPr lang="en-US" sz="1800" dirty="0">
                <a:solidFill>
                  <a:srgbClr val="00B0F0"/>
                </a:solidFill>
                <a:latin typeface="+mj-lt"/>
              </a:rPr>
              <a:t>Lummi Tribe of Washington State was able to preserve and protect their land and fishing rights when proposed development of a coal export terminal threatened them.</a:t>
            </a:r>
          </a:p>
          <a:p>
            <a:pPr marL="0" indent="0">
              <a:buNone/>
            </a:pPr>
            <a:r>
              <a:rPr lang="en-US" sz="1800" dirty="0">
                <a:latin typeface="Impact" panose="020B0806030902050204" pitchFamily="34" charset="0"/>
              </a:rPr>
              <a:t>How long are Environmental Reviews good for?</a:t>
            </a:r>
          </a:p>
          <a:p>
            <a:pPr marL="0" indent="0">
              <a:buNone/>
            </a:pPr>
            <a:r>
              <a:rPr lang="en-US" sz="1600" dirty="0">
                <a:latin typeface="+mj-lt"/>
              </a:rPr>
              <a:t>5 Years. However if the </a:t>
            </a:r>
            <a:r>
              <a:rPr lang="en-US" sz="1600" b="1" dirty="0">
                <a:solidFill>
                  <a:srgbClr val="0070C0"/>
                </a:solidFill>
                <a:latin typeface="+mj-lt"/>
              </a:rPr>
              <a:t>Scope of Work </a:t>
            </a:r>
            <a:r>
              <a:rPr lang="en-US" sz="1600" dirty="0">
                <a:latin typeface="+mj-lt"/>
              </a:rPr>
              <a:t>changes, the </a:t>
            </a:r>
            <a:r>
              <a:rPr lang="en-US" sz="1600" b="1" dirty="0">
                <a:solidFill>
                  <a:srgbClr val="0070C0"/>
                </a:solidFill>
                <a:latin typeface="+mj-lt"/>
              </a:rPr>
              <a:t>Environmental Review </a:t>
            </a:r>
            <a:r>
              <a:rPr lang="en-US" sz="1600" dirty="0">
                <a:latin typeface="+mj-lt"/>
              </a:rPr>
              <a:t>will require an amendment.</a:t>
            </a:r>
          </a:p>
        </p:txBody>
      </p:sp>
      <p:pic>
        <p:nvPicPr>
          <p:cNvPr id="5" name="Picture 4">
            <a:extLst>
              <a:ext uri="{FF2B5EF4-FFF2-40B4-BE49-F238E27FC236}">
                <a16:creationId xmlns:a16="http://schemas.microsoft.com/office/drawing/2014/main" id="{D306C4B0-F785-4364-B0D6-BFFFC180D521}"/>
              </a:ext>
            </a:extLst>
          </p:cNvPr>
          <p:cNvPicPr>
            <a:picLocks noChangeAspect="1"/>
          </p:cNvPicPr>
          <p:nvPr/>
        </p:nvPicPr>
        <p:blipFill rotWithShape="1">
          <a:blip r:embed="rId3"/>
          <a:srcRect l="12342" t="8433" r="20658" b="3240"/>
          <a:stretch/>
        </p:blipFill>
        <p:spPr>
          <a:xfrm rot="1871544">
            <a:off x="10377458" y="5532581"/>
            <a:ext cx="885524" cy="1057666"/>
          </a:xfrm>
          <a:prstGeom prst="rect">
            <a:avLst/>
          </a:prstGeom>
        </p:spPr>
      </p:pic>
    </p:spTree>
    <p:extLst>
      <p:ext uri="{BB962C8B-B14F-4D97-AF65-F5344CB8AC3E}">
        <p14:creationId xmlns:p14="http://schemas.microsoft.com/office/powerpoint/2010/main" val="226188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E02E-18E7-4A55-A5AE-2CA5BCE18FCE}"/>
              </a:ext>
            </a:extLst>
          </p:cNvPr>
          <p:cNvSpPr>
            <a:spLocks noGrp="1"/>
          </p:cNvSpPr>
          <p:nvPr>
            <p:ph type="title"/>
          </p:nvPr>
        </p:nvSpPr>
        <p:spPr>
          <a:xfrm>
            <a:off x="657225" y="499533"/>
            <a:ext cx="10417176" cy="580602"/>
          </a:xfrm>
        </p:spPr>
        <p:txBody>
          <a:bodyPr>
            <a:normAutofit fontScale="90000"/>
          </a:bodyPr>
          <a:lstStyle/>
          <a:p>
            <a:pPr algn="ctr"/>
            <a:r>
              <a:rPr lang="en-US" sz="4000" dirty="0"/>
              <a:t>Environmental Reviews – The Details</a:t>
            </a:r>
          </a:p>
        </p:txBody>
      </p:sp>
      <p:sp>
        <p:nvSpPr>
          <p:cNvPr id="3" name="Content Placeholder 2">
            <a:extLst>
              <a:ext uri="{FF2B5EF4-FFF2-40B4-BE49-F238E27FC236}">
                <a16:creationId xmlns:a16="http://schemas.microsoft.com/office/drawing/2014/main" id="{8C3A7CD3-E57E-4DA0-91EC-0E3B481205BB}"/>
              </a:ext>
            </a:extLst>
          </p:cNvPr>
          <p:cNvSpPr>
            <a:spLocks noGrp="1"/>
          </p:cNvSpPr>
          <p:nvPr>
            <p:ph idx="1"/>
          </p:nvPr>
        </p:nvSpPr>
        <p:spPr>
          <a:xfrm>
            <a:off x="657225" y="1325669"/>
            <a:ext cx="11329127" cy="4083613"/>
          </a:xfrm>
        </p:spPr>
        <p:txBody>
          <a:bodyPr>
            <a:normAutofit lnSpcReduction="10000"/>
          </a:bodyPr>
          <a:lstStyle/>
          <a:p>
            <a:r>
              <a:rPr lang="en-US" sz="2000" dirty="0">
                <a:latin typeface="Impact" panose="020B0806030902050204" pitchFamily="34" charset="0"/>
              </a:rPr>
              <a:t>How do I submit a project for Environmental Review?</a:t>
            </a:r>
          </a:p>
          <a:p>
            <a:r>
              <a:rPr lang="en-US" sz="1800" dirty="0">
                <a:latin typeface="+mj-lt"/>
              </a:rPr>
              <a:t>Email Solomon Smothers (</a:t>
            </a:r>
            <a:r>
              <a:rPr lang="en-US" sz="1800" dirty="0">
                <a:latin typeface="+mj-lt"/>
                <a:hlinkClick r:id="rId2"/>
              </a:rPr>
              <a:t>Solomon.smothers@accgov.com</a:t>
            </a:r>
            <a:r>
              <a:rPr lang="en-US" sz="1800" dirty="0">
                <a:latin typeface="+mj-lt"/>
              </a:rPr>
              <a:t>) and Hannah Savard (</a:t>
            </a:r>
            <a:r>
              <a:rPr lang="en-US" sz="1800" dirty="0">
                <a:latin typeface="+mj-lt"/>
                <a:hlinkClick r:id="rId3"/>
              </a:rPr>
              <a:t>Hannah.Savard@accgov.com</a:t>
            </a:r>
            <a:r>
              <a:rPr lang="en-US" sz="1800" dirty="0">
                <a:latin typeface="+mj-lt"/>
              </a:rPr>
              <a:t>). </a:t>
            </a:r>
          </a:p>
          <a:p>
            <a:r>
              <a:rPr lang="en-US" sz="1800" dirty="0">
                <a:latin typeface="Impact" panose="020B0806030902050204" pitchFamily="34" charset="0"/>
              </a:rPr>
              <a:t>Project Information should include the following:</a:t>
            </a:r>
          </a:p>
          <a:p>
            <a:endParaRPr lang="en-US" sz="100" dirty="0">
              <a:latin typeface="Impact" panose="020B0806030902050204" pitchFamily="34" charset="0"/>
            </a:endParaRPr>
          </a:p>
          <a:p>
            <a:pPr>
              <a:buFont typeface="Wingdings" panose="05000000000000000000" pitchFamily="2" charset="2"/>
              <a:buChar char="Ø"/>
            </a:pPr>
            <a:r>
              <a:rPr lang="en-US" sz="1800" dirty="0">
                <a:latin typeface="+mj-lt"/>
              </a:rPr>
              <a:t>A Scope of Work that includes the activities of the </a:t>
            </a:r>
            <a:r>
              <a:rPr lang="en-US" sz="1800" u="sng" dirty="0">
                <a:latin typeface="+mj-lt"/>
              </a:rPr>
              <a:t>ENTIRE</a:t>
            </a:r>
            <a:r>
              <a:rPr lang="en-US" sz="1800" dirty="0">
                <a:latin typeface="+mj-lt"/>
              </a:rPr>
              <a:t> project. Not just what CDBG funds will cover.</a:t>
            </a:r>
          </a:p>
          <a:p>
            <a:pPr>
              <a:buFont typeface="Wingdings" panose="05000000000000000000" pitchFamily="2" charset="2"/>
              <a:buChar char="Ø"/>
            </a:pPr>
            <a:endParaRPr lang="en-US" sz="1800" dirty="0">
              <a:latin typeface="+mj-lt"/>
            </a:endParaRPr>
          </a:p>
          <a:p>
            <a:pPr lvl="2">
              <a:lnSpc>
                <a:spcPct val="100000"/>
              </a:lnSpc>
              <a:spcAft>
                <a:spcPts val="1200"/>
              </a:spcAft>
              <a:buFont typeface="Wingdings" panose="05000000000000000000" pitchFamily="2" charset="2"/>
              <a:buChar char="ü"/>
            </a:pPr>
            <a:r>
              <a:rPr lang="en-US" sz="1400" b="1" i="0" dirty="0">
                <a:solidFill>
                  <a:srgbClr val="0070C0"/>
                </a:solidFill>
                <a:latin typeface="+mj-lt"/>
              </a:rPr>
              <a:t>Please include any activities that may cause ground disturbance.</a:t>
            </a:r>
          </a:p>
          <a:p>
            <a:pPr lvl="2">
              <a:lnSpc>
                <a:spcPct val="100000"/>
              </a:lnSpc>
              <a:spcAft>
                <a:spcPts val="1200"/>
              </a:spcAft>
              <a:buFont typeface="Wingdings" panose="05000000000000000000" pitchFamily="2" charset="2"/>
              <a:buChar char="ü"/>
            </a:pPr>
            <a:r>
              <a:rPr lang="en-US" sz="1400" b="1" i="0" dirty="0">
                <a:solidFill>
                  <a:srgbClr val="0070C0"/>
                </a:solidFill>
                <a:latin typeface="+mj-lt"/>
              </a:rPr>
              <a:t>Whether the project will be a single family (1-4 units), Multifamily (5+ units), or Other.</a:t>
            </a:r>
          </a:p>
          <a:p>
            <a:pPr lvl="2">
              <a:lnSpc>
                <a:spcPct val="100000"/>
              </a:lnSpc>
              <a:spcAft>
                <a:spcPts val="1200"/>
              </a:spcAft>
              <a:buFont typeface="Wingdings" panose="05000000000000000000" pitchFamily="2" charset="2"/>
              <a:buChar char="ü"/>
            </a:pPr>
            <a:r>
              <a:rPr lang="en-US" sz="1400" b="1" i="0" dirty="0">
                <a:solidFill>
                  <a:srgbClr val="0070C0"/>
                </a:solidFill>
                <a:latin typeface="+mj-lt"/>
              </a:rPr>
              <a:t>If there will be additions or removal to any landscape.</a:t>
            </a:r>
          </a:p>
          <a:p>
            <a:pPr lvl="2">
              <a:lnSpc>
                <a:spcPct val="100000"/>
              </a:lnSpc>
              <a:buFont typeface="Wingdings" panose="05000000000000000000" pitchFamily="2" charset="2"/>
              <a:buChar char="ü"/>
            </a:pPr>
            <a:r>
              <a:rPr lang="en-US" sz="1400" b="1" i="0" dirty="0">
                <a:solidFill>
                  <a:srgbClr val="0070C0"/>
                </a:solidFill>
                <a:latin typeface="+mj-lt"/>
              </a:rPr>
              <a:t>If New Construction, please include the square footage, building plans, Elevation </a:t>
            </a:r>
          </a:p>
          <a:p>
            <a:pPr marL="0" lvl="2" indent="0">
              <a:lnSpc>
                <a:spcPct val="100000"/>
              </a:lnSpc>
              <a:buNone/>
            </a:pPr>
            <a:r>
              <a:rPr lang="en-US" sz="1400" b="1" i="0" dirty="0">
                <a:solidFill>
                  <a:srgbClr val="0070C0"/>
                </a:solidFill>
                <a:latin typeface="+mj-lt"/>
              </a:rPr>
              <a:t>            and Site Plans, and/or Landscape Plans.</a:t>
            </a:r>
          </a:p>
          <a:p>
            <a:pPr marL="0" indent="0">
              <a:buNone/>
            </a:pPr>
            <a:endParaRPr lang="en-US" dirty="0"/>
          </a:p>
          <a:p>
            <a:endParaRPr lang="en-US" dirty="0"/>
          </a:p>
        </p:txBody>
      </p:sp>
      <p:pic>
        <p:nvPicPr>
          <p:cNvPr id="5" name="Picture 4">
            <a:extLst>
              <a:ext uri="{FF2B5EF4-FFF2-40B4-BE49-F238E27FC236}">
                <a16:creationId xmlns:a16="http://schemas.microsoft.com/office/drawing/2014/main" id="{1D949214-A41D-496C-8C83-7F65D8F1E327}"/>
              </a:ext>
            </a:extLst>
          </p:cNvPr>
          <p:cNvPicPr>
            <a:picLocks noChangeAspect="1"/>
          </p:cNvPicPr>
          <p:nvPr/>
        </p:nvPicPr>
        <p:blipFill rotWithShape="1">
          <a:blip r:embed="rId4"/>
          <a:srcRect l="11872" t="15541" r="7503" b="20646"/>
          <a:stretch/>
        </p:blipFill>
        <p:spPr>
          <a:xfrm>
            <a:off x="9212552" y="4447422"/>
            <a:ext cx="2586514" cy="1923720"/>
          </a:xfrm>
          <a:prstGeom prst="rect">
            <a:avLst/>
          </a:prstGeom>
        </p:spPr>
      </p:pic>
    </p:spTree>
    <p:extLst>
      <p:ext uri="{BB962C8B-B14F-4D97-AF65-F5344CB8AC3E}">
        <p14:creationId xmlns:p14="http://schemas.microsoft.com/office/powerpoint/2010/main" val="482912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4843-1205-4431-9FB5-AFACAAA208EE}"/>
              </a:ext>
            </a:extLst>
          </p:cNvPr>
          <p:cNvSpPr>
            <a:spLocks noGrp="1"/>
          </p:cNvSpPr>
          <p:nvPr>
            <p:ph type="title"/>
          </p:nvPr>
        </p:nvSpPr>
        <p:spPr>
          <a:xfrm>
            <a:off x="657224" y="499533"/>
            <a:ext cx="10753725" cy="789440"/>
          </a:xfrm>
        </p:spPr>
        <p:txBody>
          <a:bodyPr>
            <a:normAutofit/>
          </a:bodyPr>
          <a:lstStyle/>
          <a:p>
            <a:pPr algn="ctr"/>
            <a:r>
              <a:rPr lang="en-US" sz="4400" dirty="0"/>
              <a:t>Environmental Reviews – The Details</a:t>
            </a:r>
          </a:p>
        </p:txBody>
      </p:sp>
      <p:sp>
        <p:nvSpPr>
          <p:cNvPr id="3" name="Content Placeholder 2">
            <a:extLst>
              <a:ext uri="{FF2B5EF4-FFF2-40B4-BE49-F238E27FC236}">
                <a16:creationId xmlns:a16="http://schemas.microsoft.com/office/drawing/2014/main" id="{6DDE072A-A4B5-4DC9-8FAF-A2039945011A}"/>
              </a:ext>
            </a:extLst>
          </p:cNvPr>
          <p:cNvSpPr>
            <a:spLocks noGrp="1"/>
          </p:cNvSpPr>
          <p:nvPr>
            <p:ph idx="1"/>
          </p:nvPr>
        </p:nvSpPr>
        <p:spPr>
          <a:xfrm>
            <a:off x="719137" y="1545907"/>
            <a:ext cx="10753725" cy="3766185"/>
          </a:xfrm>
        </p:spPr>
        <p:txBody>
          <a:bodyPr/>
          <a:lstStyle/>
          <a:p>
            <a:pPr>
              <a:buFont typeface="Wingdings" panose="05000000000000000000" pitchFamily="2" charset="2"/>
              <a:buChar char="Ø"/>
            </a:pPr>
            <a:r>
              <a:rPr lang="en-US" sz="1800" dirty="0">
                <a:latin typeface="+mj-lt"/>
              </a:rPr>
              <a:t>If submitting pictures, please include pictures of the front, sides, &amp; back of the home + any structures on the property (i.e. sheds). </a:t>
            </a:r>
          </a:p>
          <a:p>
            <a:pPr>
              <a:buFont typeface="Wingdings" panose="05000000000000000000" pitchFamily="2" charset="2"/>
              <a:buChar char="Ø"/>
            </a:pPr>
            <a:r>
              <a:rPr lang="en-US" sz="1800" dirty="0">
                <a:latin typeface="+mj-lt"/>
              </a:rPr>
              <a:t>How much the project will cost. </a:t>
            </a:r>
          </a:p>
          <a:p>
            <a:pPr marL="457200" lvl="2" indent="0">
              <a:buNone/>
            </a:pPr>
            <a:r>
              <a:rPr lang="en-US" sz="1400" b="1" dirty="0">
                <a:solidFill>
                  <a:srgbClr val="0070C0"/>
                </a:solidFill>
                <a:latin typeface="+mj-lt"/>
              </a:rPr>
              <a:t>If the project costs more than $5,000.00 &amp; it’s a rehabilitation, Lead Based Paint standards will be triggered. Please be as concise as possible.</a:t>
            </a:r>
          </a:p>
          <a:p>
            <a:pPr>
              <a:buFont typeface="Wingdings" panose="05000000000000000000" pitchFamily="2" charset="2"/>
              <a:buChar char="Ø"/>
            </a:pPr>
            <a:r>
              <a:rPr lang="en-US" sz="1800" dirty="0">
                <a:latin typeface="+mj-lt"/>
              </a:rPr>
              <a:t>If there is an increase in housing density for the project, please submit the details.</a:t>
            </a:r>
          </a:p>
          <a:p>
            <a:pPr>
              <a:buFont typeface="Wingdings" panose="05000000000000000000" pitchFamily="2" charset="2"/>
              <a:buChar char="Ø"/>
            </a:pPr>
            <a:r>
              <a:rPr lang="en-US" sz="1800" dirty="0">
                <a:latin typeface="+mj-lt"/>
              </a:rPr>
              <a:t>If submitting pictures, please include pictures of the front, sides, &amp; back of the home + any structures on the property (i.e. sheds). </a:t>
            </a:r>
          </a:p>
          <a:p>
            <a:pPr>
              <a:buFont typeface="Wingdings" panose="05000000000000000000" pitchFamily="2" charset="2"/>
              <a:buChar char="Ø"/>
            </a:pPr>
            <a:r>
              <a:rPr lang="en-US" sz="1800" dirty="0">
                <a:latin typeface="+mj-lt"/>
              </a:rPr>
              <a:t>HCD can take pictures of the </a:t>
            </a:r>
            <a:r>
              <a:rPr lang="en-US" sz="1800" b="1" dirty="0">
                <a:solidFill>
                  <a:srgbClr val="0070C0"/>
                </a:solidFill>
                <a:latin typeface="+mj-lt"/>
              </a:rPr>
              <a:t>Area of Potential Effect</a:t>
            </a:r>
            <a:r>
              <a:rPr lang="en-US" sz="1800" dirty="0">
                <a:latin typeface="+mj-lt"/>
              </a:rPr>
              <a:t>, but if agency staff happens to already have the pictures, you can submit pictures of any neighbors (beside, behind, across the street). </a:t>
            </a:r>
          </a:p>
          <a:p>
            <a:pPr>
              <a:buFont typeface="Wingdings" panose="05000000000000000000" pitchFamily="2" charset="2"/>
              <a:buChar char="Ø"/>
            </a:pPr>
            <a:endParaRPr lang="en-US" sz="1800" dirty="0">
              <a:latin typeface="Comic Sans MS" panose="030F0702030302020204" pitchFamily="66" charset="0"/>
            </a:endParaRPr>
          </a:p>
          <a:p>
            <a:endParaRPr lang="en-US" dirty="0"/>
          </a:p>
        </p:txBody>
      </p:sp>
      <p:pic>
        <p:nvPicPr>
          <p:cNvPr id="6" name="Picture 5">
            <a:extLst>
              <a:ext uri="{FF2B5EF4-FFF2-40B4-BE49-F238E27FC236}">
                <a16:creationId xmlns:a16="http://schemas.microsoft.com/office/drawing/2014/main" id="{9934C8F2-3F56-4C77-9395-030F5C9C3BCA}"/>
              </a:ext>
            </a:extLst>
          </p:cNvPr>
          <p:cNvPicPr>
            <a:picLocks noChangeAspect="1"/>
          </p:cNvPicPr>
          <p:nvPr/>
        </p:nvPicPr>
        <p:blipFill rotWithShape="1">
          <a:blip r:embed="rId2"/>
          <a:srcRect t="21172" b="32371"/>
          <a:stretch/>
        </p:blipFill>
        <p:spPr>
          <a:xfrm>
            <a:off x="6790571" y="5822414"/>
            <a:ext cx="5401429" cy="1035586"/>
          </a:xfrm>
          <a:prstGeom prst="rect">
            <a:avLst/>
          </a:prstGeom>
        </p:spPr>
      </p:pic>
    </p:spTree>
    <p:extLst>
      <p:ext uri="{BB962C8B-B14F-4D97-AF65-F5344CB8AC3E}">
        <p14:creationId xmlns:p14="http://schemas.microsoft.com/office/powerpoint/2010/main" val="3660129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09800" y="247504"/>
            <a:ext cx="7772400" cy="858417"/>
          </a:xfrm>
        </p:spPr>
        <p:txBody>
          <a:bodyPr>
            <a:normAutofit fontScale="90000"/>
          </a:bodyPr>
          <a:lstStyle/>
          <a:p>
            <a:pPr algn="ctr">
              <a:defRPr/>
            </a:pPr>
            <a:r>
              <a:rPr lang="en-US" dirty="0"/>
              <a:t>Staff Changes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A34BC342-F500-4607-9A8D-D1C90F5559F1}"/>
              </a:ext>
            </a:extLst>
          </p:cNvPr>
          <p:cNvSpPr txBox="1">
            <a:spLocks noChangeArrowheads="1"/>
          </p:cNvSpPr>
          <p:nvPr/>
        </p:nvSpPr>
        <p:spPr>
          <a:xfrm>
            <a:off x="1201271" y="1398494"/>
            <a:ext cx="10174942" cy="503174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79425" indent="-342900">
              <a:buFont typeface="Arial" panose="020B0604020202020204" pitchFamily="34" charset="0"/>
              <a:buChar char="•"/>
              <a:defRPr/>
            </a:pPr>
            <a:r>
              <a:rPr lang="en-US" altLang="en-US" dirty="0">
                <a:latin typeface="+mj-lt"/>
              </a:rPr>
              <a:t>When </a:t>
            </a:r>
            <a:r>
              <a:rPr lang="en-US" altLang="en-US" b="1" dirty="0">
                <a:solidFill>
                  <a:srgbClr val="0070C0"/>
                </a:solidFill>
                <a:latin typeface="+mj-lt"/>
              </a:rPr>
              <a:t>staff changes </a:t>
            </a:r>
            <a:r>
              <a:rPr lang="en-US" altLang="en-US" dirty="0">
                <a:latin typeface="+mj-lt"/>
              </a:rPr>
              <a:t>occur to </a:t>
            </a:r>
            <a:r>
              <a:rPr lang="en-US" altLang="en-US" b="1" dirty="0">
                <a:solidFill>
                  <a:srgbClr val="0070C0"/>
                </a:solidFill>
                <a:latin typeface="+mj-lt"/>
              </a:rPr>
              <a:t>employees who participate in the CDBG program </a:t>
            </a:r>
            <a:r>
              <a:rPr lang="en-US" altLang="en-US" dirty="0">
                <a:latin typeface="+mj-lt"/>
              </a:rPr>
              <a:t>(</a:t>
            </a:r>
            <a:r>
              <a:rPr lang="en-US" altLang="en-US" i="1" dirty="0">
                <a:solidFill>
                  <a:srgbClr val="00B0F0"/>
                </a:solidFill>
                <a:latin typeface="+mj-lt"/>
              </a:rPr>
              <a:t>promotions</a:t>
            </a:r>
            <a:r>
              <a:rPr lang="en-US" altLang="en-US" dirty="0">
                <a:latin typeface="+mj-lt"/>
              </a:rPr>
              <a:t>, </a:t>
            </a:r>
            <a:r>
              <a:rPr lang="en-US" altLang="en-US" i="1" dirty="0">
                <a:solidFill>
                  <a:srgbClr val="00B0F0"/>
                </a:solidFill>
                <a:latin typeface="+mj-lt"/>
              </a:rPr>
              <a:t>turnover</a:t>
            </a:r>
            <a:r>
              <a:rPr lang="en-US" altLang="en-US" dirty="0">
                <a:latin typeface="+mj-lt"/>
              </a:rPr>
              <a:t>, </a:t>
            </a:r>
            <a:r>
              <a:rPr lang="en-US" altLang="en-US" i="1" dirty="0">
                <a:solidFill>
                  <a:srgbClr val="00B0F0"/>
                </a:solidFill>
                <a:latin typeface="+mj-lt"/>
              </a:rPr>
              <a:t>pay raises</a:t>
            </a:r>
            <a:r>
              <a:rPr lang="en-US" altLang="en-US" dirty="0">
                <a:latin typeface="+mj-lt"/>
              </a:rPr>
              <a:t>, </a:t>
            </a:r>
            <a:r>
              <a:rPr lang="en-US" altLang="en-US" i="1" dirty="0">
                <a:solidFill>
                  <a:srgbClr val="00B0F0"/>
                </a:solidFill>
                <a:latin typeface="+mj-lt"/>
              </a:rPr>
              <a:t>etc</a:t>
            </a:r>
            <a:r>
              <a:rPr lang="en-US" altLang="en-US" dirty="0">
                <a:latin typeface="+mj-lt"/>
              </a:rPr>
              <a:t>.), please notify your </a:t>
            </a:r>
            <a:r>
              <a:rPr lang="en-US" altLang="en-US" b="1" dirty="0">
                <a:solidFill>
                  <a:srgbClr val="0070C0"/>
                </a:solidFill>
                <a:latin typeface="+mj-lt"/>
              </a:rPr>
              <a:t>Grant Manager </a:t>
            </a:r>
            <a:r>
              <a:rPr lang="en-US" altLang="en-US" dirty="0">
                <a:latin typeface="+mj-lt"/>
              </a:rPr>
              <a:t>of these changes.</a:t>
            </a:r>
          </a:p>
          <a:p>
            <a:pPr marL="479425" indent="-342900">
              <a:buFont typeface="Arial" panose="020B0604020202020204" pitchFamily="34" charset="0"/>
              <a:buChar char="•"/>
              <a:defRPr/>
            </a:pPr>
            <a:r>
              <a:rPr lang="en-US" altLang="en-US" dirty="0">
                <a:latin typeface="+mj-lt"/>
              </a:rPr>
              <a:t>HUD sees fluctuations in key positions as </a:t>
            </a:r>
            <a:r>
              <a:rPr lang="en-US" altLang="en-US" b="1" dirty="0">
                <a:solidFill>
                  <a:srgbClr val="0070C0"/>
                </a:solidFill>
                <a:latin typeface="+mj-lt"/>
              </a:rPr>
              <a:t>markers of instability</a:t>
            </a:r>
            <a:r>
              <a:rPr lang="en-US" altLang="en-US" dirty="0">
                <a:latin typeface="+mj-lt"/>
              </a:rPr>
              <a:t>. The sooner we know the sooner we can ensure that the new person is primed for success.</a:t>
            </a:r>
          </a:p>
          <a:p>
            <a:pPr marL="479425" indent="-342900">
              <a:buFont typeface="Arial" panose="020B0604020202020204" pitchFamily="34" charset="0"/>
              <a:buChar char="•"/>
              <a:defRPr/>
            </a:pPr>
            <a:r>
              <a:rPr lang="en-US" altLang="en-US" dirty="0">
                <a:latin typeface="+mj-lt"/>
              </a:rPr>
              <a:t>Knowing of these changes can also assist us in processing </a:t>
            </a:r>
            <a:r>
              <a:rPr lang="en-US" altLang="en-US" b="1" dirty="0">
                <a:solidFill>
                  <a:srgbClr val="0070C0"/>
                </a:solidFill>
                <a:latin typeface="+mj-lt"/>
              </a:rPr>
              <a:t>reimbursements</a:t>
            </a:r>
            <a:r>
              <a:rPr lang="en-US" altLang="en-US" dirty="0">
                <a:latin typeface="+mj-lt"/>
              </a:rPr>
              <a:t> faster.</a:t>
            </a:r>
          </a:p>
          <a:p>
            <a:pPr marL="593725" lvl="2" indent="0">
              <a:buFont typeface="Arial" pitchFamily="34" charset="0"/>
              <a:buNone/>
              <a:defRPr/>
            </a:pPr>
            <a:endParaRPr lang="en-US" altLang="en-US"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3" name="Picture 2">
            <a:extLst>
              <a:ext uri="{FF2B5EF4-FFF2-40B4-BE49-F238E27FC236}">
                <a16:creationId xmlns:a16="http://schemas.microsoft.com/office/drawing/2014/main" id="{6AE29DB1-3DA1-43D1-8006-41E091275C90}"/>
              </a:ext>
            </a:extLst>
          </p:cNvPr>
          <p:cNvPicPr>
            <a:picLocks noChangeAspect="1"/>
          </p:cNvPicPr>
          <p:nvPr/>
        </p:nvPicPr>
        <p:blipFill>
          <a:blip r:embed="rId3"/>
          <a:stretch>
            <a:fillRect/>
          </a:stretch>
        </p:blipFill>
        <p:spPr>
          <a:xfrm>
            <a:off x="5537940" y="4518422"/>
            <a:ext cx="3458058" cy="2095792"/>
          </a:xfrm>
          <a:prstGeom prst="rect">
            <a:avLst/>
          </a:prstGeom>
        </p:spPr>
      </p:pic>
    </p:spTree>
    <p:extLst>
      <p:ext uri="{BB962C8B-B14F-4D97-AF65-F5344CB8AC3E}">
        <p14:creationId xmlns:p14="http://schemas.microsoft.com/office/powerpoint/2010/main" val="2981408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6505" y="427758"/>
            <a:ext cx="8538989" cy="858417"/>
          </a:xfrm>
        </p:spPr>
        <p:txBody>
          <a:bodyPr>
            <a:normAutofit fontScale="90000"/>
          </a:bodyPr>
          <a:lstStyle/>
          <a:p>
            <a:pPr algn="ctr">
              <a:defRPr/>
            </a:pPr>
            <a:r>
              <a:rPr lang="en-US" dirty="0"/>
              <a:t>Record Keeping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A34BC342-F500-4607-9A8D-D1C90F5559F1}"/>
              </a:ext>
            </a:extLst>
          </p:cNvPr>
          <p:cNvSpPr txBox="1">
            <a:spLocks noChangeArrowheads="1"/>
          </p:cNvSpPr>
          <p:nvPr/>
        </p:nvSpPr>
        <p:spPr>
          <a:xfrm>
            <a:off x="987751" y="1286175"/>
            <a:ext cx="10791874" cy="478835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36525" indent="0">
              <a:buFont typeface="Arial" pitchFamily="34" charset="0"/>
              <a:buNone/>
              <a:defRPr/>
            </a:pPr>
            <a:endParaRPr lang="en-US" altLang="en-US" dirty="0"/>
          </a:p>
          <a:p>
            <a:pPr marL="136525" indent="0">
              <a:spcAft>
                <a:spcPts val="1200"/>
              </a:spcAft>
              <a:buFont typeface="Arial" pitchFamily="34" charset="0"/>
              <a:buNone/>
              <a:defRPr/>
            </a:pPr>
            <a:r>
              <a:rPr lang="en-US" altLang="en-US" dirty="0">
                <a:latin typeface="Impact" panose="020B0806030902050204" pitchFamily="34" charset="0"/>
              </a:rPr>
              <a:t>The following files should be up to date and readily available:</a:t>
            </a:r>
          </a:p>
          <a:p>
            <a:pPr marL="479425" indent="-342900">
              <a:buFont typeface="Wingdings" panose="05000000000000000000" pitchFamily="2" charset="2"/>
              <a:buChar char="§"/>
              <a:defRPr/>
            </a:pPr>
            <a:r>
              <a:rPr lang="en-US" altLang="en-US" dirty="0"/>
              <a:t>Contracts</a:t>
            </a:r>
          </a:p>
          <a:p>
            <a:pPr marL="479425" indent="-342900">
              <a:buFont typeface="Wingdings" panose="05000000000000000000" pitchFamily="2" charset="2"/>
              <a:buChar char="§"/>
              <a:defRPr/>
            </a:pPr>
            <a:r>
              <a:rPr lang="en-US" altLang="en-US" dirty="0"/>
              <a:t>Client Files</a:t>
            </a:r>
          </a:p>
          <a:p>
            <a:pPr marL="479425" indent="-342900">
              <a:buFont typeface="Wingdings" panose="05000000000000000000" pitchFamily="2" charset="2"/>
              <a:buChar char="§"/>
              <a:defRPr/>
            </a:pPr>
            <a:r>
              <a:rPr lang="en-US" altLang="en-US" dirty="0"/>
              <a:t>Financial Records </a:t>
            </a:r>
          </a:p>
          <a:p>
            <a:pPr marL="479425" indent="-342900">
              <a:buFont typeface="Wingdings" panose="05000000000000000000" pitchFamily="2" charset="2"/>
              <a:buChar char="§"/>
              <a:defRPr/>
            </a:pPr>
            <a:r>
              <a:rPr lang="en-US" altLang="en-US" dirty="0"/>
              <a:t>Timely Reports</a:t>
            </a:r>
          </a:p>
          <a:p>
            <a:pPr marL="479425" indent="-342900">
              <a:buFont typeface="Wingdings" panose="05000000000000000000" pitchFamily="2" charset="2"/>
              <a:buChar char="§"/>
              <a:defRPr/>
            </a:pPr>
            <a:r>
              <a:rPr lang="en-US" altLang="en-US" dirty="0"/>
              <a:t>Staffing Changes</a:t>
            </a:r>
          </a:p>
          <a:p>
            <a:pPr marL="479425" indent="-342900">
              <a:buFont typeface="Wingdings" panose="05000000000000000000" pitchFamily="2" charset="2"/>
              <a:buChar char="§"/>
              <a:defRPr/>
            </a:pPr>
            <a:r>
              <a:rPr lang="en-US" altLang="en-US" dirty="0"/>
              <a:t>Policies and Procedures</a:t>
            </a:r>
          </a:p>
          <a:p>
            <a:pPr marL="479425" indent="-342900">
              <a:buFont typeface="Wingdings" panose="05000000000000000000" pitchFamily="2" charset="2"/>
              <a:buChar char="§"/>
              <a:defRPr/>
            </a:pPr>
            <a:r>
              <a:rPr lang="en-US" altLang="en-US" dirty="0"/>
              <a:t>General Admin Files:</a:t>
            </a:r>
          </a:p>
          <a:p>
            <a:pPr marL="392557" lvl="1" indent="0">
              <a:buNone/>
              <a:defRPr/>
            </a:pPr>
            <a:endParaRPr lang="en-US" altLang="en-US" dirty="0"/>
          </a:p>
          <a:p>
            <a:pPr marL="593725" lvl="2" indent="0">
              <a:buFont typeface="Arial" pitchFamily="34" charset="0"/>
              <a:buNone/>
              <a:defRPr/>
            </a:pPr>
            <a:endParaRPr lang="en-US" altLang="en-US"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3" name="Picture 2">
            <a:extLst>
              <a:ext uri="{FF2B5EF4-FFF2-40B4-BE49-F238E27FC236}">
                <a16:creationId xmlns:a16="http://schemas.microsoft.com/office/drawing/2014/main" id="{AFA8DACB-50FF-45DC-9666-238026DC8B8F}"/>
              </a:ext>
            </a:extLst>
          </p:cNvPr>
          <p:cNvPicPr>
            <a:picLocks noChangeAspect="1"/>
          </p:cNvPicPr>
          <p:nvPr/>
        </p:nvPicPr>
        <p:blipFill>
          <a:blip r:embed="rId3"/>
          <a:stretch>
            <a:fillRect/>
          </a:stretch>
        </p:blipFill>
        <p:spPr>
          <a:xfrm>
            <a:off x="7158743" y="2943606"/>
            <a:ext cx="2915457" cy="2628220"/>
          </a:xfrm>
          <a:prstGeom prst="rect">
            <a:avLst/>
          </a:prstGeom>
        </p:spPr>
      </p:pic>
    </p:spTree>
    <p:extLst>
      <p:ext uri="{BB962C8B-B14F-4D97-AF65-F5344CB8AC3E}">
        <p14:creationId xmlns:p14="http://schemas.microsoft.com/office/powerpoint/2010/main" val="24130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47450" y="427758"/>
            <a:ext cx="9871113" cy="858417"/>
          </a:xfrm>
        </p:spPr>
        <p:txBody>
          <a:bodyPr>
            <a:normAutofit/>
          </a:bodyPr>
          <a:lstStyle/>
          <a:p>
            <a:pPr algn="ctr">
              <a:defRPr/>
            </a:pPr>
            <a:r>
              <a:rPr lang="en-US" dirty="0"/>
              <a:t>Income Verification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A34BC342-F500-4607-9A8D-D1C90F5559F1}"/>
              </a:ext>
            </a:extLst>
          </p:cNvPr>
          <p:cNvSpPr txBox="1">
            <a:spLocks noChangeArrowheads="1"/>
          </p:cNvSpPr>
          <p:nvPr/>
        </p:nvSpPr>
        <p:spPr>
          <a:xfrm>
            <a:off x="700063" y="1641890"/>
            <a:ext cx="10791874" cy="470382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l" rtl="0">
              <a:lnSpc>
                <a:spcPct val="100000"/>
              </a:lnSpc>
              <a:spcAft>
                <a:spcPts val="1200"/>
              </a:spcAft>
              <a:buFont typeface="Arial" panose="020B0604020202020204" pitchFamily="34" charset="0"/>
              <a:buChar char="•"/>
            </a:pPr>
            <a:r>
              <a:rPr lang="en-US" sz="2000" b="1" i="0" dirty="0">
                <a:solidFill>
                  <a:srgbClr val="000000"/>
                </a:solidFill>
                <a:effectLst/>
              </a:rPr>
              <a:t> </a:t>
            </a:r>
            <a:r>
              <a:rPr lang="en-US" sz="2000" b="1" i="0" u="sng" dirty="0">
                <a:solidFill>
                  <a:srgbClr val="0070C0"/>
                </a:solidFill>
                <a:effectLst/>
              </a:rPr>
              <a:t>Income Limits</a:t>
            </a:r>
            <a:r>
              <a:rPr lang="en-US" sz="2000" b="0" i="0" dirty="0">
                <a:solidFill>
                  <a:srgbClr val="0070C0"/>
                </a:solidFill>
                <a:effectLst/>
              </a:rPr>
              <a:t> </a:t>
            </a:r>
            <a:r>
              <a:rPr lang="en-US" sz="2000" b="0" i="0" dirty="0">
                <a:solidFill>
                  <a:srgbClr val="000000"/>
                </a:solidFill>
                <a:effectLst/>
              </a:rPr>
              <a:t>are limits on a person’s income set by HUD or another funding agency to determine if a person meets the criteria to receive services or assistance from a program.</a:t>
            </a:r>
            <a:endParaRPr lang="en-US" sz="2000" b="0" i="0" dirty="0">
              <a:solidFill>
                <a:srgbClr val="000000"/>
              </a:solidFill>
            </a:endParaRPr>
          </a:p>
          <a:p>
            <a:pPr algn="l" rtl="0">
              <a:lnSpc>
                <a:spcPct val="100000"/>
              </a:lnSpc>
              <a:spcAft>
                <a:spcPts val="1200"/>
              </a:spcAft>
              <a:buFont typeface="Arial" panose="020B0604020202020204" pitchFamily="34" charset="0"/>
              <a:buChar char="•"/>
            </a:pPr>
            <a:endParaRPr lang="en-US" altLang="en-US" dirty="0">
              <a:solidFill>
                <a:srgbClr val="000000"/>
              </a:solidFill>
            </a:endParaRPr>
          </a:p>
          <a:p>
            <a:pPr algn="l" rtl="0">
              <a:buFont typeface="Arial" panose="020B0604020202020204" pitchFamily="34" charset="0"/>
              <a:buChar char="•"/>
            </a:pPr>
            <a:endParaRPr lang="en-US" altLang="en-US"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3" name="Picture 2">
            <a:extLst>
              <a:ext uri="{FF2B5EF4-FFF2-40B4-BE49-F238E27FC236}">
                <a16:creationId xmlns:a16="http://schemas.microsoft.com/office/drawing/2014/main" id="{436769A4-E1CD-45D1-B664-2C4BD95E1B34}"/>
              </a:ext>
            </a:extLst>
          </p:cNvPr>
          <p:cNvPicPr>
            <a:picLocks noChangeAspect="1"/>
          </p:cNvPicPr>
          <p:nvPr/>
        </p:nvPicPr>
        <p:blipFill rotWithShape="1">
          <a:blip r:embed="rId3"/>
          <a:srcRect t="11321" b="10933"/>
          <a:stretch/>
        </p:blipFill>
        <p:spPr>
          <a:xfrm>
            <a:off x="1764095" y="2617584"/>
            <a:ext cx="8663808" cy="3997763"/>
          </a:xfrm>
          <a:prstGeom prst="rect">
            <a:avLst/>
          </a:prstGeom>
        </p:spPr>
      </p:pic>
    </p:spTree>
    <p:extLst>
      <p:ext uri="{BB962C8B-B14F-4D97-AF65-F5344CB8AC3E}">
        <p14:creationId xmlns:p14="http://schemas.microsoft.com/office/powerpoint/2010/main" val="37677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16FD-DA84-4336-A0EB-C3C44714F288}"/>
              </a:ext>
            </a:extLst>
          </p:cNvPr>
          <p:cNvSpPr>
            <a:spLocks noGrp="1"/>
          </p:cNvSpPr>
          <p:nvPr>
            <p:ph type="title"/>
          </p:nvPr>
        </p:nvSpPr>
        <p:spPr>
          <a:xfrm>
            <a:off x="657224" y="499533"/>
            <a:ext cx="10753725" cy="734356"/>
          </a:xfrm>
        </p:spPr>
        <p:txBody>
          <a:bodyPr>
            <a:normAutofit fontScale="90000"/>
          </a:bodyPr>
          <a:lstStyle/>
          <a:p>
            <a:pPr algn="ctr"/>
            <a:r>
              <a:rPr lang="en-US" dirty="0"/>
              <a:t>Income Verification – The Details</a:t>
            </a:r>
          </a:p>
        </p:txBody>
      </p:sp>
      <p:pic>
        <p:nvPicPr>
          <p:cNvPr id="5" name="Content Placeholder 4">
            <a:extLst>
              <a:ext uri="{FF2B5EF4-FFF2-40B4-BE49-F238E27FC236}">
                <a16:creationId xmlns:a16="http://schemas.microsoft.com/office/drawing/2014/main" id="{FDF0706C-668A-4696-8F44-198FD0799684}"/>
              </a:ext>
            </a:extLst>
          </p:cNvPr>
          <p:cNvPicPr>
            <a:picLocks noGrp="1" noChangeAspect="1"/>
          </p:cNvPicPr>
          <p:nvPr>
            <p:ph idx="1"/>
          </p:nvPr>
        </p:nvPicPr>
        <p:blipFill>
          <a:blip r:embed="rId2"/>
          <a:stretch>
            <a:fillRect/>
          </a:stretch>
        </p:blipFill>
        <p:spPr>
          <a:xfrm>
            <a:off x="158221" y="1476260"/>
            <a:ext cx="11875557" cy="4652799"/>
          </a:xfrm>
        </p:spPr>
      </p:pic>
    </p:spTree>
    <p:extLst>
      <p:ext uri="{BB962C8B-B14F-4D97-AF65-F5344CB8AC3E}">
        <p14:creationId xmlns:p14="http://schemas.microsoft.com/office/powerpoint/2010/main" val="347829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17878" y="377741"/>
            <a:ext cx="9058836" cy="858417"/>
          </a:xfrm>
        </p:spPr>
        <p:txBody>
          <a:bodyPr>
            <a:normAutofit fontScale="90000"/>
          </a:bodyPr>
          <a:lstStyle/>
          <a:p>
            <a:pPr algn="ctr">
              <a:defRPr/>
            </a:pPr>
            <a:r>
              <a:rPr lang="en-US" dirty="0"/>
              <a:t>General Admin Files - The Details</a:t>
            </a:r>
          </a:p>
        </p:txBody>
      </p:sp>
      <p:sp>
        <p:nvSpPr>
          <p:cNvPr id="9219" name="Rectangle 4"/>
          <p:cNvSpPr>
            <a:spLocks noGrp="1" noChangeArrowheads="1"/>
          </p:cNvSpPr>
          <p:nvPr>
            <p:ph idx="1"/>
          </p:nvPr>
        </p:nvSpPr>
        <p:spPr>
          <a:xfrm>
            <a:off x="700063" y="1688842"/>
            <a:ext cx="10791874" cy="4404049"/>
          </a:xfrm>
        </p:spPr>
        <p:txBody>
          <a:bodyPr rtlCol="0">
            <a:noAutofit/>
          </a:bodyPr>
          <a:lstStyle/>
          <a:p>
            <a:pPr marL="136525" indent="0">
              <a:spcAft>
                <a:spcPts val="0"/>
              </a:spcAft>
              <a:buNone/>
              <a:defRPr/>
            </a:pPr>
            <a:endParaRPr lang="en-US" altLang="en-US" dirty="0">
              <a:solidFill>
                <a:schemeClr val="tx1"/>
              </a:solidFill>
            </a:endParaRPr>
          </a:p>
          <a:p>
            <a:pPr marL="136525" indent="0">
              <a:spcAft>
                <a:spcPts val="0"/>
              </a:spcAft>
              <a:buNone/>
              <a:defRPr/>
            </a:pPr>
            <a:endParaRPr lang="en-US" altLang="en-US" dirty="0"/>
          </a:p>
          <a:p>
            <a:pPr marL="136525" indent="0">
              <a:spcAft>
                <a:spcPts val="0"/>
              </a:spcAft>
              <a:buNone/>
              <a:defRPr/>
            </a:pPr>
            <a:endParaRPr lang="en-US" altLang="en-US" dirty="0"/>
          </a:p>
          <a:p>
            <a:pPr marL="136525" indent="0">
              <a:spcAft>
                <a:spcPts val="0"/>
              </a:spcAft>
              <a:buNone/>
              <a:defRPr/>
            </a:pPr>
            <a:endParaRPr lang="en-US" altLang="en-US" sz="2000" dirty="0"/>
          </a:p>
        </p:txBody>
      </p:sp>
      <p:sp>
        <p:nvSpPr>
          <p:cNvPr id="4" name="Rectangle 4">
            <a:extLst>
              <a:ext uri="{FF2B5EF4-FFF2-40B4-BE49-F238E27FC236}">
                <a16:creationId xmlns:a16="http://schemas.microsoft.com/office/drawing/2014/main" id="{A34BC342-F500-4607-9A8D-D1C90F5559F1}"/>
              </a:ext>
            </a:extLst>
          </p:cNvPr>
          <p:cNvSpPr txBox="1">
            <a:spLocks noChangeArrowheads="1"/>
          </p:cNvSpPr>
          <p:nvPr/>
        </p:nvSpPr>
        <p:spPr>
          <a:xfrm>
            <a:off x="1088521" y="1946690"/>
            <a:ext cx="10517550" cy="428266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79425" indent="-342900">
              <a:buFont typeface="Arial" panose="020B0604020202020204" pitchFamily="34" charset="0"/>
              <a:buChar char="•"/>
              <a:defRPr/>
            </a:pPr>
            <a:r>
              <a:rPr lang="en-US" altLang="en-US" b="1" dirty="0">
                <a:solidFill>
                  <a:srgbClr val="0070C0"/>
                </a:solidFill>
                <a:latin typeface="+mj-lt"/>
              </a:rPr>
              <a:t>Active Board List: </a:t>
            </a:r>
            <a:r>
              <a:rPr lang="en-US" altLang="en-US" dirty="0">
                <a:latin typeface="+mj-lt"/>
              </a:rPr>
              <a:t>Please notify us of any Board member changes. </a:t>
            </a:r>
          </a:p>
          <a:p>
            <a:pPr marL="479425" indent="-342900">
              <a:lnSpc>
                <a:spcPct val="100000"/>
              </a:lnSpc>
              <a:spcAft>
                <a:spcPts val="600"/>
              </a:spcAft>
              <a:buFont typeface="Arial" panose="020B0604020202020204" pitchFamily="34" charset="0"/>
              <a:buChar char="•"/>
              <a:defRPr/>
            </a:pPr>
            <a:r>
              <a:rPr lang="en-US" altLang="en-US" b="1" dirty="0">
                <a:solidFill>
                  <a:srgbClr val="0070C0"/>
                </a:solidFill>
                <a:latin typeface="+mj-lt"/>
              </a:rPr>
              <a:t>Financial Information (Tax Documents, Audits, etc.):</a:t>
            </a:r>
            <a:r>
              <a:rPr lang="en-US" altLang="en-US" dirty="0">
                <a:solidFill>
                  <a:srgbClr val="0070C0"/>
                </a:solidFill>
                <a:latin typeface="+mj-lt"/>
              </a:rPr>
              <a:t> </a:t>
            </a:r>
            <a:r>
              <a:rPr lang="en-US" altLang="en-US" dirty="0">
                <a:latin typeface="+mj-lt"/>
              </a:rPr>
              <a:t>HUD requires us to keep updated yearly financial records. Please be timely in submitting them.</a:t>
            </a:r>
          </a:p>
          <a:p>
            <a:pPr marL="479425" indent="-342900">
              <a:buFont typeface="Arial" panose="020B0604020202020204" pitchFamily="34" charset="0"/>
              <a:buChar char="•"/>
              <a:defRPr/>
            </a:pPr>
            <a:r>
              <a:rPr lang="en-US" altLang="en-US" b="1" dirty="0">
                <a:solidFill>
                  <a:srgbClr val="0070C0"/>
                </a:solidFill>
                <a:latin typeface="+mj-lt"/>
              </a:rPr>
              <a:t>UEID Number: </a:t>
            </a:r>
            <a:r>
              <a:rPr lang="en-US" altLang="en-US" dirty="0">
                <a:latin typeface="+mj-lt"/>
              </a:rPr>
              <a:t>Please keep your UEID number valid and up to date. </a:t>
            </a:r>
          </a:p>
          <a:p>
            <a:pPr marL="479425" indent="-342900">
              <a:buFont typeface="Arial" panose="020B0604020202020204" pitchFamily="34" charset="0"/>
              <a:buChar char="•"/>
              <a:defRPr/>
            </a:pPr>
            <a:r>
              <a:rPr lang="en-US" altLang="en-US" b="1" dirty="0">
                <a:solidFill>
                  <a:srgbClr val="0070C0"/>
                </a:solidFill>
                <a:latin typeface="+mj-lt"/>
              </a:rPr>
              <a:t>Agency Insurance: </a:t>
            </a:r>
            <a:r>
              <a:rPr lang="en-US" altLang="en-US" dirty="0">
                <a:latin typeface="+mj-lt"/>
              </a:rPr>
              <a:t>Keep copies of all insurance documentation and notify HCD if any of these details change.</a:t>
            </a:r>
          </a:p>
          <a:p>
            <a:pPr marL="593725" lvl="2" indent="0">
              <a:buFont typeface="Arial" pitchFamily="34" charset="0"/>
              <a:buNone/>
              <a:defRPr/>
            </a:pPr>
            <a:endParaRPr lang="en-US" altLang="en-US"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3" name="Picture 2">
            <a:extLst>
              <a:ext uri="{FF2B5EF4-FFF2-40B4-BE49-F238E27FC236}">
                <a16:creationId xmlns:a16="http://schemas.microsoft.com/office/drawing/2014/main" id="{D4DF2EDD-FF5F-48CA-8D04-5C189DC81BB0}"/>
              </a:ext>
            </a:extLst>
          </p:cNvPr>
          <p:cNvPicPr>
            <a:picLocks noChangeAspect="1"/>
          </p:cNvPicPr>
          <p:nvPr/>
        </p:nvPicPr>
        <p:blipFill>
          <a:blip r:embed="rId3"/>
          <a:stretch>
            <a:fillRect/>
          </a:stretch>
        </p:blipFill>
        <p:spPr>
          <a:xfrm>
            <a:off x="8888921" y="4866721"/>
            <a:ext cx="1987793" cy="1783492"/>
          </a:xfrm>
          <a:prstGeom prst="rect">
            <a:avLst/>
          </a:prstGeom>
        </p:spPr>
      </p:pic>
    </p:spTree>
    <p:extLst>
      <p:ext uri="{BB962C8B-B14F-4D97-AF65-F5344CB8AC3E}">
        <p14:creationId xmlns:p14="http://schemas.microsoft.com/office/powerpoint/2010/main" val="353642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2173664" y="778341"/>
            <a:ext cx="7772400" cy="737119"/>
          </a:xfrm>
        </p:spPr>
        <p:txBody>
          <a:bodyPr>
            <a:noAutofit/>
          </a:bodyPr>
          <a:lstStyle/>
          <a:p>
            <a:pPr algn="ctr">
              <a:defRPr/>
            </a:pPr>
            <a:r>
              <a:rPr lang="en-US" dirty="0"/>
              <a:t>Key Dates</a:t>
            </a:r>
          </a:p>
        </p:txBody>
      </p:sp>
      <p:sp>
        <p:nvSpPr>
          <p:cNvPr id="19459" name="Text Box 1027"/>
          <p:cNvSpPr txBox="1">
            <a:spLocks noChangeArrowheads="1"/>
          </p:cNvSpPr>
          <p:nvPr/>
        </p:nvSpPr>
        <p:spPr bwMode="auto">
          <a:xfrm>
            <a:off x="1079769" y="1875485"/>
            <a:ext cx="10194587" cy="401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25000"/>
              </a:spcAft>
              <a:defRPr/>
            </a:pPr>
            <a:r>
              <a:rPr lang="en-US" altLang="en-US" sz="2000" dirty="0">
                <a:ln w="0"/>
                <a:latin typeface="+mn-lt"/>
              </a:rPr>
              <a:t>FY26 CDBG Release Meeting				  October 17, 2024</a:t>
            </a:r>
          </a:p>
          <a:p>
            <a:pPr eaLnBrk="1" hangingPunct="1">
              <a:spcAft>
                <a:spcPct val="25000"/>
              </a:spcAft>
              <a:defRPr/>
            </a:pPr>
            <a:r>
              <a:rPr lang="en-US" altLang="en-US" sz="2000" dirty="0">
                <a:ln w="0"/>
                <a:latin typeface="+mn-lt"/>
              </a:rPr>
              <a:t>Notice of Intent Due			   				  October 25, 2024 at midnight (12:00am)</a:t>
            </a:r>
          </a:p>
          <a:p>
            <a:pPr eaLnBrk="1" hangingPunct="1">
              <a:spcAft>
                <a:spcPct val="25000"/>
              </a:spcAft>
              <a:defRPr/>
            </a:pPr>
            <a:r>
              <a:rPr lang="en-US" altLang="en-US" sz="2000" dirty="0">
                <a:ln w="0"/>
                <a:latin typeface="+mn-lt"/>
              </a:rPr>
              <a:t>CDBG Applications Due			    			  November 18, 2024 at midnight (12:00am)</a:t>
            </a:r>
          </a:p>
          <a:p>
            <a:pPr eaLnBrk="1" hangingPunct="1">
              <a:spcAft>
                <a:spcPct val="25000"/>
              </a:spcAft>
              <a:defRPr/>
            </a:pPr>
            <a:r>
              <a:rPr lang="en-US" altLang="en-US" sz="2000" dirty="0">
                <a:latin typeface="+mn-lt"/>
              </a:rPr>
              <a:t>Mayor &amp; Commission Work Session	    		  March 11, 2025</a:t>
            </a:r>
          </a:p>
          <a:p>
            <a:pPr eaLnBrk="1" hangingPunct="1">
              <a:spcAft>
                <a:spcPct val="25000"/>
              </a:spcAft>
              <a:defRPr/>
            </a:pPr>
            <a:r>
              <a:rPr lang="en-US" altLang="en-US" sz="2000" dirty="0">
                <a:latin typeface="+mn-lt"/>
              </a:rPr>
              <a:t>Agenda Setting Meeting		    				  April 15, 2025</a:t>
            </a:r>
          </a:p>
          <a:p>
            <a:pPr eaLnBrk="1" hangingPunct="1">
              <a:spcAft>
                <a:spcPct val="25000"/>
              </a:spcAft>
              <a:defRPr/>
            </a:pPr>
            <a:r>
              <a:rPr lang="en-US" altLang="en-US" sz="2000" dirty="0">
                <a:latin typeface="+mn-lt"/>
              </a:rPr>
              <a:t>Mayor and Commission Voting Meeting           May 6, 2025</a:t>
            </a:r>
          </a:p>
          <a:p>
            <a:pPr eaLnBrk="1" hangingPunct="1">
              <a:spcAft>
                <a:spcPct val="25000"/>
              </a:spcAft>
              <a:defRPr/>
            </a:pPr>
            <a:r>
              <a:rPr lang="en-US" altLang="en-US" sz="2000" dirty="0">
                <a:latin typeface="+mn-lt"/>
              </a:rPr>
              <a:t>Initiate Contracting			    				  May 7, 2025</a:t>
            </a:r>
            <a:r>
              <a:rPr lang="en-US" altLang="en-US" sz="2000" b="1" dirty="0">
                <a:solidFill>
                  <a:schemeClr val="accent1"/>
                </a:solidFill>
                <a:latin typeface="+mn-lt"/>
              </a:rPr>
              <a:t>*</a:t>
            </a:r>
          </a:p>
          <a:p>
            <a:pPr eaLnBrk="1" hangingPunct="1">
              <a:spcAft>
                <a:spcPct val="25000"/>
              </a:spcAft>
              <a:defRPr/>
            </a:pPr>
            <a:r>
              <a:rPr lang="en-US" altLang="en-US" sz="2000" dirty="0">
                <a:latin typeface="+mn-lt"/>
              </a:rPr>
              <a:t>FY26 CDBG Funding Available			   	  July 1, 2025</a:t>
            </a:r>
          </a:p>
          <a:p>
            <a:pPr eaLnBrk="1" hangingPunct="1">
              <a:lnSpc>
                <a:spcPct val="150000"/>
              </a:lnSpc>
              <a:spcAft>
                <a:spcPct val="25000"/>
              </a:spcAft>
              <a:defRPr/>
            </a:pPr>
            <a:endParaRPr lang="en-US" altLang="en-US" sz="1800" dirty="0">
              <a:solidFill>
                <a:srgbClr val="C00000"/>
              </a:solidFill>
              <a:latin typeface="+mn-lt"/>
            </a:endParaRPr>
          </a:p>
          <a:p>
            <a:pPr eaLnBrk="1" hangingPunct="1">
              <a:lnSpc>
                <a:spcPct val="150000"/>
              </a:lnSpc>
              <a:spcAft>
                <a:spcPct val="25000"/>
              </a:spcAft>
              <a:defRPr/>
            </a:pPr>
            <a:r>
              <a:rPr lang="en-US" altLang="en-US" sz="1800" b="1" dirty="0">
                <a:solidFill>
                  <a:schemeClr val="accent1"/>
                </a:solidFill>
                <a:latin typeface="+mn-lt"/>
              </a:rPr>
              <a:t>*Dependent upon HUD notification of CDBG and HOME funding allocations</a:t>
            </a:r>
          </a:p>
        </p:txBody>
      </p:sp>
      <p:pic>
        <p:nvPicPr>
          <p:cNvPr id="8194" name="Picture 2" descr="Is Your School Schedule Flexible? - AMLE">
            <a:extLst>
              <a:ext uri="{FF2B5EF4-FFF2-40B4-BE49-F238E27FC236}">
                <a16:creationId xmlns:a16="http://schemas.microsoft.com/office/drawing/2014/main" id="{55DB45C6-77E7-47C0-86C7-05860E033441}"/>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566208" y="3429000"/>
            <a:ext cx="1850362" cy="130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09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266216" y="263395"/>
            <a:ext cx="9659565" cy="866191"/>
          </a:xfrm>
        </p:spPr>
        <p:txBody>
          <a:bodyPr>
            <a:normAutofit/>
          </a:bodyPr>
          <a:lstStyle/>
          <a:p>
            <a:pPr algn="ctr">
              <a:defRPr/>
            </a:pPr>
            <a:r>
              <a:rPr lang="en-US" dirty="0"/>
              <a:t>Technical Assistance</a:t>
            </a:r>
          </a:p>
        </p:txBody>
      </p:sp>
      <p:sp>
        <p:nvSpPr>
          <p:cNvPr id="20483" name="Text Box 3"/>
          <p:cNvSpPr txBox="1">
            <a:spLocks noChangeArrowheads="1"/>
          </p:cNvSpPr>
          <p:nvPr/>
        </p:nvSpPr>
        <p:spPr bwMode="auto">
          <a:xfrm>
            <a:off x="2163891" y="1565245"/>
            <a:ext cx="7864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algn="ctr" eaLnBrk="1" hangingPunct="1">
              <a:defRPr/>
            </a:pPr>
            <a:r>
              <a:rPr lang="en-US" altLang="en-US" b="1" dirty="0">
                <a:latin typeface="+mn-lt"/>
              </a:rPr>
              <a:t>HCD Office: (706) 613-3155</a:t>
            </a:r>
          </a:p>
        </p:txBody>
      </p:sp>
      <p:sp>
        <p:nvSpPr>
          <p:cNvPr id="49156" name="Text Box 17"/>
          <p:cNvSpPr txBox="1">
            <a:spLocks noChangeArrowheads="1"/>
          </p:cNvSpPr>
          <p:nvPr/>
        </p:nvSpPr>
        <p:spPr bwMode="auto">
          <a:xfrm>
            <a:off x="2256638" y="2347154"/>
            <a:ext cx="800309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114300">
              <a:spcBef>
                <a:spcPts val="800"/>
              </a:spcBef>
              <a:buFont typeface="Arial" panose="020B0604020202020204" pitchFamily="34" charset="0"/>
              <a:defRPr sz="1600" b="1">
                <a:solidFill>
                  <a:schemeClr val="tx1"/>
                </a:solidFill>
                <a:latin typeface="Franklin Gothic Book" panose="020B0503020102020204" pitchFamily="34" charset="0"/>
              </a:defRPr>
            </a:lvl1pPr>
            <a:lvl2pPr marL="2743200" indent="-2743200" defTabSz="1143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defTabSz="1143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defTabSz="1143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defTabSz="1143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defTabSz="1143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defTabSz="1143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defTabSz="1143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defTabSz="1143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defRPr/>
            </a:pPr>
            <a:r>
              <a:rPr lang="en-US" altLang="en-US" sz="2400" dirty="0">
                <a:latin typeface="Century Gothic" panose="020B0502020202020204" pitchFamily="34" charset="0"/>
              </a:rPr>
              <a:t>Affordable Housing and Economic Development</a:t>
            </a:r>
          </a:p>
          <a:p>
            <a:pPr marL="0" indent="0">
              <a:defRPr/>
            </a:pPr>
            <a:r>
              <a:rPr lang="en-US" altLang="en-US" sz="2000" b="0" dirty="0">
                <a:latin typeface="+mn-lt"/>
              </a:rPr>
              <a:t>Marqueta Swain, </a:t>
            </a:r>
            <a:r>
              <a:rPr lang="en-US" altLang="en-US" sz="2000" b="0" dirty="0">
                <a:latin typeface="+mn-lt"/>
                <a:hlinkClick r:id="rId3"/>
              </a:rPr>
              <a:t>marqueta.swain@accgov.com</a:t>
            </a:r>
            <a:r>
              <a:rPr lang="en-US" altLang="en-US" sz="2000" b="0" dirty="0">
                <a:latin typeface="+mn-lt"/>
              </a:rPr>
              <a:t>, ext. 6026</a:t>
            </a:r>
          </a:p>
          <a:p>
            <a:pPr marL="0" indent="0">
              <a:defRPr/>
            </a:pPr>
            <a:r>
              <a:rPr lang="en-US" altLang="en-US" sz="2000" b="0" dirty="0">
                <a:latin typeface="+mn-lt"/>
              </a:rPr>
              <a:t>Solomon Smothers, </a:t>
            </a:r>
            <a:r>
              <a:rPr lang="en-US" altLang="en-US" sz="2000" b="0" dirty="0">
                <a:latin typeface="+mn-lt"/>
                <a:hlinkClick r:id="rId4"/>
              </a:rPr>
              <a:t>solomon.smothers@accgov.com</a:t>
            </a:r>
            <a:r>
              <a:rPr lang="en-US" altLang="en-US" sz="2000" b="0" dirty="0">
                <a:latin typeface="+mn-lt"/>
              </a:rPr>
              <a:t>, ext. 6016</a:t>
            </a:r>
          </a:p>
          <a:p>
            <a:pPr marL="0" indent="0">
              <a:defRPr/>
            </a:pPr>
            <a:r>
              <a:rPr lang="en-US" altLang="en-US" sz="2000" b="0" dirty="0">
                <a:latin typeface="+mn-lt"/>
              </a:rPr>
              <a:t>Hannah Savard, </a:t>
            </a:r>
            <a:r>
              <a:rPr lang="en-US" altLang="en-US" sz="2000" b="0" dirty="0">
                <a:latin typeface="+mn-lt"/>
                <a:hlinkClick r:id="rId5"/>
              </a:rPr>
              <a:t>hannah.savard@accgov.com</a:t>
            </a:r>
            <a:r>
              <a:rPr lang="en-US" altLang="en-US" sz="2000" b="0" dirty="0">
                <a:latin typeface="+mn-lt"/>
              </a:rPr>
              <a:t>, ext. 6017</a:t>
            </a:r>
          </a:p>
          <a:p>
            <a:pPr marL="0" indent="0">
              <a:defRPr/>
            </a:pPr>
            <a:endParaRPr lang="en-US" altLang="en-US" sz="2000" b="0" dirty="0">
              <a:latin typeface="+mn-lt"/>
            </a:endParaRPr>
          </a:p>
          <a:p>
            <a:pPr marL="0" indent="0" algn="ctr">
              <a:defRPr/>
            </a:pPr>
            <a:r>
              <a:rPr lang="en-US" altLang="en-US" sz="3200" dirty="0">
                <a:solidFill>
                  <a:srgbClr val="FF0000"/>
                </a:solidFill>
                <a:latin typeface="+mn-lt"/>
              </a:rPr>
              <a:t>Remember…when in doubt reach out!</a:t>
            </a:r>
          </a:p>
          <a:p>
            <a:pPr marL="0" indent="0">
              <a:defRPr/>
            </a:pPr>
            <a:endParaRPr lang="en-US" altLang="en-US" sz="400" dirty="0">
              <a:latin typeface="+mn-lt"/>
            </a:endParaRPr>
          </a:p>
        </p:txBody>
      </p:sp>
      <p:pic>
        <p:nvPicPr>
          <p:cNvPr id="9218" name="Picture 2" descr="Customer service, customer assistance, call center flat vector  illustration. Technical support, online help concept for web banner,  business presentation, advertising material Stock Vector | Adobe Stock">
            <a:extLst>
              <a:ext uri="{FF2B5EF4-FFF2-40B4-BE49-F238E27FC236}">
                <a16:creationId xmlns:a16="http://schemas.microsoft.com/office/drawing/2014/main" id="{2B843897-9E7E-46FF-BFD6-43F532B136C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295" b="3191"/>
          <a:stretch/>
        </p:blipFill>
        <p:spPr bwMode="auto">
          <a:xfrm>
            <a:off x="205759" y="155779"/>
            <a:ext cx="1425348" cy="14725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7FE4417-8FFA-43FF-8F04-7527C892F17E}"/>
              </a:ext>
            </a:extLst>
          </p:cNvPr>
          <p:cNvPicPr>
            <a:picLocks noChangeAspect="1"/>
          </p:cNvPicPr>
          <p:nvPr/>
        </p:nvPicPr>
        <p:blipFill>
          <a:blip r:embed="rId7"/>
          <a:stretch>
            <a:fillRect/>
          </a:stretch>
        </p:blipFill>
        <p:spPr>
          <a:xfrm>
            <a:off x="4894472" y="5018698"/>
            <a:ext cx="2403055" cy="1599124"/>
          </a:xfrm>
          <a:prstGeom prst="rect">
            <a:avLst/>
          </a:prstGeom>
        </p:spPr>
      </p:pic>
      <p:pic>
        <p:nvPicPr>
          <p:cNvPr id="4" name="Picture 3">
            <a:extLst>
              <a:ext uri="{FF2B5EF4-FFF2-40B4-BE49-F238E27FC236}">
                <a16:creationId xmlns:a16="http://schemas.microsoft.com/office/drawing/2014/main" id="{549C35C6-1BED-4740-8A5B-2B6D07198BCE}"/>
              </a:ext>
            </a:extLst>
          </p:cNvPr>
          <p:cNvPicPr>
            <a:picLocks noChangeAspect="1"/>
          </p:cNvPicPr>
          <p:nvPr/>
        </p:nvPicPr>
        <p:blipFill>
          <a:blip r:embed="rId8"/>
          <a:stretch>
            <a:fillRect/>
          </a:stretch>
        </p:blipFill>
        <p:spPr>
          <a:xfrm>
            <a:off x="10259735" y="269107"/>
            <a:ext cx="1426588" cy="1469263"/>
          </a:xfrm>
          <a:prstGeom prst="rect">
            <a:avLst/>
          </a:prstGeom>
        </p:spPr>
      </p:pic>
    </p:spTree>
    <p:extLst>
      <p:ext uri="{BB962C8B-B14F-4D97-AF65-F5344CB8AC3E}">
        <p14:creationId xmlns:p14="http://schemas.microsoft.com/office/powerpoint/2010/main" val="161754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895" y="389639"/>
            <a:ext cx="8911687" cy="913745"/>
          </a:xfrm>
        </p:spPr>
        <p:txBody>
          <a:bodyPr/>
          <a:lstStyle/>
          <a:p>
            <a:pPr algn="ctr"/>
            <a:r>
              <a:rPr lang="en-US" dirty="0"/>
              <a:t>HCD Department Staff</a:t>
            </a:r>
          </a:p>
        </p:txBody>
      </p:sp>
      <p:graphicFrame>
        <p:nvGraphicFramePr>
          <p:cNvPr id="4" name="Content Placeholder 3">
            <a:extLst>
              <a:ext uri="{FF2B5EF4-FFF2-40B4-BE49-F238E27FC236}">
                <a16:creationId xmlns:a16="http://schemas.microsoft.com/office/drawing/2014/main" id="{7A0A1415-54EA-45B2-8CD5-194F6614751E}"/>
              </a:ext>
            </a:extLst>
          </p:cNvPr>
          <p:cNvGraphicFramePr>
            <a:graphicFrameLocks noGrp="1"/>
          </p:cNvGraphicFramePr>
          <p:nvPr>
            <p:ph idx="1"/>
            <p:extLst>
              <p:ext uri="{D42A27DB-BD31-4B8C-83A1-F6EECF244321}">
                <p14:modId xmlns:p14="http://schemas.microsoft.com/office/powerpoint/2010/main" val="3122366992"/>
              </p:ext>
            </p:extLst>
          </p:nvPr>
        </p:nvGraphicFramePr>
        <p:xfrm>
          <a:off x="687388" y="1660124"/>
          <a:ext cx="11119913" cy="5024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A812B1B-AB0D-44D1-B9F2-337DB84D1598}"/>
              </a:ext>
            </a:extLst>
          </p:cNvPr>
          <p:cNvGraphicFramePr/>
          <p:nvPr>
            <p:extLst>
              <p:ext uri="{D42A27DB-BD31-4B8C-83A1-F6EECF244321}">
                <p14:modId xmlns:p14="http://schemas.microsoft.com/office/powerpoint/2010/main" val="3162947895"/>
              </p:ext>
            </p:extLst>
          </p:nvPr>
        </p:nvGraphicFramePr>
        <p:xfrm>
          <a:off x="789126" y="1537855"/>
          <a:ext cx="10361227" cy="48349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57562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3"/>
            <a:ext cx="10772775" cy="1086076"/>
          </a:xfrm>
        </p:spPr>
        <p:txBody>
          <a:bodyPr>
            <a:normAutofit/>
          </a:bodyPr>
          <a:lstStyle/>
          <a:p>
            <a:pPr algn="ctr"/>
            <a:r>
              <a:rPr lang="en-US" dirty="0"/>
              <a:t>Questions?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48100" y="2261061"/>
            <a:ext cx="5213969" cy="340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Mission Statement</a:t>
            </a:r>
          </a:p>
        </p:txBody>
      </p:sp>
      <p:sp>
        <p:nvSpPr>
          <p:cNvPr id="3" name="Content Placeholder 2"/>
          <p:cNvSpPr>
            <a:spLocks noGrp="1"/>
          </p:cNvSpPr>
          <p:nvPr>
            <p:ph idx="1"/>
          </p:nvPr>
        </p:nvSpPr>
        <p:spPr>
          <a:xfrm>
            <a:off x="1877985" y="2069695"/>
            <a:ext cx="8436029" cy="3777542"/>
          </a:xfrm>
        </p:spPr>
        <p:txBody>
          <a:bodyPr>
            <a:normAutofit/>
          </a:bodyPr>
          <a:lstStyle/>
          <a:p>
            <a:pPr marL="0" indent="0" algn="ctr">
              <a:buNone/>
            </a:pPr>
            <a:r>
              <a:rPr lang="en-US" sz="3200" dirty="0"/>
              <a:t>The Housing and Community Development Department provides funding for the creation and rehabilitation of affordable housing, fosters and coordinates services for disadvantaged populations, and promotes economic mobility among residents of Athens-Clarke County.</a:t>
            </a:r>
          </a:p>
        </p:txBody>
      </p:sp>
      <p:pic>
        <p:nvPicPr>
          <p:cNvPr id="5" name="Picture 4">
            <a:extLst>
              <a:ext uri="{FF2B5EF4-FFF2-40B4-BE49-F238E27FC236}">
                <a16:creationId xmlns:a16="http://schemas.microsoft.com/office/drawing/2014/main" id="{45D1496B-B36D-4419-9CAA-03E5C53DB79E}"/>
              </a:ext>
            </a:extLst>
          </p:cNvPr>
          <p:cNvPicPr>
            <a:picLocks noChangeAspect="1"/>
          </p:cNvPicPr>
          <p:nvPr/>
        </p:nvPicPr>
        <p:blipFill>
          <a:blip r:embed="rId2">
            <a:duotone>
              <a:schemeClr val="accent1">
                <a:shade val="45000"/>
                <a:satMod val="135000"/>
              </a:schemeClr>
              <a:prstClr val="white"/>
            </a:duotone>
          </a:blip>
          <a:stretch>
            <a:fillRect/>
          </a:stretch>
        </p:blipFill>
        <p:spPr>
          <a:xfrm>
            <a:off x="9738804" y="4786195"/>
            <a:ext cx="1691195" cy="1731223"/>
          </a:xfrm>
          <a:prstGeom prst="rect">
            <a:avLst/>
          </a:prstGeom>
        </p:spPr>
      </p:pic>
    </p:spTree>
    <p:extLst>
      <p:ext uri="{BB962C8B-B14F-4D97-AF65-F5344CB8AC3E}">
        <p14:creationId xmlns:p14="http://schemas.microsoft.com/office/powerpoint/2010/main" val="308750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35210" y="314455"/>
            <a:ext cx="7521575" cy="1035697"/>
          </a:xfrm>
        </p:spPr>
        <p:txBody>
          <a:bodyPr>
            <a:noAutofit/>
          </a:bodyPr>
          <a:lstStyle/>
          <a:p>
            <a:pPr algn="ctr">
              <a:defRPr/>
            </a:pPr>
            <a:r>
              <a:rPr lang="en-US" dirty="0"/>
              <a:t>The Big Picture</a:t>
            </a:r>
          </a:p>
        </p:txBody>
      </p:sp>
      <p:sp>
        <p:nvSpPr>
          <p:cNvPr id="8195" name="Rectangle 3"/>
          <p:cNvSpPr>
            <a:spLocks noGrp="1" noChangeArrowheads="1"/>
          </p:cNvSpPr>
          <p:nvPr>
            <p:ph idx="1"/>
          </p:nvPr>
        </p:nvSpPr>
        <p:spPr>
          <a:xfrm>
            <a:off x="2502303" y="1687252"/>
            <a:ext cx="7187392" cy="2911151"/>
          </a:xfrm>
        </p:spPr>
        <p:txBody>
          <a:bodyPr>
            <a:normAutofit/>
          </a:bodyPr>
          <a:lstStyle/>
          <a:p>
            <a:pPr marL="0" indent="0">
              <a:buNone/>
              <a:defRPr/>
            </a:pPr>
            <a:endParaRPr lang="en-US" altLang="en-US" dirty="0"/>
          </a:p>
          <a:p>
            <a:pPr marL="0" indent="0">
              <a:buNone/>
              <a:defRPr/>
            </a:pPr>
            <a:endParaRPr lang="en-US" altLang="en-US" dirty="0"/>
          </a:p>
        </p:txBody>
      </p:sp>
      <p:sp>
        <p:nvSpPr>
          <p:cNvPr id="8" name="Rectangle 4">
            <a:extLst>
              <a:ext uri="{FF2B5EF4-FFF2-40B4-BE49-F238E27FC236}">
                <a16:creationId xmlns:a16="http://schemas.microsoft.com/office/drawing/2014/main" id="{1D5970C4-63CD-45E3-B43C-25CF6935FDA6}"/>
              </a:ext>
            </a:extLst>
          </p:cNvPr>
          <p:cNvSpPr txBox="1">
            <a:spLocks noChangeArrowheads="1"/>
          </p:cNvSpPr>
          <p:nvPr/>
        </p:nvSpPr>
        <p:spPr>
          <a:xfrm>
            <a:off x="998290" y="2202629"/>
            <a:ext cx="10335237" cy="3922436"/>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593725" indent="-457200">
              <a:buClr>
                <a:schemeClr val="accent1"/>
              </a:buClr>
              <a:buFont typeface="Arial" panose="020B0604020202020204" pitchFamily="34" charset="0"/>
              <a:buChar char="•"/>
              <a:defRPr/>
            </a:pPr>
            <a:r>
              <a:rPr lang="en-US" altLang="en-US" dirty="0"/>
              <a:t>US Legislative Branch makes laws and sets budgets</a:t>
            </a:r>
          </a:p>
          <a:p>
            <a:pPr marL="593725" indent="-457200">
              <a:buClr>
                <a:schemeClr val="accent1"/>
              </a:buClr>
              <a:buFont typeface="Arial" panose="020B0604020202020204" pitchFamily="34" charset="0"/>
              <a:buChar char="•"/>
              <a:defRPr/>
            </a:pPr>
            <a:r>
              <a:rPr lang="en-US" altLang="en-US" dirty="0"/>
              <a:t>Housing and Urban Development (HUD) sets parameters and policies for funds</a:t>
            </a:r>
          </a:p>
          <a:p>
            <a:pPr marL="593725" indent="-457200">
              <a:buClr>
                <a:schemeClr val="accent1"/>
              </a:buClr>
              <a:buFont typeface="Arial" panose="020B0604020202020204" pitchFamily="34" charset="0"/>
              <a:buChar char="•"/>
              <a:defRPr/>
            </a:pPr>
            <a:r>
              <a:rPr lang="en-US" altLang="en-US" dirty="0"/>
              <a:t>HUD disperses and tracks the funds to participating jurisdictions (PJs)</a:t>
            </a:r>
          </a:p>
          <a:p>
            <a:pPr marL="593725" indent="-457200">
              <a:buClr>
                <a:schemeClr val="accent1"/>
              </a:buClr>
              <a:buFont typeface="Arial" panose="020B0604020202020204" pitchFamily="34" charset="0"/>
              <a:buChar char="•"/>
              <a:defRPr/>
            </a:pPr>
            <a:r>
              <a:rPr lang="en-US" altLang="en-US" dirty="0"/>
              <a:t>PJs disperse funds to the community ensuring HUD regulations are followed</a:t>
            </a:r>
          </a:p>
          <a:p>
            <a:pPr marL="593725" indent="-457200">
              <a:buClr>
                <a:schemeClr val="accent1"/>
              </a:buClr>
              <a:buFont typeface="Arial" panose="020B0604020202020204" pitchFamily="34" charset="0"/>
              <a:buChar char="•"/>
              <a:defRPr/>
            </a:pPr>
            <a:r>
              <a:rPr lang="en-US" altLang="en-US" dirty="0"/>
              <a:t>Housing and Community Development is a PJ.</a:t>
            </a:r>
          </a:p>
          <a:p>
            <a:pPr marL="593725" indent="-457200">
              <a:buClr>
                <a:schemeClr val="accent1"/>
              </a:buClr>
              <a:buFont typeface="Arial" panose="020B0604020202020204" pitchFamily="34" charset="0"/>
              <a:buChar char="•"/>
              <a:defRPr/>
            </a:pPr>
            <a:r>
              <a:rPr lang="en-US" altLang="en-US" dirty="0">
                <a:solidFill>
                  <a:schemeClr val="tx1"/>
                </a:solidFill>
              </a:rPr>
              <a:t>HUD classifies our community as an entitlement community. Thus we don’t need to apply for CDBG and HOME funds from HUD every year…</a:t>
            </a:r>
            <a:r>
              <a:rPr lang="en-US" altLang="en-US" u="sng" dirty="0">
                <a:solidFill>
                  <a:srgbClr val="FF0000"/>
                </a:solidFill>
              </a:rPr>
              <a:t>as long as we stay in compliance</a:t>
            </a:r>
            <a:r>
              <a:rPr lang="en-US" altLang="en-US" dirty="0">
                <a:solidFill>
                  <a:srgbClr val="FF0000"/>
                </a:solidFill>
              </a:rPr>
              <a:t>. </a:t>
            </a:r>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a:p>
            <a:pPr marL="136525" indent="0">
              <a:buFont typeface="Arial" pitchFamily="34" charset="0"/>
              <a:buNone/>
              <a:defRPr/>
            </a:pPr>
            <a:endParaRPr lang="en-US" altLang="en-US" sz="1200" dirty="0"/>
          </a:p>
        </p:txBody>
      </p:sp>
      <p:pic>
        <p:nvPicPr>
          <p:cNvPr id="2" name="Picture 1">
            <a:extLst>
              <a:ext uri="{FF2B5EF4-FFF2-40B4-BE49-F238E27FC236}">
                <a16:creationId xmlns:a16="http://schemas.microsoft.com/office/drawing/2014/main" id="{36B83DA9-D1D8-4B24-AD9B-ADCE580E2140}"/>
              </a:ext>
            </a:extLst>
          </p:cNvPr>
          <p:cNvPicPr>
            <a:picLocks noChangeAspect="1"/>
          </p:cNvPicPr>
          <p:nvPr/>
        </p:nvPicPr>
        <p:blipFill>
          <a:blip r:embed="rId3"/>
          <a:stretch>
            <a:fillRect/>
          </a:stretch>
        </p:blipFill>
        <p:spPr>
          <a:xfrm>
            <a:off x="191260" y="171524"/>
            <a:ext cx="1769945" cy="1769945"/>
          </a:xfrm>
          <a:prstGeom prst="rect">
            <a:avLst/>
          </a:prstGeom>
        </p:spPr>
      </p:pic>
      <p:pic>
        <p:nvPicPr>
          <p:cNvPr id="4" name="Picture 3">
            <a:extLst>
              <a:ext uri="{FF2B5EF4-FFF2-40B4-BE49-F238E27FC236}">
                <a16:creationId xmlns:a16="http://schemas.microsoft.com/office/drawing/2014/main" id="{70ADEB43-B3BB-4727-AAB9-44C1BEE20399}"/>
              </a:ext>
            </a:extLst>
          </p:cNvPr>
          <p:cNvPicPr>
            <a:picLocks noChangeAspect="1"/>
          </p:cNvPicPr>
          <p:nvPr/>
        </p:nvPicPr>
        <p:blipFill>
          <a:blip r:embed="rId4"/>
          <a:stretch>
            <a:fillRect/>
          </a:stretch>
        </p:blipFill>
        <p:spPr>
          <a:xfrm>
            <a:off x="9181255" y="171524"/>
            <a:ext cx="2847079" cy="1597290"/>
          </a:xfrm>
          <a:prstGeom prst="rect">
            <a:avLst/>
          </a:prstGeom>
        </p:spPr>
      </p:pic>
    </p:spTree>
    <p:extLst>
      <p:ext uri="{BB962C8B-B14F-4D97-AF65-F5344CB8AC3E}">
        <p14:creationId xmlns:p14="http://schemas.microsoft.com/office/powerpoint/2010/main" val="131978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62CCAC1-C104-4D72-BB2B-0CF799C13C16}"/>
              </a:ext>
            </a:extLst>
          </p:cNvPr>
          <p:cNvPicPr>
            <a:picLocks noGrp="1" noChangeAspect="1"/>
          </p:cNvPicPr>
          <p:nvPr>
            <p:ph idx="1"/>
          </p:nvPr>
        </p:nvPicPr>
        <p:blipFill>
          <a:blip r:embed="rId2"/>
          <a:stretch>
            <a:fillRect/>
          </a:stretch>
        </p:blipFill>
        <p:spPr>
          <a:xfrm>
            <a:off x="962653" y="1522063"/>
            <a:ext cx="10161915" cy="3767137"/>
          </a:xfrm>
          <a:prstGeom prst="rect">
            <a:avLst/>
          </a:prstGeom>
        </p:spPr>
      </p:pic>
    </p:spTree>
    <p:extLst>
      <p:ext uri="{BB962C8B-B14F-4D97-AF65-F5344CB8AC3E}">
        <p14:creationId xmlns:p14="http://schemas.microsoft.com/office/powerpoint/2010/main" val="94072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lgn="ctr">
              <a:defRPr/>
            </a:pPr>
            <a:r>
              <a:rPr lang="en-US" dirty="0"/>
              <a:t>Keeping HUD Happy</a:t>
            </a:r>
            <a:endParaRPr lang="en-US" sz="1050" dirty="0"/>
          </a:p>
        </p:txBody>
      </p:sp>
      <p:sp>
        <p:nvSpPr>
          <p:cNvPr id="9219" name="Rectangle 4"/>
          <p:cNvSpPr>
            <a:spLocks noGrp="1" noChangeArrowheads="1"/>
          </p:cNvSpPr>
          <p:nvPr>
            <p:ph idx="1"/>
          </p:nvPr>
        </p:nvSpPr>
        <p:spPr>
          <a:xfrm>
            <a:off x="2005593" y="2338176"/>
            <a:ext cx="8683407" cy="2975061"/>
          </a:xfrm>
        </p:spPr>
        <p:txBody>
          <a:bodyPr>
            <a:normAutofit/>
          </a:bodyPr>
          <a:lstStyle/>
          <a:p>
            <a:pPr marL="136525" indent="0" algn="ctr">
              <a:buClr>
                <a:schemeClr val="accent1"/>
              </a:buClr>
              <a:buNone/>
              <a:defRPr/>
            </a:pPr>
            <a:r>
              <a:rPr lang="en-US" altLang="en-US" sz="3200" dirty="0">
                <a:solidFill>
                  <a:schemeClr val="tx1"/>
                </a:solidFill>
              </a:rPr>
              <a:t>We keep HUD Happy by </a:t>
            </a:r>
            <a:r>
              <a:rPr lang="en-US" altLang="en-US" sz="3200" i="1" dirty="0">
                <a:solidFill>
                  <a:srgbClr val="50B4C8"/>
                </a:solidFill>
              </a:rPr>
              <a:t>spending all the allocated money</a:t>
            </a:r>
            <a:r>
              <a:rPr lang="en-US" altLang="en-US" sz="3200" dirty="0">
                <a:solidFill>
                  <a:srgbClr val="50B4C8"/>
                </a:solidFill>
              </a:rPr>
              <a:t> </a:t>
            </a:r>
            <a:r>
              <a:rPr lang="en-US" altLang="en-US" sz="3200" dirty="0">
                <a:solidFill>
                  <a:schemeClr val="tx1"/>
                </a:solidFill>
              </a:rPr>
              <a:t>on </a:t>
            </a:r>
            <a:r>
              <a:rPr lang="en-US" altLang="en-US" sz="3200" i="1" dirty="0">
                <a:solidFill>
                  <a:srgbClr val="50B4C8"/>
                </a:solidFill>
              </a:rPr>
              <a:t>eligible</a:t>
            </a:r>
            <a:r>
              <a:rPr lang="en-US" altLang="en-US" sz="3200" i="1" dirty="0">
                <a:solidFill>
                  <a:schemeClr val="tx1"/>
                </a:solidFill>
              </a:rPr>
              <a:t> </a:t>
            </a:r>
            <a:r>
              <a:rPr lang="en-US" altLang="en-US" sz="3200" i="1" dirty="0">
                <a:solidFill>
                  <a:srgbClr val="50B4C8"/>
                </a:solidFill>
              </a:rPr>
              <a:t>activities</a:t>
            </a:r>
            <a:r>
              <a:rPr lang="en-US" altLang="en-US" sz="3200" i="1" dirty="0">
                <a:solidFill>
                  <a:schemeClr val="tx1"/>
                </a:solidFill>
              </a:rPr>
              <a:t> </a:t>
            </a:r>
            <a:r>
              <a:rPr lang="en-US" altLang="en-US" sz="3200" dirty="0">
                <a:solidFill>
                  <a:schemeClr val="tx1"/>
                </a:solidFill>
              </a:rPr>
              <a:t>benefitting </a:t>
            </a:r>
            <a:r>
              <a:rPr lang="en-US" altLang="en-US" sz="3200" i="1" dirty="0">
                <a:solidFill>
                  <a:srgbClr val="50B4C8"/>
                </a:solidFill>
              </a:rPr>
              <a:t>eligible individuals </a:t>
            </a:r>
            <a:r>
              <a:rPr lang="en-US" altLang="en-US" sz="3200" dirty="0">
                <a:solidFill>
                  <a:schemeClr val="tx1"/>
                </a:solidFill>
              </a:rPr>
              <a:t>and </a:t>
            </a:r>
            <a:r>
              <a:rPr lang="en-US" altLang="en-US" sz="3200" i="1" dirty="0">
                <a:solidFill>
                  <a:srgbClr val="50B4C8"/>
                </a:solidFill>
              </a:rPr>
              <a:t>keeping detailed records</a:t>
            </a:r>
            <a:r>
              <a:rPr lang="en-US" altLang="en-US" sz="3200" dirty="0">
                <a:solidFill>
                  <a:schemeClr val="tx1"/>
                </a:solidFill>
              </a:rPr>
              <a:t> </a:t>
            </a:r>
            <a:r>
              <a:rPr lang="en-US" altLang="en-US" sz="3200" dirty="0"/>
              <a:t>of that work.</a:t>
            </a:r>
            <a:endParaRPr lang="en-US" altLang="en-US" sz="3200" dirty="0">
              <a:solidFill>
                <a:srgbClr val="FF0000"/>
              </a:solidFill>
            </a:endParaRPr>
          </a:p>
          <a:p>
            <a:pPr marL="136525" indent="0">
              <a:buNone/>
              <a:defRPr/>
            </a:pPr>
            <a:endParaRPr lang="en-US" altLang="en-US" sz="1200" dirty="0"/>
          </a:p>
          <a:p>
            <a:pPr marL="136525" indent="0">
              <a:buNone/>
              <a:defRPr/>
            </a:pPr>
            <a:endParaRPr lang="en-US" altLang="en-US" sz="1200" dirty="0"/>
          </a:p>
          <a:p>
            <a:pPr marL="136525" indent="0">
              <a:buNone/>
              <a:defRPr/>
            </a:pPr>
            <a:endParaRPr lang="en-US" altLang="en-US" sz="1200" dirty="0"/>
          </a:p>
        </p:txBody>
      </p:sp>
      <p:pic>
        <p:nvPicPr>
          <p:cNvPr id="4" name="Picture 3">
            <a:extLst>
              <a:ext uri="{FF2B5EF4-FFF2-40B4-BE49-F238E27FC236}">
                <a16:creationId xmlns:a16="http://schemas.microsoft.com/office/drawing/2014/main" id="{DECC2B78-F3B9-44C6-8C15-B27BB9716F4F}"/>
              </a:ext>
            </a:extLst>
          </p:cNvPr>
          <p:cNvPicPr>
            <a:picLocks noChangeAspect="1"/>
          </p:cNvPicPr>
          <p:nvPr/>
        </p:nvPicPr>
        <p:blipFill>
          <a:blip r:embed="rId3"/>
          <a:stretch>
            <a:fillRect/>
          </a:stretch>
        </p:blipFill>
        <p:spPr>
          <a:xfrm>
            <a:off x="124742" y="142945"/>
            <a:ext cx="1153887" cy="1066801"/>
          </a:xfrm>
          <a:prstGeom prst="rect">
            <a:avLst/>
          </a:prstGeom>
        </p:spPr>
      </p:pic>
      <p:pic>
        <p:nvPicPr>
          <p:cNvPr id="5" name="Picture 4">
            <a:extLst>
              <a:ext uri="{FF2B5EF4-FFF2-40B4-BE49-F238E27FC236}">
                <a16:creationId xmlns:a16="http://schemas.microsoft.com/office/drawing/2014/main" id="{A16ED836-E4BC-4B70-83BA-DC6F8AD5F026}"/>
              </a:ext>
            </a:extLst>
          </p:cNvPr>
          <p:cNvPicPr>
            <a:picLocks noChangeAspect="1"/>
          </p:cNvPicPr>
          <p:nvPr/>
        </p:nvPicPr>
        <p:blipFill>
          <a:blip r:embed="rId4"/>
          <a:stretch>
            <a:fillRect/>
          </a:stretch>
        </p:blipFill>
        <p:spPr>
          <a:xfrm>
            <a:off x="10908918" y="142854"/>
            <a:ext cx="1158340" cy="1066892"/>
          </a:xfrm>
          <a:prstGeom prst="rect">
            <a:avLst/>
          </a:prstGeom>
        </p:spPr>
      </p:pic>
      <p:pic>
        <p:nvPicPr>
          <p:cNvPr id="6" name="Picture 5">
            <a:extLst>
              <a:ext uri="{FF2B5EF4-FFF2-40B4-BE49-F238E27FC236}">
                <a16:creationId xmlns:a16="http://schemas.microsoft.com/office/drawing/2014/main" id="{79BDBA72-C789-4E4C-A7A6-F0787966EBA8}"/>
              </a:ext>
            </a:extLst>
          </p:cNvPr>
          <p:cNvPicPr>
            <a:picLocks noChangeAspect="1"/>
          </p:cNvPicPr>
          <p:nvPr/>
        </p:nvPicPr>
        <p:blipFill>
          <a:blip r:embed="rId4"/>
          <a:stretch>
            <a:fillRect/>
          </a:stretch>
        </p:blipFill>
        <p:spPr>
          <a:xfrm>
            <a:off x="124742" y="5648163"/>
            <a:ext cx="1158340" cy="1066892"/>
          </a:xfrm>
          <a:prstGeom prst="rect">
            <a:avLst/>
          </a:prstGeom>
        </p:spPr>
      </p:pic>
      <p:pic>
        <p:nvPicPr>
          <p:cNvPr id="7" name="Picture 6">
            <a:extLst>
              <a:ext uri="{FF2B5EF4-FFF2-40B4-BE49-F238E27FC236}">
                <a16:creationId xmlns:a16="http://schemas.microsoft.com/office/drawing/2014/main" id="{59E4A537-6C6E-41F0-8DD8-379AE9EFA57E}"/>
              </a:ext>
            </a:extLst>
          </p:cNvPr>
          <p:cNvPicPr>
            <a:picLocks noChangeAspect="1"/>
          </p:cNvPicPr>
          <p:nvPr/>
        </p:nvPicPr>
        <p:blipFill>
          <a:blip r:embed="rId4"/>
          <a:stretch>
            <a:fillRect/>
          </a:stretch>
        </p:blipFill>
        <p:spPr>
          <a:xfrm>
            <a:off x="10908918" y="5648163"/>
            <a:ext cx="1158340" cy="1066892"/>
          </a:xfrm>
          <a:prstGeom prst="rect">
            <a:avLst/>
          </a:prstGeom>
        </p:spPr>
      </p:pic>
      <p:pic>
        <p:nvPicPr>
          <p:cNvPr id="8" name="Picture 7">
            <a:extLst>
              <a:ext uri="{FF2B5EF4-FFF2-40B4-BE49-F238E27FC236}">
                <a16:creationId xmlns:a16="http://schemas.microsoft.com/office/drawing/2014/main" id="{D5A1806D-FE96-4695-95B9-CE5D910AC044}"/>
              </a:ext>
            </a:extLst>
          </p:cNvPr>
          <p:cNvPicPr>
            <a:picLocks noChangeAspect="1"/>
          </p:cNvPicPr>
          <p:nvPr/>
        </p:nvPicPr>
        <p:blipFill>
          <a:blip r:embed="rId5"/>
          <a:stretch>
            <a:fillRect/>
          </a:stretch>
        </p:blipFill>
        <p:spPr>
          <a:xfrm>
            <a:off x="5210175" y="4427412"/>
            <a:ext cx="1771650" cy="1771650"/>
          </a:xfrm>
          <a:prstGeom prst="rect">
            <a:avLst/>
          </a:prstGeom>
        </p:spPr>
      </p:pic>
    </p:spTree>
    <p:extLst>
      <p:ext uri="{BB962C8B-B14F-4D97-AF65-F5344CB8AC3E}">
        <p14:creationId xmlns:p14="http://schemas.microsoft.com/office/powerpoint/2010/main" val="218672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lgn="ctr">
              <a:defRPr/>
            </a:pPr>
            <a:r>
              <a:rPr lang="en-US" dirty="0"/>
              <a:t>Keeping HUD Happy</a:t>
            </a:r>
            <a:endParaRPr lang="en-US" sz="1050" dirty="0"/>
          </a:p>
        </p:txBody>
      </p:sp>
      <p:sp>
        <p:nvSpPr>
          <p:cNvPr id="9219" name="Rectangle 4"/>
          <p:cNvSpPr>
            <a:spLocks noGrp="1" noChangeArrowheads="1"/>
          </p:cNvSpPr>
          <p:nvPr>
            <p:ph idx="1"/>
          </p:nvPr>
        </p:nvSpPr>
        <p:spPr>
          <a:xfrm>
            <a:off x="2005593" y="2212342"/>
            <a:ext cx="8683407" cy="2975061"/>
          </a:xfrm>
        </p:spPr>
        <p:txBody>
          <a:bodyPr>
            <a:normAutofit/>
          </a:bodyPr>
          <a:lstStyle/>
          <a:p>
            <a:pPr marL="593725" indent="-457200">
              <a:buFont typeface="+mj-lt"/>
              <a:buAutoNum type="arabicParenR"/>
              <a:defRPr/>
            </a:pPr>
            <a:r>
              <a:rPr lang="en-US" altLang="en-US" b="1" i="1" dirty="0">
                <a:solidFill>
                  <a:srgbClr val="50B4C8"/>
                </a:solidFill>
              </a:rPr>
              <a:t>Spend All the Money</a:t>
            </a:r>
          </a:p>
          <a:p>
            <a:pPr marL="849757" lvl="1" indent="-457200">
              <a:buFont typeface="+mj-lt"/>
              <a:buAutoNum type="alphaLcParenR"/>
              <a:defRPr/>
            </a:pPr>
            <a:r>
              <a:rPr lang="en-US" altLang="en-US" dirty="0"/>
              <a:t>Your agency’s contract specifies that you are to spend all the money. </a:t>
            </a:r>
          </a:p>
          <a:p>
            <a:pPr marL="849757" lvl="1" indent="-457200">
              <a:buFont typeface="+mj-lt"/>
              <a:buAutoNum type="alphaLcParenR"/>
              <a:defRPr/>
            </a:pPr>
            <a:r>
              <a:rPr lang="en-US" altLang="en-US" dirty="0"/>
              <a:t>It does not help the people we serve, HUD, or our community for us to leave money on the table</a:t>
            </a:r>
          </a:p>
          <a:p>
            <a:pPr marL="849757" lvl="1" indent="-457200">
              <a:buFont typeface="+mj-lt"/>
              <a:buAutoNum type="alphaLcParenR"/>
              <a:defRPr/>
            </a:pPr>
            <a:r>
              <a:rPr lang="en-US" altLang="en-US" dirty="0"/>
              <a:t>Unexpended funds say “we need less entitled funds”</a:t>
            </a:r>
          </a:p>
          <a:p>
            <a:pPr marL="593725" lvl="2" indent="0">
              <a:buNone/>
              <a:defRPr/>
            </a:pPr>
            <a:endParaRPr lang="en-US" altLang="en-US" dirty="0"/>
          </a:p>
          <a:p>
            <a:pPr marL="136525" indent="0">
              <a:buNone/>
              <a:defRPr/>
            </a:pPr>
            <a:endParaRPr lang="en-US" altLang="en-US" sz="1200" dirty="0"/>
          </a:p>
          <a:p>
            <a:pPr marL="136525" indent="0">
              <a:buNone/>
              <a:defRPr/>
            </a:pPr>
            <a:endParaRPr lang="en-US" altLang="en-US" sz="1200" dirty="0"/>
          </a:p>
        </p:txBody>
      </p:sp>
      <p:pic>
        <p:nvPicPr>
          <p:cNvPr id="4" name="Picture 3">
            <a:extLst>
              <a:ext uri="{FF2B5EF4-FFF2-40B4-BE49-F238E27FC236}">
                <a16:creationId xmlns:a16="http://schemas.microsoft.com/office/drawing/2014/main" id="{DECC2B78-F3B9-44C6-8C15-B27BB9716F4F}"/>
              </a:ext>
            </a:extLst>
          </p:cNvPr>
          <p:cNvPicPr>
            <a:picLocks noChangeAspect="1"/>
          </p:cNvPicPr>
          <p:nvPr/>
        </p:nvPicPr>
        <p:blipFill>
          <a:blip r:embed="rId3"/>
          <a:stretch>
            <a:fillRect/>
          </a:stretch>
        </p:blipFill>
        <p:spPr>
          <a:xfrm>
            <a:off x="124742" y="142945"/>
            <a:ext cx="1153887" cy="1066801"/>
          </a:xfrm>
          <a:prstGeom prst="rect">
            <a:avLst/>
          </a:prstGeom>
        </p:spPr>
      </p:pic>
      <p:pic>
        <p:nvPicPr>
          <p:cNvPr id="5" name="Picture 4">
            <a:extLst>
              <a:ext uri="{FF2B5EF4-FFF2-40B4-BE49-F238E27FC236}">
                <a16:creationId xmlns:a16="http://schemas.microsoft.com/office/drawing/2014/main" id="{A16ED836-E4BC-4B70-83BA-DC6F8AD5F026}"/>
              </a:ext>
            </a:extLst>
          </p:cNvPr>
          <p:cNvPicPr>
            <a:picLocks noChangeAspect="1"/>
          </p:cNvPicPr>
          <p:nvPr/>
        </p:nvPicPr>
        <p:blipFill>
          <a:blip r:embed="rId4"/>
          <a:stretch>
            <a:fillRect/>
          </a:stretch>
        </p:blipFill>
        <p:spPr>
          <a:xfrm>
            <a:off x="10908918" y="142854"/>
            <a:ext cx="1158340" cy="1066892"/>
          </a:xfrm>
          <a:prstGeom prst="rect">
            <a:avLst/>
          </a:prstGeom>
        </p:spPr>
      </p:pic>
      <p:pic>
        <p:nvPicPr>
          <p:cNvPr id="6" name="Picture 5">
            <a:extLst>
              <a:ext uri="{FF2B5EF4-FFF2-40B4-BE49-F238E27FC236}">
                <a16:creationId xmlns:a16="http://schemas.microsoft.com/office/drawing/2014/main" id="{79BDBA72-C789-4E4C-A7A6-F0787966EBA8}"/>
              </a:ext>
            </a:extLst>
          </p:cNvPr>
          <p:cNvPicPr>
            <a:picLocks noChangeAspect="1"/>
          </p:cNvPicPr>
          <p:nvPr/>
        </p:nvPicPr>
        <p:blipFill>
          <a:blip r:embed="rId4"/>
          <a:stretch>
            <a:fillRect/>
          </a:stretch>
        </p:blipFill>
        <p:spPr>
          <a:xfrm>
            <a:off x="124742" y="5648163"/>
            <a:ext cx="1158340" cy="1066892"/>
          </a:xfrm>
          <a:prstGeom prst="rect">
            <a:avLst/>
          </a:prstGeom>
        </p:spPr>
      </p:pic>
      <p:pic>
        <p:nvPicPr>
          <p:cNvPr id="7" name="Picture 6">
            <a:extLst>
              <a:ext uri="{FF2B5EF4-FFF2-40B4-BE49-F238E27FC236}">
                <a16:creationId xmlns:a16="http://schemas.microsoft.com/office/drawing/2014/main" id="{59E4A537-6C6E-41F0-8DD8-379AE9EFA57E}"/>
              </a:ext>
            </a:extLst>
          </p:cNvPr>
          <p:cNvPicPr>
            <a:picLocks noChangeAspect="1"/>
          </p:cNvPicPr>
          <p:nvPr/>
        </p:nvPicPr>
        <p:blipFill>
          <a:blip r:embed="rId4"/>
          <a:stretch>
            <a:fillRect/>
          </a:stretch>
        </p:blipFill>
        <p:spPr>
          <a:xfrm>
            <a:off x="10908918" y="5648163"/>
            <a:ext cx="1158340" cy="1066892"/>
          </a:xfrm>
          <a:prstGeom prst="rect">
            <a:avLst/>
          </a:prstGeom>
        </p:spPr>
      </p:pic>
      <p:pic>
        <p:nvPicPr>
          <p:cNvPr id="8" name="Picture 7">
            <a:extLst>
              <a:ext uri="{FF2B5EF4-FFF2-40B4-BE49-F238E27FC236}">
                <a16:creationId xmlns:a16="http://schemas.microsoft.com/office/drawing/2014/main" id="{D5A1806D-FE96-4695-95B9-CE5D910AC044}"/>
              </a:ext>
            </a:extLst>
          </p:cNvPr>
          <p:cNvPicPr>
            <a:picLocks noChangeAspect="1"/>
          </p:cNvPicPr>
          <p:nvPr/>
        </p:nvPicPr>
        <p:blipFill>
          <a:blip r:embed="rId5"/>
          <a:stretch>
            <a:fillRect/>
          </a:stretch>
        </p:blipFill>
        <p:spPr>
          <a:xfrm>
            <a:off x="5210175" y="4427412"/>
            <a:ext cx="1771650" cy="1771650"/>
          </a:xfrm>
          <a:prstGeom prst="rect">
            <a:avLst/>
          </a:prstGeom>
        </p:spPr>
      </p:pic>
    </p:spTree>
    <p:extLst>
      <p:ext uri="{BB962C8B-B14F-4D97-AF65-F5344CB8AC3E}">
        <p14:creationId xmlns:p14="http://schemas.microsoft.com/office/powerpoint/2010/main" val="385534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16348" y="481773"/>
            <a:ext cx="8861898" cy="1066800"/>
          </a:xfrm>
        </p:spPr>
        <p:txBody>
          <a:bodyPr>
            <a:normAutofit/>
          </a:bodyPr>
          <a:lstStyle/>
          <a:p>
            <a:pPr algn="ctr">
              <a:defRPr/>
            </a:pPr>
            <a:r>
              <a:rPr lang="en-US" dirty="0"/>
              <a:t>Keeping HUD Happy</a:t>
            </a:r>
            <a:endParaRPr lang="en-US" sz="1050" dirty="0"/>
          </a:p>
        </p:txBody>
      </p:sp>
      <p:sp>
        <p:nvSpPr>
          <p:cNvPr id="9219" name="Rectangle 4"/>
          <p:cNvSpPr>
            <a:spLocks noGrp="1" noChangeArrowheads="1"/>
          </p:cNvSpPr>
          <p:nvPr>
            <p:ph idx="1"/>
          </p:nvPr>
        </p:nvSpPr>
        <p:spPr>
          <a:xfrm>
            <a:off x="2005593" y="2212342"/>
            <a:ext cx="8683407" cy="2975061"/>
          </a:xfrm>
        </p:spPr>
        <p:txBody>
          <a:bodyPr>
            <a:normAutofit/>
          </a:bodyPr>
          <a:lstStyle/>
          <a:p>
            <a:pPr marL="136525" indent="0">
              <a:buNone/>
              <a:defRPr/>
            </a:pPr>
            <a:r>
              <a:rPr lang="en-US" altLang="en-US" b="1" i="1" dirty="0">
                <a:solidFill>
                  <a:srgbClr val="50B4C8"/>
                </a:solidFill>
              </a:rPr>
              <a:t>2) Eligible Activities</a:t>
            </a:r>
          </a:p>
          <a:p>
            <a:pPr marL="849757" lvl="1" indent="-457200">
              <a:buFont typeface="+mj-lt"/>
              <a:buAutoNum type="alphaLcParenR"/>
              <a:defRPr/>
            </a:pPr>
            <a:r>
              <a:rPr lang="en-US" altLang="en-US" dirty="0"/>
              <a:t>If the expense is not in your agency’s contract budget, we cannot allow it.</a:t>
            </a:r>
          </a:p>
          <a:p>
            <a:pPr marL="849757" lvl="1" indent="-457200">
              <a:buFont typeface="+mj-lt"/>
              <a:buAutoNum type="alphaLcParenR"/>
              <a:defRPr/>
            </a:pPr>
            <a:r>
              <a:rPr lang="en-US" altLang="en-US" dirty="0"/>
              <a:t>When in doubt, call us and ask if it is an eligible expense or activity.</a:t>
            </a:r>
          </a:p>
          <a:p>
            <a:pPr marL="593725" lvl="2" indent="0">
              <a:buNone/>
              <a:defRPr/>
            </a:pPr>
            <a:endParaRPr lang="en-US" altLang="en-US" dirty="0"/>
          </a:p>
          <a:p>
            <a:pPr marL="136525" indent="0">
              <a:buNone/>
              <a:defRPr/>
            </a:pPr>
            <a:endParaRPr lang="en-US" altLang="en-US" sz="1200" dirty="0"/>
          </a:p>
          <a:p>
            <a:pPr marL="136525" indent="0">
              <a:buNone/>
              <a:defRPr/>
            </a:pPr>
            <a:endParaRPr lang="en-US" altLang="en-US" sz="1200" dirty="0"/>
          </a:p>
        </p:txBody>
      </p:sp>
      <p:pic>
        <p:nvPicPr>
          <p:cNvPr id="4" name="Picture 3">
            <a:extLst>
              <a:ext uri="{FF2B5EF4-FFF2-40B4-BE49-F238E27FC236}">
                <a16:creationId xmlns:a16="http://schemas.microsoft.com/office/drawing/2014/main" id="{DECC2B78-F3B9-44C6-8C15-B27BB9716F4F}"/>
              </a:ext>
            </a:extLst>
          </p:cNvPr>
          <p:cNvPicPr>
            <a:picLocks noChangeAspect="1"/>
          </p:cNvPicPr>
          <p:nvPr/>
        </p:nvPicPr>
        <p:blipFill>
          <a:blip r:embed="rId3"/>
          <a:stretch>
            <a:fillRect/>
          </a:stretch>
        </p:blipFill>
        <p:spPr>
          <a:xfrm>
            <a:off x="124742" y="142945"/>
            <a:ext cx="1153887" cy="1066801"/>
          </a:xfrm>
          <a:prstGeom prst="rect">
            <a:avLst/>
          </a:prstGeom>
        </p:spPr>
      </p:pic>
      <p:pic>
        <p:nvPicPr>
          <p:cNvPr id="5" name="Picture 4">
            <a:extLst>
              <a:ext uri="{FF2B5EF4-FFF2-40B4-BE49-F238E27FC236}">
                <a16:creationId xmlns:a16="http://schemas.microsoft.com/office/drawing/2014/main" id="{A16ED836-E4BC-4B70-83BA-DC6F8AD5F026}"/>
              </a:ext>
            </a:extLst>
          </p:cNvPr>
          <p:cNvPicPr>
            <a:picLocks noChangeAspect="1"/>
          </p:cNvPicPr>
          <p:nvPr/>
        </p:nvPicPr>
        <p:blipFill>
          <a:blip r:embed="rId4"/>
          <a:stretch>
            <a:fillRect/>
          </a:stretch>
        </p:blipFill>
        <p:spPr>
          <a:xfrm>
            <a:off x="10908918" y="142854"/>
            <a:ext cx="1158340" cy="1066892"/>
          </a:xfrm>
          <a:prstGeom prst="rect">
            <a:avLst/>
          </a:prstGeom>
        </p:spPr>
      </p:pic>
      <p:pic>
        <p:nvPicPr>
          <p:cNvPr id="6" name="Picture 5">
            <a:extLst>
              <a:ext uri="{FF2B5EF4-FFF2-40B4-BE49-F238E27FC236}">
                <a16:creationId xmlns:a16="http://schemas.microsoft.com/office/drawing/2014/main" id="{79BDBA72-C789-4E4C-A7A6-F0787966EBA8}"/>
              </a:ext>
            </a:extLst>
          </p:cNvPr>
          <p:cNvPicPr>
            <a:picLocks noChangeAspect="1"/>
          </p:cNvPicPr>
          <p:nvPr/>
        </p:nvPicPr>
        <p:blipFill>
          <a:blip r:embed="rId4"/>
          <a:stretch>
            <a:fillRect/>
          </a:stretch>
        </p:blipFill>
        <p:spPr>
          <a:xfrm>
            <a:off x="124742" y="5648163"/>
            <a:ext cx="1158340" cy="1066892"/>
          </a:xfrm>
          <a:prstGeom prst="rect">
            <a:avLst/>
          </a:prstGeom>
        </p:spPr>
      </p:pic>
      <p:pic>
        <p:nvPicPr>
          <p:cNvPr id="7" name="Picture 6">
            <a:extLst>
              <a:ext uri="{FF2B5EF4-FFF2-40B4-BE49-F238E27FC236}">
                <a16:creationId xmlns:a16="http://schemas.microsoft.com/office/drawing/2014/main" id="{59E4A537-6C6E-41F0-8DD8-379AE9EFA57E}"/>
              </a:ext>
            </a:extLst>
          </p:cNvPr>
          <p:cNvPicPr>
            <a:picLocks noChangeAspect="1"/>
          </p:cNvPicPr>
          <p:nvPr/>
        </p:nvPicPr>
        <p:blipFill>
          <a:blip r:embed="rId4"/>
          <a:stretch>
            <a:fillRect/>
          </a:stretch>
        </p:blipFill>
        <p:spPr>
          <a:xfrm>
            <a:off x="10908918" y="5648163"/>
            <a:ext cx="1158340" cy="1066892"/>
          </a:xfrm>
          <a:prstGeom prst="rect">
            <a:avLst/>
          </a:prstGeom>
        </p:spPr>
      </p:pic>
      <p:pic>
        <p:nvPicPr>
          <p:cNvPr id="8" name="Picture 7">
            <a:extLst>
              <a:ext uri="{FF2B5EF4-FFF2-40B4-BE49-F238E27FC236}">
                <a16:creationId xmlns:a16="http://schemas.microsoft.com/office/drawing/2014/main" id="{D5A1806D-FE96-4695-95B9-CE5D910AC044}"/>
              </a:ext>
            </a:extLst>
          </p:cNvPr>
          <p:cNvPicPr>
            <a:picLocks noChangeAspect="1"/>
          </p:cNvPicPr>
          <p:nvPr/>
        </p:nvPicPr>
        <p:blipFill>
          <a:blip r:embed="rId5"/>
          <a:stretch>
            <a:fillRect/>
          </a:stretch>
        </p:blipFill>
        <p:spPr>
          <a:xfrm>
            <a:off x="5210175" y="4427412"/>
            <a:ext cx="1771650" cy="1771650"/>
          </a:xfrm>
          <a:prstGeom prst="rect">
            <a:avLst/>
          </a:prstGeom>
        </p:spPr>
      </p:pic>
    </p:spTree>
    <p:extLst>
      <p:ext uri="{BB962C8B-B14F-4D97-AF65-F5344CB8AC3E}">
        <p14:creationId xmlns:p14="http://schemas.microsoft.com/office/powerpoint/2010/main" val="118316559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20214</TotalTime>
  <Words>2016</Words>
  <Application>Microsoft Office PowerPoint</Application>
  <PresentationFormat>Widescreen</PresentationFormat>
  <Paragraphs>241</Paragraphs>
  <Slides>30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Gothic</vt:lpstr>
      <vt:lpstr>Comic Sans MS</vt:lpstr>
      <vt:lpstr>Impact</vt:lpstr>
      <vt:lpstr>Wingdings</vt:lpstr>
      <vt:lpstr>Metropolitan</vt:lpstr>
      <vt:lpstr>FY25 CDBG AH &amp; ED Orientation</vt:lpstr>
      <vt:lpstr>Agenda</vt:lpstr>
      <vt:lpstr>HCD Department Staff</vt:lpstr>
      <vt:lpstr>Mission Statement</vt:lpstr>
      <vt:lpstr>The Big Picture</vt:lpstr>
      <vt:lpstr>PowerPoint Presentation</vt:lpstr>
      <vt:lpstr>Keeping HUD Happy</vt:lpstr>
      <vt:lpstr>Keeping HUD Happy</vt:lpstr>
      <vt:lpstr>Keeping HUD Happy</vt:lpstr>
      <vt:lpstr>Keeping HUD Happy</vt:lpstr>
      <vt:lpstr>Keeping HUD Happy</vt:lpstr>
      <vt:lpstr>The Details</vt:lpstr>
      <vt:lpstr>Reimbursements - The Details</vt:lpstr>
      <vt:lpstr>Reimbursements - The Details</vt:lpstr>
      <vt:lpstr>Reimbursements - The Details</vt:lpstr>
      <vt:lpstr>Monthly Reports - The Details</vt:lpstr>
      <vt:lpstr>Monthly Reports - The Details</vt:lpstr>
      <vt:lpstr>Monthly Reports – The Details</vt:lpstr>
      <vt:lpstr>Environmental Reviews -The Details</vt:lpstr>
      <vt:lpstr>Environmental Reviews – The Details</vt:lpstr>
      <vt:lpstr>Environmental Reviews – The Details</vt:lpstr>
      <vt:lpstr>Environmental Reviews – The Details</vt:lpstr>
      <vt:lpstr>Staff Changes - The Details</vt:lpstr>
      <vt:lpstr>Record Keeping - The Details</vt:lpstr>
      <vt:lpstr>Income Verification - The Details</vt:lpstr>
      <vt:lpstr>Income Verification – The Details</vt:lpstr>
      <vt:lpstr>General Admin Files - The Details</vt:lpstr>
      <vt:lpstr>Key Dates</vt:lpstr>
      <vt:lpstr>Technical Assistance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CDBG Application Release Meeting</dc:title>
  <dc:creator>Hayley Banerjee</dc:creator>
  <cp:lastModifiedBy>Hannah Savard</cp:lastModifiedBy>
  <cp:revision>282</cp:revision>
  <cp:lastPrinted>2019-10-17T12:41:16Z</cp:lastPrinted>
  <dcterms:created xsi:type="dcterms:W3CDTF">2018-10-02T13:14:37Z</dcterms:created>
  <dcterms:modified xsi:type="dcterms:W3CDTF">2024-08-14T16:09:51Z</dcterms:modified>
</cp:coreProperties>
</file>