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9" r:id="rId1"/>
  </p:sldMasterIdLst>
  <p:notesMasterIdLst>
    <p:notesMasterId r:id="rId57"/>
  </p:notesMasterIdLst>
  <p:handoutMasterIdLst>
    <p:handoutMasterId r:id="rId58"/>
  </p:handoutMasterIdLst>
  <p:sldIdLst>
    <p:sldId id="258" r:id="rId2"/>
    <p:sldId id="259" r:id="rId3"/>
    <p:sldId id="334" r:id="rId4"/>
    <p:sldId id="288" r:id="rId5"/>
    <p:sldId id="262" r:id="rId6"/>
    <p:sldId id="319" r:id="rId7"/>
    <p:sldId id="261" r:id="rId8"/>
    <p:sldId id="329" r:id="rId9"/>
    <p:sldId id="265" r:id="rId10"/>
    <p:sldId id="335" r:id="rId11"/>
    <p:sldId id="264" r:id="rId12"/>
    <p:sldId id="336" r:id="rId13"/>
    <p:sldId id="266" r:id="rId14"/>
    <p:sldId id="337" r:id="rId15"/>
    <p:sldId id="290" r:id="rId16"/>
    <p:sldId id="338" r:id="rId17"/>
    <p:sldId id="268" r:id="rId18"/>
    <p:sldId id="263" r:id="rId19"/>
    <p:sldId id="291" r:id="rId20"/>
    <p:sldId id="270" r:id="rId21"/>
    <p:sldId id="269" r:id="rId22"/>
    <p:sldId id="305" r:id="rId23"/>
    <p:sldId id="306" r:id="rId24"/>
    <p:sldId id="307" r:id="rId25"/>
    <p:sldId id="308" r:id="rId26"/>
    <p:sldId id="309" r:id="rId27"/>
    <p:sldId id="330" r:id="rId28"/>
    <p:sldId id="321" r:id="rId29"/>
    <p:sldId id="331" r:id="rId30"/>
    <p:sldId id="312" r:id="rId31"/>
    <p:sldId id="314" r:id="rId32"/>
    <p:sldId id="315" r:id="rId33"/>
    <p:sldId id="333" r:id="rId34"/>
    <p:sldId id="318" r:id="rId35"/>
    <p:sldId id="272" r:id="rId36"/>
    <p:sldId id="273" r:id="rId37"/>
    <p:sldId id="274" r:id="rId38"/>
    <p:sldId id="282" r:id="rId39"/>
    <p:sldId id="278" r:id="rId40"/>
    <p:sldId id="283" r:id="rId41"/>
    <p:sldId id="284" r:id="rId42"/>
    <p:sldId id="271" r:id="rId43"/>
    <p:sldId id="298" r:id="rId44"/>
    <p:sldId id="302" r:id="rId45"/>
    <p:sldId id="299" r:id="rId46"/>
    <p:sldId id="300" r:id="rId47"/>
    <p:sldId id="301" r:id="rId48"/>
    <p:sldId id="303" r:id="rId49"/>
    <p:sldId id="304" r:id="rId50"/>
    <p:sldId id="277" r:id="rId51"/>
    <p:sldId id="316" r:id="rId52"/>
    <p:sldId id="279" r:id="rId53"/>
    <p:sldId id="280" r:id="rId54"/>
    <p:sldId id="281" r:id="rId55"/>
    <p:sldId id="257" r:id="rId56"/>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 Irwin" initials="MI" lastIdx="5" clrIdx="0">
    <p:extLst>
      <p:ext uri="{19B8F6BF-5375-455C-9EA6-DF929625EA0E}">
        <p15:presenceInfo xmlns:p15="http://schemas.microsoft.com/office/powerpoint/2012/main" userId="S-1-5-21-2037452972-999454500-1844936127-41092" providerId="AD"/>
      </p:ext>
    </p:extLst>
  </p:cmAuthor>
  <p:cmAuthor id="2" name="Marqueta Swain" initials="MS" lastIdx="4" clrIdx="1">
    <p:extLst>
      <p:ext uri="{19B8F6BF-5375-455C-9EA6-DF929625EA0E}">
        <p15:presenceInfo xmlns:p15="http://schemas.microsoft.com/office/powerpoint/2012/main" userId="S-1-5-21-2037452972-999454500-1844936127-12885" providerId="AD"/>
      </p:ext>
    </p:extLst>
  </p:cmAuthor>
  <p:cmAuthor id="3" name="Solomon Smothers" initials="SS" lastIdx="5" clrIdx="2">
    <p:extLst>
      <p:ext uri="{19B8F6BF-5375-455C-9EA6-DF929625EA0E}">
        <p15:presenceInfo xmlns:p15="http://schemas.microsoft.com/office/powerpoint/2012/main" userId="S-1-5-21-2037452972-999454500-1844936127-38788" providerId="AD"/>
      </p:ext>
    </p:extLst>
  </p:cmAuthor>
  <p:cmAuthor id="4" name="Marci Irwin" initials="MI [2]" lastIdx="3" clrIdx="3">
    <p:extLst>
      <p:ext uri="{19B8F6BF-5375-455C-9EA6-DF929625EA0E}">
        <p15:presenceInfo xmlns:p15="http://schemas.microsoft.com/office/powerpoint/2012/main" userId="S::marci.irwin@accgov.com::7e050468-8a03-41a8-9f77-dee1e0c29f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26" autoAdjust="0"/>
  </p:normalViewPr>
  <p:slideViewPr>
    <p:cSldViewPr snapToGrid="0">
      <p:cViewPr varScale="1">
        <p:scale>
          <a:sx n="113" d="100"/>
          <a:sy n="113" d="100"/>
        </p:scale>
        <p:origin x="456"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37754205860505408"/>
          <c:y val="0.20041344338076048"/>
          <c:w val="0.23420989000505654"/>
          <c:h val="0.48155840884385204"/>
        </c:manualLayout>
      </c:layout>
      <c:pieChart>
        <c:varyColors val="1"/>
        <c:ser>
          <c:idx val="0"/>
          <c:order val="0"/>
          <c:tx>
            <c:strRef>
              <c:f>Sheet1!$B$1</c:f>
              <c:strCache>
                <c:ptCount val="1"/>
                <c:pt idx="0">
                  <c:v>CDBG</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0-0D68-41D3-8425-AE7907A70F97}"/>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1-0D68-41D3-8425-AE7907A70F97}"/>
              </c:ext>
            </c:extLst>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2-0D68-41D3-8425-AE7907A70F9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Administration</c:v>
                </c:pt>
                <c:pt idx="1">
                  <c:v>Public Service Cap</c:v>
                </c:pt>
                <c:pt idx="2">
                  <c:v>Affordable Housing, Economic Development, Public Facilities &amp; Improvements</c:v>
                </c:pt>
              </c:strCache>
            </c:strRef>
          </c:cat>
          <c:val>
            <c:numRef>
              <c:f>Sheet1!$B$2:$B$4</c:f>
              <c:numCache>
                <c:formatCode>#,##0</c:formatCode>
                <c:ptCount val="3"/>
                <c:pt idx="0">
                  <c:v>237582</c:v>
                </c:pt>
                <c:pt idx="1">
                  <c:v>178186</c:v>
                </c:pt>
                <c:pt idx="2">
                  <c:v>772143</c:v>
                </c:pt>
              </c:numCache>
            </c:numRef>
          </c:val>
          <c:extLst>
            <c:ext xmlns:c16="http://schemas.microsoft.com/office/drawing/2014/chart" uri="{C3380CC4-5D6E-409C-BE32-E72D297353CC}">
              <c16:uniqueId val="{00000003-0D68-41D3-8425-AE7907A70F97}"/>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24-10-11T11:26:59.632" idx="1">
    <p:pos x="6983" y="3327"/>
    <p:text>Whar date for this deadline???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50D68-4B4E-49BB-BF43-E2F250ABBC47}" type="doc">
      <dgm:prSet loTypeId="urn:microsoft.com/office/officeart/2005/8/layout/hList1" loCatId="list" qsTypeId="urn:microsoft.com/office/officeart/2005/8/quickstyle/3d1" qsCatId="3D" csTypeId="urn:microsoft.com/office/officeart/2005/8/colors/accent1_2" csCatId="accent1"/>
      <dgm:spPr/>
      <dgm:t>
        <a:bodyPr/>
        <a:lstStyle/>
        <a:p>
          <a:endParaRPr lang="en-US"/>
        </a:p>
      </dgm:t>
    </dgm:pt>
    <dgm:pt modelId="{95754AA6-72B4-4472-A285-212CDD598A93}" type="pres">
      <dgm:prSet presAssocID="{29550D68-4B4E-49BB-BF43-E2F250ABBC47}" presName="Name0" presStyleCnt="0">
        <dgm:presLayoutVars>
          <dgm:dir/>
          <dgm:animLvl val="lvl"/>
          <dgm:resizeHandles val="exact"/>
        </dgm:presLayoutVars>
      </dgm:prSet>
      <dgm:spPr/>
    </dgm:pt>
  </dgm:ptLst>
  <dgm:cxnLst>
    <dgm:cxn modelId="{AFA75942-8911-4757-84EC-85410B786E81}" type="presOf" srcId="{29550D68-4B4E-49BB-BF43-E2F250ABBC47}" destId="{95754AA6-72B4-4472-A285-212CDD598A93}"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E84D8B-DE6B-4E10-ACBF-E66C97AA141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CE59EC9-A70F-41C0-B7E4-0D0BC1C9ACC5}">
      <dgm:prSet phldrT="[Text]" custT="1"/>
      <dgm:spPr/>
      <dgm:t>
        <a:bodyPr/>
        <a:lstStyle/>
        <a:p>
          <a:r>
            <a:rPr lang="en-US" sz="1400" b="1" dirty="0"/>
            <a:t>Management</a:t>
          </a:r>
        </a:p>
      </dgm:t>
    </dgm:pt>
    <dgm:pt modelId="{6F97C76B-B3FB-400A-A36E-6AF75EDC1E12}" type="parTrans" cxnId="{D50338DB-02D4-4F07-9FAE-36CE35055684}">
      <dgm:prSet/>
      <dgm:spPr/>
      <dgm:t>
        <a:bodyPr/>
        <a:lstStyle/>
        <a:p>
          <a:endParaRPr lang="en-US"/>
        </a:p>
      </dgm:t>
    </dgm:pt>
    <dgm:pt modelId="{DA8B54CC-8443-43F1-BCC8-898E93310ED3}" type="sibTrans" cxnId="{D50338DB-02D4-4F07-9FAE-36CE35055684}">
      <dgm:prSet/>
      <dgm:spPr/>
      <dgm:t>
        <a:bodyPr/>
        <a:lstStyle/>
        <a:p>
          <a:endParaRPr lang="en-US"/>
        </a:p>
      </dgm:t>
    </dgm:pt>
    <dgm:pt modelId="{E24C9EF2-3BB0-417F-AF64-39F515BD1B43}">
      <dgm:prSet phldrT="[Text]" custT="1"/>
      <dgm:spPr/>
      <dgm:t>
        <a:bodyPr anchor="ctr" anchorCtr="0"/>
        <a:lstStyle/>
        <a:p>
          <a:pPr algn="ctr">
            <a:buNone/>
          </a:pPr>
          <a:r>
            <a:rPr lang="en-US" sz="1600" dirty="0">
              <a:latin typeface="+mn-lt"/>
            </a:rPr>
            <a:t>Melinda Lord</a:t>
          </a:r>
        </a:p>
      </dgm:t>
    </dgm:pt>
    <dgm:pt modelId="{329E2EE5-D1C6-4BD0-A277-15023FC300F7}" type="parTrans" cxnId="{7535C0E3-419F-40ED-BE28-E7F4CC817E72}">
      <dgm:prSet/>
      <dgm:spPr/>
      <dgm:t>
        <a:bodyPr/>
        <a:lstStyle/>
        <a:p>
          <a:endParaRPr lang="en-US"/>
        </a:p>
      </dgm:t>
    </dgm:pt>
    <dgm:pt modelId="{F8A15B2F-86FF-463E-A474-D8F5C451752E}" type="sibTrans" cxnId="{7535C0E3-419F-40ED-BE28-E7F4CC817E72}">
      <dgm:prSet/>
      <dgm:spPr/>
      <dgm:t>
        <a:bodyPr/>
        <a:lstStyle/>
        <a:p>
          <a:endParaRPr lang="en-US"/>
        </a:p>
      </dgm:t>
    </dgm:pt>
    <dgm:pt modelId="{A472277C-9401-444C-BC29-E083D43B4AEE}">
      <dgm:prSet phldrT="[Text]" custT="1"/>
      <dgm:spPr/>
      <dgm:t>
        <a:bodyPr/>
        <a:lstStyle/>
        <a:p>
          <a:r>
            <a:rPr lang="en-US" sz="1300" b="1" dirty="0"/>
            <a:t>Housing &amp; Economic Development Division</a:t>
          </a:r>
        </a:p>
      </dgm:t>
    </dgm:pt>
    <dgm:pt modelId="{C9EC7A1F-0FB5-4716-AE9F-90E2AC1E3B18}" type="parTrans" cxnId="{158FBBA7-67F5-4544-A7E7-C9031814563F}">
      <dgm:prSet/>
      <dgm:spPr/>
      <dgm:t>
        <a:bodyPr/>
        <a:lstStyle/>
        <a:p>
          <a:endParaRPr lang="en-US"/>
        </a:p>
      </dgm:t>
    </dgm:pt>
    <dgm:pt modelId="{2FBC0E90-25CE-47AE-A5C1-E452E9EBD940}" type="sibTrans" cxnId="{158FBBA7-67F5-4544-A7E7-C9031814563F}">
      <dgm:prSet/>
      <dgm:spPr/>
      <dgm:t>
        <a:bodyPr/>
        <a:lstStyle/>
        <a:p>
          <a:endParaRPr lang="en-US"/>
        </a:p>
      </dgm:t>
    </dgm:pt>
    <dgm:pt modelId="{114A7C69-47BE-4AB2-9234-DDCA83B14764}">
      <dgm:prSet phldrT="[Text]" custT="1"/>
      <dgm:spPr/>
      <dgm:t>
        <a:bodyPr anchor="ctr" anchorCtr="0"/>
        <a:lstStyle/>
        <a:p>
          <a:pPr algn="ctr">
            <a:buNone/>
          </a:pPr>
          <a:r>
            <a:rPr lang="en-US" sz="1600" dirty="0"/>
            <a:t>Marqueta Swain</a:t>
          </a:r>
        </a:p>
      </dgm:t>
    </dgm:pt>
    <dgm:pt modelId="{CA7A90C1-3A06-47D8-BE1C-09F156A2E276}" type="parTrans" cxnId="{29731CE0-FC49-4F6C-8858-66508BD54033}">
      <dgm:prSet/>
      <dgm:spPr/>
      <dgm:t>
        <a:bodyPr/>
        <a:lstStyle/>
        <a:p>
          <a:endParaRPr lang="en-US"/>
        </a:p>
      </dgm:t>
    </dgm:pt>
    <dgm:pt modelId="{971A3349-0ABE-4A74-8268-4B1DC451A400}" type="sibTrans" cxnId="{29731CE0-FC49-4F6C-8858-66508BD54033}">
      <dgm:prSet/>
      <dgm:spPr/>
      <dgm:t>
        <a:bodyPr/>
        <a:lstStyle/>
        <a:p>
          <a:endParaRPr lang="en-US"/>
        </a:p>
      </dgm:t>
    </dgm:pt>
    <dgm:pt modelId="{90526549-7A2B-49B5-A004-6F26C8847423}">
      <dgm:prSet phldrT="[Text]" custT="1"/>
      <dgm:spPr/>
      <dgm:t>
        <a:bodyPr anchor="ctr" anchorCtr="0"/>
        <a:lstStyle/>
        <a:p>
          <a:pPr algn="ctr">
            <a:buNone/>
          </a:pPr>
          <a:r>
            <a:rPr lang="en-US" sz="1600" dirty="0"/>
            <a:t>Solomon Smothers</a:t>
          </a:r>
          <a:r>
            <a:rPr lang="en-US" sz="1300" dirty="0"/>
            <a:t> </a:t>
          </a:r>
          <a:r>
            <a:rPr lang="en-US" sz="1300" i="1" dirty="0">
              <a:solidFill>
                <a:schemeClr val="tx2"/>
              </a:solidFill>
            </a:rPr>
            <a:t>Housing Coordinator</a:t>
          </a:r>
        </a:p>
      </dgm:t>
    </dgm:pt>
    <dgm:pt modelId="{D607C66C-D002-4856-8DC0-EFE21252A8B4}" type="parTrans" cxnId="{F02FCB4A-9CD4-48F9-8413-A03F7B7698EF}">
      <dgm:prSet/>
      <dgm:spPr/>
      <dgm:t>
        <a:bodyPr/>
        <a:lstStyle/>
        <a:p>
          <a:endParaRPr lang="en-US"/>
        </a:p>
      </dgm:t>
    </dgm:pt>
    <dgm:pt modelId="{45B62026-D506-48D4-80A1-52D942C058A2}" type="sibTrans" cxnId="{F02FCB4A-9CD4-48F9-8413-A03F7B7698EF}">
      <dgm:prSet/>
      <dgm:spPr/>
      <dgm:t>
        <a:bodyPr/>
        <a:lstStyle/>
        <a:p>
          <a:endParaRPr lang="en-US"/>
        </a:p>
      </dgm:t>
    </dgm:pt>
    <dgm:pt modelId="{C582418F-3447-489F-AF08-F3CA27FFF7B5}">
      <dgm:prSet phldrT="[Text]" custT="1"/>
      <dgm:spPr/>
      <dgm:t>
        <a:bodyPr/>
        <a:lstStyle/>
        <a:p>
          <a:r>
            <a:rPr lang="en-US" sz="1300" b="1" dirty="0"/>
            <a:t>Community Development Division</a:t>
          </a:r>
        </a:p>
      </dgm:t>
    </dgm:pt>
    <dgm:pt modelId="{068E1D7A-46F3-44AA-8523-0824DE22195D}" type="parTrans" cxnId="{92C85914-91B8-43AD-B52C-197314D39853}">
      <dgm:prSet/>
      <dgm:spPr/>
      <dgm:t>
        <a:bodyPr/>
        <a:lstStyle/>
        <a:p>
          <a:endParaRPr lang="en-US"/>
        </a:p>
      </dgm:t>
    </dgm:pt>
    <dgm:pt modelId="{3674741A-1D83-4F05-97BF-484FF79A92EF}" type="sibTrans" cxnId="{92C85914-91B8-43AD-B52C-197314D39853}">
      <dgm:prSet/>
      <dgm:spPr/>
      <dgm:t>
        <a:bodyPr/>
        <a:lstStyle/>
        <a:p>
          <a:endParaRPr lang="en-US"/>
        </a:p>
      </dgm:t>
    </dgm:pt>
    <dgm:pt modelId="{9B0DA151-ED00-4BA1-85E6-01DD631DF2A7}">
      <dgm:prSet phldrT="[Text]" custT="1"/>
      <dgm:spPr/>
      <dgm:t>
        <a:bodyPr anchor="ctr" anchorCtr="0"/>
        <a:lstStyle/>
        <a:p>
          <a:pPr algn="ctr">
            <a:buNone/>
          </a:pPr>
          <a:r>
            <a:rPr lang="en-US" sz="1600" dirty="0"/>
            <a:t>Marci Irwin</a:t>
          </a:r>
        </a:p>
      </dgm:t>
    </dgm:pt>
    <dgm:pt modelId="{ACFBA25D-EE16-440C-AB41-AC76459DB9F9}" type="parTrans" cxnId="{63ECF329-EB9B-48E8-BAA1-9C876DF99D72}">
      <dgm:prSet/>
      <dgm:spPr/>
      <dgm:t>
        <a:bodyPr/>
        <a:lstStyle/>
        <a:p>
          <a:endParaRPr lang="en-US"/>
        </a:p>
      </dgm:t>
    </dgm:pt>
    <dgm:pt modelId="{7DFE5435-A00C-4D69-A7F1-7E5CD0944770}" type="sibTrans" cxnId="{63ECF329-EB9B-48E8-BAA1-9C876DF99D72}">
      <dgm:prSet/>
      <dgm:spPr/>
      <dgm:t>
        <a:bodyPr/>
        <a:lstStyle/>
        <a:p>
          <a:endParaRPr lang="en-US"/>
        </a:p>
      </dgm:t>
    </dgm:pt>
    <dgm:pt modelId="{9F2255CB-1514-4846-8DBE-F28F333CF699}">
      <dgm:prSet phldrT="[Text]" custT="1"/>
      <dgm:spPr/>
      <dgm:t>
        <a:bodyPr anchor="ctr" anchorCtr="0"/>
        <a:lstStyle/>
        <a:p>
          <a:pPr algn="ctr">
            <a:buNone/>
          </a:pPr>
          <a:r>
            <a:rPr lang="en-US" sz="1600" dirty="0"/>
            <a:t>Damario Squire </a:t>
          </a:r>
          <a:r>
            <a:rPr lang="en-US" sz="1300" i="1" dirty="0">
              <a:solidFill>
                <a:schemeClr val="tx2"/>
              </a:solidFill>
            </a:rPr>
            <a:t>Community Development Coordinator</a:t>
          </a:r>
        </a:p>
      </dgm:t>
    </dgm:pt>
    <dgm:pt modelId="{9EFA3A0F-6BE3-4D93-9B64-21718E5CE9C8}" type="parTrans" cxnId="{E2540D7F-3CC6-4C53-8B80-150356C55C47}">
      <dgm:prSet/>
      <dgm:spPr/>
      <dgm:t>
        <a:bodyPr/>
        <a:lstStyle/>
        <a:p>
          <a:endParaRPr lang="en-US"/>
        </a:p>
      </dgm:t>
    </dgm:pt>
    <dgm:pt modelId="{BED92731-9A47-4425-9092-1B65CDF387CA}" type="sibTrans" cxnId="{E2540D7F-3CC6-4C53-8B80-150356C55C47}">
      <dgm:prSet/>
      <dgm:spPr/>
      <dgm:t>
        <a:bodyPr/>
        <a:lstStyle/>
        <a:p>
          <a:endParaRPr lang="en-US"/>
        </a:p>
      </dgm:t>
    </dgm:pt>
    <dgm:pt modelId="{ECD77A9F-12B6-4693-A14A-939BD472A2B2}">
      <dgm:prSet phldrT="[Text]" custT="1"/>
      <dgm:spPr/>
      <dgm:t>
        <a:bodyPr anchor="ctr" anchorCtr="0"/>
        <a:lstStyle/>
        <a:p>
          <a:pPr algn="ctr">
            <a:buNone/>
          </a:pPr>
          <a:r>
            <a:rPr lang="en-US" sz="1600" dirty="0"/>
            <a:t>Hannah Savard</a:t>
          </a:r>
          <a:r>
            <a:rPr lang="en-US" sz="1300" dirty="0"/>
            <a:t> </a:t>
          </a:r>
          <a:r>
            <a:rPr lang="en-US" sz="1300" i="1" dirty="0">
              <a:solidFill>
                <a:schemeClr val="tx2"/>
              </a:solidFill>
            </a:rPr>
            <a:t>Community Development Specialist/AHED</a:t>
          </a:r>
        </a:p>
      </dgm:t>
    </dgm:pt>
    <dgm:pt modelId="{347D31F2-4671-44B1-9CF0-F861994A31E4}" type="parTrans" cxnId="{CFA3B36A-78F6-49FF-B826-02A1352C02CC}">
      <dgm:prSet/>
      <dgm:spPr/>
      <dgm:t>
        <a:bodyPr/>
        <a:lstStyle/>
        <a:p>
          <a:endParaRPr lang="en-US"/>
        </a:p>
      </dgm:t>
    </dgm:pt>
    <dgm:pt modelId="{FD9DB1D6-3A02-4D8C-A02F-9C78B2531C1C}" type="sibTrans" cxnId="{CFA3B36A-78F6-49FF-B826-02A1352C02CC}">
      <dgm:prSet/>
      <dgm:spPr/>
      <dgm:t>
        <a:bodyPr/>
        <a:lstStyle/>
        <a:p>
          <a:endParaRPr lang="en-US"/>
        </a:p>
      </dgm:t>
    </dgm:pt>
    <dgm:pt modelId="{298CF5AB-BC63-47B1-A915-CDFFCE294BE6}">
      <dgm:prSet phldrT="[Text]" custT="1"/>
      <dgm:spPr/>
      <dgm:t>
        <a:bodyPr anchor="ctr" anchorCtr="0"/>
        <a:lstStyle/>
        <a:p>
          <a:pPr algn="ctr">
            <a:buNone/>
          </a:pPr>
          <a:r>
            <a:rPr lang="en-US" sz="1600" dirty="0"/>
            <a:t>Lily Sronkoski </a:t>
          </a:r>
          <a:r>
            <a:rPr lang="en-US" sz="1300" i="1" dirty="0">
              <a:solidFill>
                <a:schemeClr val="tx2"/>
              </a:solidFill>
            </a:rPr>
            <a:t>Community Development  Specialist /CoC  </a:t>
          </a:r>
        </a:p>
      </dgm:t>
    </dgm:pt>
    <dgm:pt modelId="{DBF08A2E-E0D1-4CE4-A700-ADE76070740F}" type="parTrans" cxnId="{1E09901C-90C6-40C7-9B74-4C67ADF3094A}">
      <dgm:prSet/>
      <dgm:spPr/>
      <dgm:t>
        <a:bodyPr/>
        <a:lstStyle/>
        <a:p>
          <a:endParaRPr lang="en-US"/>
        </a:p>
      </dgm:t>
    </dgm:pt>
    <dgm:pt modelId="{9F1BF434-BD55-4843-ABF5-5D4F57F20F91}" type="sibTrans" cxnId="{1E09901C-90C6-40C7-9B74-4C67ADF3094A}">
      <dgm:prSet/>
      <dgm:spPr/>
      <dgm:t>
        <a:bodyPr/>
        <a:lstStyle/>
        <a:p>
          <a:endParaRPr lang="en-US"/>
        </a:p>
      </dgm:t>
    </dgm:pt>
    <dgm:pt modelId="{325398F9-1C99-4CB9-B906-8B1FD979BE79}">
      <dgm:prSet phldrT="[Text]" custT="1"/>
      <dgm:spPr/>
      <dgm:t>
        <a:bodyPr/>
        <a:lstStyle/>
        <a:p>
          <a:r>
            <a:rPr lang="en-US" sz="1300" b="1" dirty="0"/>
            <a:t>Community Impact Division</a:t>
          </a:r>
        </a:p>
      </dgm:t>
    </dgm:pt>
    <dgm:pt modelId="{E91CCE99-A7F5-4D7B-8893-1CC82719704A}" type="parTrans" cxnId="{CE7DB046-3047-4AE1-BB59-0B5BB9FA6106}">
      <dgm:prSet/>
      <dgm:spPr/>
      <dgm:t>
        <a:bodyPr/>
        <a:lstStyle/>
        <a:p>
          <a:endParaRPr lang="en-US"/>
        </a:p>
      </dgm:t>
    </dgm:pt>
    <dgm:pt modelId="{CE91F935-2A4A-4310-81A5-BBAD2E66811B}" type="sibTrans" cxnId="{CE7DB046-3047-4AE1-BB59-0B5BB9FA6106}">
      <dgm:prSet/>
      <dgm:spPr/>
      <dgm:t>
        <a:bodyPr/>
        <a:lstStyle/>
        <a:p>
          <a:endParaRPr lang="en-US"/>
        </a:p>
      </dgm:t>
    </dgm:pt>
    <dgm:pt modelId="{332FD344-C05B-4EA2-BF47-E73B09A1EFA9}">
      <dgm:prSet phldrT="[Text]" custT="1"/>
      <dgm:spPr/>
      <dgm:t>
        <a:bodyPr/>
        <a:lstStyle/>
        <a:p>
          <a:r>
            <a:rPr lang="en-US" sz="1400" b="1" dirty="0"/>
            <a:t>Compliance Division</a:t>
          </a:r>
        </a:p>
      </dgm:t>
    </dgm:pt>
    <dgm:pt modelId="{4BFA7449-CB7A-4DFD-8AC2-44C097EF3506}" type="parTrans" cxnId="{FA6AC4A2-1ECB-4E2E-B161-F3F5F2F539B5}">
      <dgm:prSet/>
      <dgm:spPr/>
      <dgm:t>
        <a:bodyPr/>
        <a:lstStyle/>
        <a:p>
          <a:endParaRPr lang="en-US"/>
        </a:p>
      </dgm:t>
    </dgm:pt>
    <dgm:pt modelId="{CD13C56D-4FA1-42AA-BF8E-7D223C1572F1}" type="sibTrans" cxnId="{FA6AC4A2-1ECB-4E2E-B161-F3F5F2F539B5}">
      <dgm:prSet/>
      <dgm:spPr/>
      <dgm:t>
        <a:bodyPr/>
        <a:lstStyle/>
        <a:p>
          <a:endParaRPr lang="en-US"/>
        </a:p>
      </dgm:t>
    </dgm:pt>
    <dgm:pt modelId="{78226ED3-EC8B-415B-8CCB-F8984FBDF5FD}">
      <dgm:prSet phldrT="[Text]" custT="1"/>
      <dgm:spPr/>
      <dgm:t>
        <a:bodyPr anchor="ctr" anchorCtr="0"/>
        <a:lstStyle/>
        <a:p>
          <a:pPr algn="ctr">
            <a:buNone/>
          </a:pPr>
          <a:r>
            <a:rPr lang="en-US" sz="1600" dirty="0"/>
            <a:t>Alejandra Calva, </a:t>
          </a:r>
          <a:r>
            <a:rPr lang="en-US" sz="1300" i="1" dirty="0">
              <a:solidFill>
                <a:schemeClr val="tx2"/>
              </a:solidFill>
            </a:rPr>
            <a:t>Community Impact Administrator</a:t>
          </a:r>
        </a:p>
      </dgm:t>
    </dgm:pt>
    <dgm:pt modelId="{FE53D21A-191E-47ED-B4BA-02D7A68C9AB9}" type="parTrans" cxnId="{2CBC9DBA-E188-4C60-95A8-CC6C71616117}">
      <dgm:prSet/>
      <dgm:spPr/>
      <dgm:t>
        <a:bodyPr/>
        <a:lstStyle/>
        <a:p>
          <a:endParaRPr lang="en-US"/>
        </a:p>
      </dgm:t>
    </dgm:pt>
    <dgm:pt modelId="{8AE09332-13A3-4CA3-86B7-A8444B76AE28}" type="sibTrans" cxnId="{2CBC9DBA-E188-4C60-95A8-CC6C71616117}">
      <dgm:prSet/>
      <dgm:spPr/>
      <dgm:t>
        <a:bodyPr/>
        <a:lstStyle/>
        <a:p>
          <a:endParaRPr lang="en-US"/>
        </a:p>
      </dgm:t>
    </dgm:pt>
    <dgm:pt modelId="{15957C46-89BE-4B25-966D-98EA67C2D3D4}">
      <dgm:prSet phldrT="[Text]" custT="1"/>
      <dgm:spPr/>
      <dgm:t>
        <a:bodyPr anchor="ctr" anchorCtr="0"/>
        <a:lstStyle/>
        <a:p>
          <a:pPr algn="ctr">
            <a:buNone/>
          </a:pPr>
          <a:r>
            <a:rPr lang="en-US" sz="1600" dirty="0"/>
            <a:t>Coral Rogers</a:t>
          </a:r>
        </a:p>
      </dgm:t>
    </dgm:pt>
    <dgm:pt modelId="{4B16B835-D161-4EA2-9CCB-EA1263426CC3}" type="parTrans" cxnId="{2CE75642-260E-46F0-8CCE-10A646BBFEF5}">
      <dgm:prSet/>
      <dgm:spPr/>
      <dgm:t>
        <a:bodyPr/>
        <a:lstStyle/>
        <a:p>
          <a:endParaRPr lang="en-US"/>
        </a:p>
      </dgm:t>
    </dgm:pt>
    <dgm:pt modelId="{442D999F-8723-4C1D-A319-FA76F12817E5}" type="sibTrans" cxnId="{2CE75642-260E-46F0-8CCE-10A646BBFEF5}">
      <dgm:prSet/>
      <dgm:spPr/>
      <dgm:t>
        <a:bodyPr/>
        <a:lstStyle/>
        <a:p>
          <a:endParaRPr lang="en-US"/>
        </a:p>
      </dgm:t>
    </dgm:pt>
    <dgm:pt modelId="{628C1D8E-1DF1-45A6-9B14-EA8F126B926F}">
      <dgm:prSet phldrT="[Text]" custT="1"/>
      <dgm:spPr/>
      <dgm:t>
        <a:bodyPr anchor="ctr" anchorCtr="0"/>
        <a:lstStyle/>
        <a:p>
          <a:pPr algn="ctr">
            <a:buNone/>
          </a:pPr>
          <a:r>
            <a:rPr lang="en-US" sz="1600" dirty="0"/>
            <a:t>Michele Tully</a:t>
          </a:r>
        </a:p>
      </dgm:t>
    </dgm:pt>
    <dgm:pt modelId="{362FD640-F904-4BC5-92C2-E4C90F926D95}" type="parTrans" cxnId="{C1C5A504-DA72-4794-AB48-1EC1F8E251FC}">
      <dgm:prSet/>
      <dgm:spPr/>
      <dgm:t>
        <a:bodyPr/>
        <a:lstStyle/>
        <a:p>
          <a:endParaRPr lang="en-US"/>
        </a:p>
      </dgm:t>
    </dgm:pt>
    <dgm:pt modelId="{C9533A80-A362-43FF-AE04-B819A7A43D10}" type="sibTrans" cxnId="{C1C5A504-DA72-4794-AB48-1EC1F8E251FC}">
      <dgm:prSet/>
      <dgm:spPr/>
      <dgm:t>
        <a:bodyPr/>
        <a:lstStyle/>
        <a:p>
          <a:endParaRPr lang="en-US"/>
        </a:p>
      </dgm:t>
    </dgm:pt>
    <dgm:pt modelId="{176DC6BD-DB00-4341-8F7C-B9002A74B5C9}">
      <dgm:prSet phldrT="[Text]" custT="1"/>
      <dgm:spPr/>
      <dgm:t>
        <a:bodyPr anchor="ctr" anchorCtr="0"/>
        <a:lstStyle/>
        <a:p>
          <a:pPr algn="ctr">
            <a:buNone/>
          </a:pPr>
          <a:r>
            <a:rPr lang="en-US" sz="1600" dirty="0"/>
            <a:t>Andrea Livingston </a:t>
          </a:r>
          <a:r>
            <a:rPr lang="en-US" sz="1300" i="1" dirty="0"/>
            <a:t>Administrative Assistant II</a:t>
          </a:r>
        </a:p>
      </dgm:t>
    </dgm:pt>
    <dgm:pt modelId="{F00C4476-5F7F-4DF7-97AE-4D0CD7F8B0AC}" type="parTrans" cxnId="{4999B6DA-9DB4-4640-B574-2D240FEB2C78}">
      <dgm:prSet/>
      <dgm:spPr/>
      <dgm:t>
        <a:bodyPr/>
        <a:lstStyle/>
        <a:p>
          <a:endParaRPr lang="en-US"/>
        </a:p>
      </dgm:t>
    </dgm:pt>
    <dgm:pt modelId="{C5E77F41-CD14-4304-9D37-4ABF004D5239}" type="sibTrans" cxnId="{4999B6DA-9DB4-4640-B574-2D240FEB2C78}">
      <dgm:prSet/>
      <dgm:spPr/>
      <dgm:t>
        <a:bodyPr/>
        <a:lstStyle/>
        <a:p>
          <a:endParaRPr lang="en-US"/>
        </a:p>
      </dgm:t>
    </dgm:pt>
    <dgm:pt modelId="{1068029C-6979-4C13-B6C6-6978F480C4E3}">
      <dgm:prSet phldrT="[Text]" custT="1"/>
      <dgm:spPr/>
      <dgm:t>
        <a:bodyPr anchor="ctr" anchorCtr="0"/>
        <a:lstStyle/>
        <a:p>
          <a:pPr algn="ctr">
            <a:buNone/>
          </a:pPr>
          <a:r>
            <a:rPr lang="en-US" sz="1600" dirty="0"/>
            <a:t>Samantha Gambuti</a:t>
          </a:r>
          <a:r>
            <a:rPr lang="en-US" sz="1300" dirty="0"/>
            <a:t> </a:t>
          </a:r>
          <a:r>
            <a:rPr lang="en-US" sz="1300" i="1" dirty="0">
              <a:solidFill>
                <a:schemeClr val="tx2"/>
              </a:solidFill>
            </a:rPr>
            <a:t>Community Development Specialist/CD</a:t>
          </a:r>
        </a:p>
      </dgm:t>
    </dgm:pt>
    <dgm:pt modelId="{7CBDE4E4-5B9A-484C-932C-53B0AEBBCFCC}" type="parTrans" cxnId="{D7628A70-A71C-4E0C-87F9-B210FA2CE52F}">
      <dgm:prSet/>
      <dgm:spPr/>
      <dgm:t>
        <a:bodyPr/>
        <a:lstStyle/>
        <a:p>
          <a:endParaRPr lang="en-US"/>
        </a:p>
      </dgm:t>
    </dgm:pt>
    <dgm:pt modelId="{50D1B836-B883-4043-840A-582E8FCF1B42}" type="sibTrans" cxnId="{D7628A70-A71C-4E0C-87F9-B210FA2CE52F}">
      <dgm:prSet/>
      <dgm:spPr/>
      <dgm:t>
        <a:bodyPr/>
        <a:lstStyle/>
        <a:p>
          <a:endParaRPr lang="en-US"/>
        </a:p>
      </dgm:t>
    </dgm:pt>
    <dgm:pt modelId="{1B6216EF-303F-462E-B450-C9B11D6A8590}">
      <dgm:prSet phldrT="[Text]" custT="1"/>
      <dgm:spPr/>
      <dgm:t>
        <a:bodyPr anchor="ctr" anchorCtr="0"/>
        <a:lstStyle/>
        <a:p>
          <a:pPr algn="ctr">
            <a:buNone/>
          </a:pPr>
          <a:r>
            <a:rPr lang="en-US" sz="1600" dirty="0"/>
            <a:t>Santerica Davis  </a:t>
          </a:r>
          <a:r>
            <a:rPr lang="en-US" sz="1300" i="1" dirty="0">
              <a:solidFill>
                <a:schemeClr val="tx2"/>
              </a:solidFill>
            </a:rPr>
            <a:t>Community Development Specialist/Compliance</a:t>
          </a:r>
        </a:p>
      </dgm:t>
    </dgm:pt>
    <dgm:pt modelId="{B3C27307-98EA-4CF3-B650-886ECC5EC4D9}" type="parTrans" cxnId="{70C33DB3-C9F9-45FA-B52C-AAAC5ABE02B2}">
      <dgm:prSet/>
      <dgm:spPr/>
      <dgm:t>
        <a:bodyPr/>
        <a:lstStyle/>
        <a:p>
          <a:endParaRPr lang="en-US"/>
        </a:p>
      </dgm:t>
    </dgm:pt>
    <dgm:pt modelId="{0FF5DAC1-0E73-47DB-A554-AE4B554BC4C1}" type="sibTrans" cxnId="{70C33DB3-C9F9-45FA-B52C-AAAC5ABE02B2}">
      <dgm:prSet/>
      <dgm:spPr/>
      <dgm:t>
        <a:bodyPr/>
        <a:lstStyle/>
        <a:p>
          <a:endParaRPr lang="en-US"/>
        </a:p>
      </dgm:t>
    </dgm:pt>
    <dgm:pt modelId="{19124722-A049-4EEF-ADCC-83DA81F49147}">
      <dgm:prSet phldrT="[Text]" custT="1"/>
      <dgm:spPr/>
      <dgm:t>
        <a:bodyPr anchor="ctr" anchorCtr="0"/>
        <a:lstStyle/>
        <a:p>
          <a:pPr algn="ctr">
            <a:buNone/>
          </a:pPr>
          <a:r>
            <a:rPr lang="en-US" sz="1600" dirty="0"/>
            <a:t>Cory Scott</a:t>
          </a:r>
        </a:p>
      </dgm:t>
    </dgm:pt>
    <dgm:pt modelId="{6D55268B-9575-452A-9BC3-F2DC12C9FDB2}" type="parTrans" cxnId="{B57AF937-8752-40CD-84D6-E0FB676361E4}">
      <dgm:prSet/>
      <dgm:spPr/>
      <dgm:t>
        <a:bodyPr/>
        <a:lstStyle/>
        <a:p>
          <a:endParaRPr lang="en-US"/>
        </a:p>
      </dgm:t>
    </dgm:pt>
    <dgm:pt modelId="{64DC9DB8-1709-4FD2-88FD-D6748C6E6BC2}" type="sibTrans" cxnId="{B57AF937-8752-40CD-84D6-E0FB676361E4}">
      <dgm:prSet/>
      <dgm:spPr/>
      <dgm:t>
        <a:bodyPr/>
        <a:lstStyle/>
        <a:p>
          <a:endParaRPr lang="en-US"/>
        </a:p>
      </dgm:t>
    </dgm:pt>
    <dgm:pt modelId="{2ABC2080-9DF6-4B5C-83C3-08B70B9C959C}">
      <dgm:prSet phldrT="[Text]"/>
      <dgm:spPr/>
      <dgm:t>
        <a:bodyPr anchor="ctr" anchorCtr="0"/>
        <a:lstStyle/>
        <a:p>
          <a:pPr algn="ctr"/>
          <a:endParaRPr lang="en-US" sz="1300" dirty="0"/>
        </a:p>
      </dgm:t>
    </dgm:pt>
    <dgm:pt modelId="{058D9CD7-41FA-480B-BA70-9AE37053F22B}" type="parTrans" cxnId="{6953D3BF-9CAB-4DF3-90A3-43815C2102E0}">
      <dgm:prSet/>
      <dgm:spPr/>
      <dgm:t>
        <a:bodyPr/>
        <a:lstStyle/>
        <a:p>
          <a:endParaRPr lang="en-US"/>
        </a:p>
      </dgm:t>
    </dgm:pt>
    <dgm:pt modelId="{5FDBB143-908E-4029-BFDE-2DFD57A80C7B}" type="sibTrans" cxnId="{6953D3BF-9CAB-4DF3-90A3-43815C2102E0}">
      <dgm:prSet/>
      <dgm:spPr/>
      <dgm:t>
        <a:bodyPr/>
        <a:lstStyle/>
        <a:p>
          <a:endParaRPr lang="en-US"/>
        </a:p>
      </dgm:t>
    </dgm:pt>
    <dgm:pt modelId="{A955D3B6-4359-4D75-A471-6AFA924277D0}">
      <dgm:prSet phldrT="[Text]"/>
      <dgm:spPr/>
      <dgm:t>
        <a:bodyPr anchor="ctr" anchorCtr="0"/>
        <a:lstStyle/>
        <a:p>
          <a:pPr algn="ctr"/>
          <a:endParaRPr lang="en-US" sz="1300" dirty="0"/>
        </a:p>
      </dgm:t>
    </dgm:pt>
    <dgm:pt modelId="{8C5608DA-2A71-4655-82A5-94B7365BDE46}" type="parTrans" cxnId="{B418BDB0-E72D-4EC1-A62C-29FF98280D62}">
      <dgm:prSet/>
      <dgm:spPr/>
      <dgm:t>
        <a:bodyPr/>
        <a:lstStyle/>
        <a:p>
          <a:endParaRPr lang="en-US"/>
        </a:p>
      </dgm:t>
    </dgm:pt>
    <dgm:pt modelId="{DFDD4C12-586A-446D-B233-BA4EEE79793B}" type="sibTrans" cxnId="{B418BDB0-E72D-4EC1-A62C-29FF98280D62}">
      <dgm:prSet/>
      <dgm:spPr/>
      <dgm:t>
        <a:bodyPr/>
        <a:lstStyle/>
        <a:p>
          <a:endParaRPr lang="en-US"/>
        </a:p>
      </dgm:t>
    </dgm:pt>
    <dgm:pt modelId="{143BF893-ADF0-4880-A355-34DAE36CD825}">
      <dgm:prSet phldrT="[Text]"/>
      <dgm:spPr/>
      <dgm:t>
        <a:bodyPr anchor="ctr" anchorCtr="0"/>
        <a:lstStyle/>
        <a:p>
          <a:pPr algn="ctr"/>
          <a:endParaRPr lang="en-US" sz="1300" dirty="0"/>
        </a:p>
      </dgm:t>
    </dgm:pt>
    <dgm:pt modelId="{A8B0153A-93DE-4568-8FF3-DBC43CCBE770}" type="parTrans" cxnId="{D36556F3-D2F1-498A-9CDC-235D7CA99FD0}">
      <dgm:prSet/>
      <dgm:spPr/>
      <dgm:t>
        <a:bodyPr/>
        <a:lstStyle/>
        <a:p>
          <a:endParaRPr lang="en-US"/>
        </a:p>
      </dgm:t>
    </dgm:pt>
    <dgm:pt modelId="{C16315B7-6713-4AFC-BDCA-2DCEB3AAFA51}" type="sibTrans" cxnId="{D36556F3-D2F1-498A-9CDC-235D7CA99FD0}">
      <dgm:prSet/>
      <dgm:spPr/>
      <dgm:t>
        <a:bodyPr/>
        <a:lstStyle/>
        <a:p>
          <a:endParaRPr lang="en-US"/>
        </a:p>
      </dgm:t>
    </dgm:pt>
    <dgm:pt modelId="{5D04A757-AE53-448C-97E0-2EAB59435C93}">
      <dgm:prSet phldrT="[Text]"/>
      <dgm:spPr/>
      <dgm:t>
        <a:bodyPr anchor="ctr" anchorCtr="0"/>
        <a:lstStyle/>
        <a:p>
          <a:pPr algn="ctr"/>
          <a:endParaRPr lang="en-US" sz="1300" dirty="0"/>
        </a:p>
      </dgm:t>
    </dgm:pt>
    <dgm:pt modelId="{AB143390-5EF9-4572-82C9-0F2702F17CE4}" type="parTrans" cxnId="{70F4F1C7-166A-4C48-BEBC-3D857D36490D}">
      <dgm:prSet/>
      <dgm:spPr/>
      <dgm:t>
        <a:bodyPr/>
        <a:lstStyle/>
        <a:p>
          <a:endParaRPr lang="en-US"/>
        </a:p>
      </dgm:t>
    </dgm:pt>
    <dgm:pt modelId="{258448F7-42CB-4160-B600-32B9FB42DC5F}" type="sibTrans" cxnId="{70F4F1C7-166A-4C48-BEBC-3D857D36490D}">
      <dgm:prSet/>
      <dgm:spPr/>
      <dgm:t>
        <a:bodyPr/>
        <a:lstStyle/>
        <a:p>
          <a:endParaRPr lang="en-US"/>
        </a:p>
      </dgm:t>
    </dgm:pt>
    <dgm:pt modelId="{95BA0704-4C53-49E8-9C87-614E1F323130}">
      <dgm:prSet phldrT="[Text]"/>
      <dgm:spPr/>
      <dgm:t>
        <a:bodyPr anchor="ctr" anchorCtr="0"/>
        <a:lstStyle/>
        <a:p>
          <a:pPr algn="ctr"/>
          <a:endParaRPr lang="en-US" sz="1300" dirty="0"/>
        </a:p>
      </dgm:t>
    </dgm:pt>
    <dgm:pt modelId="{CA475BC5-A9C7-4E76-9D82-0390F2AC8C5B}" type="parTrans" cxnId="{AA4EBC5B-96D0-4095-AF18-6FA96FC0B6FE}">
      <dgm:prSet/>
      <dgm:spPr/>
      <dgm:t>
        <a:bodyPr/>
        <a:lstStyle/>
        <a:p>
          <a:endParaRPr lang="en-US"/>
        </a:p>
      </dgm:t>
    </dgm:pt>
    <dgm:pt modelId="{276C75FB-2123-4E98-97B7-69F59D00E3DD}" type="sibTrans" cxnId="{AA4EBC5B-96D0-4095-AF18-6FA96FC0B6FE}">
      <dgm:prSet/>
      <dgm:spPr/>
      <dgm:t>
        <a:bodyPr/>
        <a:lstStyle/>
        <a:p>
          <a:endParaRPr lang="en-US"/>
        </a:p>
      </dgm:t>
    </dgm:pt>
    <dgm:pt modelId="{0C1F3E51-F804-4558-932B-D350C2B3BC5C}">
      <dgm:prSet phldrT="[Text]" custT="1"/>
      <dgm:spPr/>
      <dgm:t>
        <a:bodyPr anchor="ctr" anchorCtr="0"/>
        <a:lstStyle/>
        <a:p>
          <a:pPr algn="ctr">
            <a:buNone/>
          </a:pPr>
          <a:r>
            <a:rPr lang="en-US" sz="1600" dirty="0"/>
            <a:t>Yashu Kavalakuntla</a:t>
          </a:r>
          <a:r>
            <a:rPr lang="en-US" sz="1300" dirty="0"/>
            <a:t> </a:t>
          </a:r>
          <a:r>
            <a:rPr lang="en-US" sz="1300" i="1" dirty="0">
              <a:solidFill>
                <a:schemeClr val="tx2"/>
              </a:solidFill>
            </a:rPr>
            <a:t>Community Impact Specialist</a:t>
          </a:r>
        </a:p>
      </dgm:t>
    </dgm:pt>
    <dgm:pt modelId="{2E8DF85F-669D-4654-9C11-3A98C2E1F16C}" type="parTrans" cxnId="{C7E5750D-79F2-4678-A0B2-21C33697038E}">
      <dgm:prSet/>
      <dgm:spPr/>
      <dgm:t>
        <a:bodyPr/>
        <a:lstStyle/>
        <a:p>
          <a:endParaRPr lang="en-US"/>
        </a:p>
      </dgm:t>
    </dgm:pt>
    <dgm:pt modelId="{173291EF-8D1E-4EEF-AF93-C6392C4CC6B6}" type="sibTrans" cxnId="{C7E5750D-79F2-4678-A0B2-21C33697038E}">
      <dgm:prSet/>
      <dgm:spPr/>
      <dgm:t>
        <a:bodyPr/>
        <a:lstStyle/>
        <a:p>
          <a:endParaRPr lang="en-US"/>
        </a:p>
      </dgm:t>
    </dgm:pt>
    <dgm:pt modelId="{156A0A4C-0C02-4641-BBDE-61A9A258A182}">
      <dgm:prSet phldrT="[Text]"/>
      <dgm:spPr/>
      <dgm:t>
        <a:bodyPr anchor="ctr" anchorCtr="0"/>
        <a:lstStyle/>
        <a:p>
          <a:pPr algn="ctr"/>
          <a:endParaRPr lang="en-US" sz="1300" dirty="0"/>
        </a:p>
      </dgm:t>
    </dgm:pt>
    <dgm:pt modelId="{1CB476AE-086F-4B4F-BA8E-8CCCE1B195FD}" type="parTrans" cxnId="{7427CCEF-0F26-429C-9DE7-9156223E66DD}">
      <dgm:prSet/>
      <dgm:spPr/>
      <dgm:t>
        <a:bodyPr/>
        <a:lstStyle/>
        <a:p>
          <a:endParaRPr lang="en-US"/>
        </a:p>
      </dgm:t>
    </dgm:pt>
    <dgm:pt modelId="{D2ACB230-C6B4-4A1A-9E1D-E3A3ECB2285D}" type="sibTrans" cxnId="{7427CCEF-0F26-429C-9DE7-9156223E66DD}">
      <dgm:prSet/>
      <dgm:spPr/>
      <dgm:t>
        <a:bodyPr/>
        <a:lstStyle/>
        <a:p>
          <a:endParaRPr lang="en-US"/>
        </a:p>
      </dgm:t>
    </dgm:pt>
    <dgm:pt modelId="{97E265D0-6D27-4AB6-BC3F-C06B1CDAD1D4}">
      <dgm:prSet phldrT="[Text]"/>
      <dgm:spPr/>
      <dgm:t>
        <a:bodyPr anchor="ctr" anchorCtr="0"/>
        <a:lstStyle/>
        <a:p>
          <a:pPr algn="ctr"/>
          <a:endParaRPr lang="en-US" sz="1300" dirty="0"/>
        </a:p>
      </dgm:t>
    </dgm:pt>
    <dgm:pt modelId="{EB6B1CE6-F705-480A-AB78-3525CC9DA798}" type="parTrans" cxnId="{5C7940FF-6F20-45F5-B952-11ADFA749A54}">
      <dgm:prSet/>
      <dgm:spPr/>
      <dgm:t>
        <a:bodyPr/>
        <a:lstStyle/>
        <a:p>
          <a:endParaRPr lang="en-US"/>
        </a:p>
      </dgm:t>
    </dgm:pt>
    <dgm:pt modelId="{2F8F4D85-6C19-4E21-A5A2-E88FC6314867}" type="sibTrans" cxnId="{5C7940FF-6F20-45F5-B952-11ADFA749A54}">
      <dgm:prSet/>
      <dgm:spPr/>
      <dgm:t>
        <a:bodyPr/>
        <a:lstStyle/>
        <a:p>
          <a:endParaRPr lang="en-US"/>
        </a:p>
      </dgm:t>
    </dgm:pt>
    <dgm:pt modelId="{7A9E4322-A01E-46BB-985C-F830162748E5}">
      <dgm:prSet phldrT="[Text]"/>
      <dgm:spPr/>
      <dgm:t>
        <a:bodyPr anchor="ctr" anchorCtr="0"/>
        <a:lstStyle/>
        <a:p>
          <a:pPr algn="ctr"/>
          <a:endParaRPr lang="en-US" sz="1300" dirty="0"/>
        </a:p>
      </dgm:t>
    </dgm:pt>
    <dgm:pt modelId="{F76211C1-CA37-4606-A29C-D3FC92CFEC6D}" type="parTrans" cxnId="{50F46B1A-D580-4010-8806-3D5A796E6293}">
      <dgm:prSet/>
      <dgm:spPr/>
      <dgm:t>
        <a:bodyPr/>
        <a:lstStyle/>
        <a:p>
          <a:endParaRPr lang="en-US"/>
        </a:p>
      </dgm:t>
    </dgm:pt>
    <dgm:pt modelId="{222A9290-5264-4360-9B0B-C47B9ED1232D}" type="sibTrans" cxnId="{50F46B1A-D580-4010-8806-3D5A796E6293}">
      <dgm:prSet/>
      <dgm:spPr/>
      <dgm:t>
        <a:bodyPr/>
        <a:lstStyle/>
        <a:p>
          <a:endParaRPr lang="en-US"/>
        </a:p>
      </dgm:t>
    </dgm:pt>
    <dgm:pt modelId="{6D5306FA-A013-47ED-917C-95F21F0D3B5D}">
      <dgm:prSet phldrT="[Text]"/>
      <dgm:spPr/>
      <dgm:t>
        <a:bodyPr anchor="ctr" anchorCtr="0"/>
        <a:lstStyle/>
        <a:p>
          <a:pPr algn="ctr"/>
          <a:endParaRPr lang="en-US" sz="1300" dirty="0"/>
        </a:p>
      </dgm:t>
    </dgm:pt>
    <dgm:pt modelId="{E6BAC12E-5CE0-4089-AB5B-8600E35EFF6A}" type="parTrans" cxnId="{2405E716-F559-4507-A07C-07D2A848D9CA}">
      <dgm:prSet/>
      <dgm:spPr/>
      <dgm:t>
        <a:bodyPr/>
        <a:lstStyle/>
        <a:p>
          <a:endParaRPr lang="en-US"/>
        </a:p>
      </dgm:t>
    </dgm:pt>
    <dgm:pt modelId="{028663A3-0AE0-43C3-8366-47AEB37528E9}" type="sibTrans" cxnId="{2405E716-F559-4507-A07C-07D2A848D9CA}">
      <dgm:prSet/>
      <dgm:spPr/>
      <dgm:t>
        <a:bodyPr/>
        <a:lstStyle/>
        <a:p>
          <a:endParaRPr lang="en-US"/>
        </a:p>
      </dgm:t>
    </dgm:pt>
    <dgm:pt modelId="{73107964-D69C-404E-A929-855851BB20E1}">
      <dgm:prSet phldrT="[Text]"/>
      <dgm:spPr/>
      <dgm:t>
        <a:bodyPr anchor="ctr" anchorCtr="0"/>
        <a:lstStyle/>
        <a:p>
          <a:pPr algn="ctr"/>
          <a:endParaRPr lang="en-US" sz="1300" dirty="0"/>
        </a:p>
      </dgm:t>
    </dgm:pt>
    <dgm:pt modelId="{45C8E917-7A6A-4A3F-B18A-3E7FB1E0AD90}" type="parTrans" cxnId="{21339406-48EA-410F-817D-EA270CF19C80}">
      <dgm:prSet/>
      <dgm:spPr/>
      <dgm:t>
        <a:bodyPr/>
        <a:lstStyle/>
        <a:p>
          <a:endParaRPr lang="en-US"/>
        </a:p>
      </dgm:t>
    </dgm:pt>
    <dgm:pt modelId="{A8D7C924-CED5-45B2-BDFC-5A47838DF74E}" type="sibTrans" cxnId="{21339406-48EA-410F-817D-EA270CF19C80}">
      <dgm:prSet/>
      <dgm:spPr/>
      <dgm:t>
        <a:bodyPr/>
        <a:lstStyle/>
        <a:p>
          <a:endParaRPr lang="en-US"/>
        </a:p>
      </dgm:t>
    </dgm:pt>
    <dgm:pt modelId="{E635FA55-0307-47AD-904B-BF5E6A732D65}">
      <dgm:prSet phldrT="[Text]" custT="1"/>
      <dgm:spPr/>
      <dgm:t>
        <a:bodyPr/>
        <a:lstStyle/>
        <a:p>
          <a:pPr algn="ctr">
            <a:buNone/>
          </a:pPr>
          <a:r>
            <a:rPr lang="en-US" sz="1600" dirty="0"/>
            <a:t>(Vacant)</a:t>
          </a:r>
        </a:p>
      </dgm:t>
    </dgm:pt>
    <dgm:pt modelId="{9260E23A-5AFC-4478-85A3-243B1E89A01B}" type="parTrans" cxnId="{5B2C85E5-47CA-45FF-A69F-1AB18E061218}">
      <dgm:prSet/>
      <dgm:spPr/>
      <dgm:t>
        <a:bodyPr/>
        <a:lstStyle/>
        <a:p>
          <a:endParaRPr lang="en-US"/>
        </a:p>
      </dgm:t>
    </dgm:pt>
    <dgm:pt modelId="{A2EE3BBA-7FDD-4456-827D-A787F175403B}" type="sibTrans" cxnId="{5B2C85E5-47CA-45FF-A69F-1AB18E061218}">
      <dgm:prSet/>
      <dgm:spPr/>
      <dgm:t>
        <a:bodyPr/>
        <a:lstStyle/>
        <a:p>
          <a:endParaRPr lang="en-US"/>
        </a:p>
      </dgm:t>
    </dgm:pt>
    <dgm:pt modelId="{B09B1E75-2E2E-4170-B59D-DB9112FE256B}">
      <dgm:prSet phldrT="[Text]"/>
      <dgm:spPr/>
      <dgm:t>
        <a:bodyPr anchor="ctr" anchorCtr="0"/>
        <a:lstStyle/>
        <a:p>
          <a:pPr algn="ctr"/>
          <a:endParaRPr lang="en-US" sz="1300" dirty="0"/>
        </a:p>
      </dgm:t>
    </dgm:pt>
    <dgm:pt modelId="{8324216D-BE1E-453B-B448-393A296CDDE5}" type="parTrans" cxnId="{3A7EB755-62EE-4D9A-8E05-C7D02FF70EDA}">
      <dgm:prSet/>
      <dgm:spPr/>
      <dgm:t>
        <a:bodyPr/>
        <a:lstStyle/>
        <a:p>
          <a:endParaRPr lang="en-US"/>
        </a:p>
      </dgm:t>
    </dgm:pt>
    <dgm:pt modelId="{70CFE8C5-D53F-4591-B377-5FEF832CB555}" type="sibTrans" cxnId="{3A7EB755-62EE-4D9A-8E05-C7D02FF70EDA}">
      <dgm:prSet/>
      <dgm:spPr/>
      <dgm:t>
        <a:bodyPr/>
        <a:lstStyle/>
        <a:p>
          <a:endParaRPr lang="en-US"/>
        </a:p>
      </dgm:t>
    </dgm:pt>
    <dgm:pt modelId="{9C1B7215-9878-4A3D-974E-1C6A0D3445F0}">
      <dgm:prSet phldrT="[Text]"/>
      <dgm:spPr/>
      <dgm:t>
        <a:bodyPr anchor="ctr" anchorCtr="0"/>
        <a:lstStyle/>
        <a:p>
          <a:pPr algn="ctr">
            <a:buNone/>
          </a:pPr>
          <a:r>
            <a:rPr lang="en-US" sz="1300" i="1" dirty="0">
              <a:solidFill>
                <a:schemeClr val="tx2"/>
              </a:solidFill>
            </a:rPr>
            <a:t>Acting Director</a:t>
          </a:r>
        </a:p>
      </dgm:t>
    </dgm:pt>
    <dgm:pt modelId="{1A4133E6-A542-4F99-8816-3138B6E77FAA}" type="parTrans" cxnId="{EAB5EAC4-5CA2-42BB-A015-979E95084BC3}">
      <dgm:prSet/>
      <dgm:spPr/>
      <dgm:t>
        <a:bodyPr/>
        <a:lstStyle/>
        <a:p>
          <a:endParaRPr lang="en-US"/>
        </a:p>
      </dgm:t>
    </dgm:pt>
    <dgm:pt modelId="{1D27FFBA-3DA4-41C3-81E1-CCBCDFB7D595}" type="sibTrans" cxnId="{EAB5EAC4-5CA2-42BB-A015-979E95084BC3}">
      <dgm:prSet/>
      <dgm:spPr/>
      <dgm:t>
        <a:bodyPr/>
        <a:lstStyle/>
        <a:p>
          <a:endParaRPr lang="en-US"/>
        </a:p>
      </dgm:t>
    </dgm:pt>
    <dgm:pt modelId="{8B0F48C6-964E-4972-9A18-8918EA128559}">
      <dgm:prSet phldrT="[Text]" custT="1"/>
      <dgm:spPr/>
      <dgm:t>
        <a:bodyPr anchor="ctr" anchorCtr="0"/>
        <a:lstStyle/>
        <a:p>
          <a:pPr algn="ctr">
            <a:buNone/>
          </a:pPr>
          <a:r>
            <a:rPr lang="en-US" sz="1300" dirty="0"/>
            <a:t> </a:t>
          </a:r>
          <a:r>
            <a:rPr lang="en-US" sz="1300" i="1" dirty="0">
              <a:solidFill>
                <a:schemeClr val="tx2"/>
              </a:solidFill>
            </a:rPr>
            <a:t>Affordable Housing Administrator</a:t>
          </a:r>
        </a:p>
      </dgm:t>
    </dgm:pt>
    <dgm:pt modelId="{DCB032DF-348B-4AD5-8443-62E3B572B29A}" type="parTrans" cxnId="{E47C35B2-ADCD-4DBD-8F78-090A9046EDB8}">
      <dgm:prSet/>
      <dgm:spPr/>
      <dgm:t>
        <a:bodyPr/>
        <a:lstStyle/>
        <a:p>
          <a:endParaRPr lang="en-US"/>
        </a:p>
      </dgm:t>
    </dgm:pt>
    <dgm:pt modelId="{6192E7EF-8AEE-4AD5-AC3C-8F6559F15273}" type="sibTrans" cxnId="{E47C35B2-ADCD-4DBD-8F78-090A9046EDB8}">
      <dgm:prSet/>
      <dgm:spPr/>
      <dgm:t>
        <a:bodyPr/>
        <a:lstStyle/>
        <a:p>
          <a:endParaRPr lang="en-US"/>
        </a:p>
      </dgm:t>
    </dgm:pt>
    <dgm:pt modelId="{20C358AA-6C75-465F-A06D-F3C08508CD52}">
      <dgm:prSet phldrT="[Text]"/>
      <dgm:spPr/>
      <dgm:t>
        <a:bodyPr anchor="ctr" anchorCtr="0"/>
        <a:lstStyle/>
        <a:p>
          <a:pPr algn="ctr">
            <a:buNone/>
          </a:pPr>
          <a:r>
            <a:rPr lang="en-US" sz="1300" i="1" dirty="0">
              <a:solidFill>
                <a:schemeClr val="tx2"/>
              </a:solidFill>
            </a:rPr>
            <a:t>Community Development Administrator</a:t>
          </a:r>
        </a:p>
      </dgm:t>
    </dgm:pt>
    <dgm:pt modelId="{98D56E26-5F31-48A5-8852-53B211ED36F7}" type="parTrans" cxnId="{EC6C5614-B3B4-4697-83B5-DDEF5F949625}">
      <dgm:prSet/>
      <dgm:spPr/>
      <dgm:t>
        <a:bodyPr/>
        <a:lstStyle/>
        <a:p>
          <a:endParaRPr lang="en-US"/>
        </a:p>
      </dgm:t>
    </dgm:pt>
    <dgm:pt modelId="{CCBE93B2-832E-4FC4-BF8A-941354EA3FC4}" type="sibTrans" cxnId="{EC6C5614-B3B4-4697-83B5-DDEF5F949625}">
      <dgm:prSet/>
      <dgm:spPr/>
      <dgm:t>
        <a:bodyPr/>
        <a:lstStyle/>
        <a:p>
          <a:endParaRPr lang="en-US"/>
        </a:p>
      </dgm:t>
    </dgm:pt>
    <dgm:pt modelId="{CBD5CF2B-AF29-484C-92C4-15D33C093228}">
      <dgm:prSet phldrT="[Text]"/>
      <dgm:spPr/>
      <dgm:t>
        <a:bodyPr/>
        <a:lstStyle/>
        <a:p>
          <a:pPr algn="ctr">
            <a:buNone/>
          </a:pPr>
          <a:r>
            <a:rPr lang="en-US" sz="1300" dirty="0"/>
            <a:t>  </a:t>
          </a:r>
          <a:r>
            <a:rPr lang="en-US" sz="1300" i="1" dirty="0">
              <a:solidFill>
                <a:schemeClr val="tx2"/>
              </a:solidFill>
            </a:rPr>
            <a:t>Community Impact Specialist</a:t>
          </a:r>
        </a:p>
      </dgm:t>
    </dgm:pt>
    <dgm:pt modelId="{EB8F4788-2DD5-4E0C-8887-1B2CA087971B}" type="parTrans" cxnId="{740698BF-628A-472C-8491-E87B13826A22}">
      <dgm:prSet/>
      <dgm:spPr/>
      <dgm:t>
        <a:bodyPr/>
        <a:lstStyle/>
        <a:p>
          <a:endParaRPr lang="en-US"/>
        </a:p>
      </dgm:t>
    </dgm:pt>
    <dgm:pt modelId="{A8888845-0BE6-4DFF-B2A2-7C8423CA83E7}" type="sibTrans" cxnId="{740698BF-628A-472C-8491-E87B13826A22}">
      <dgm:prSet/>
      <dgm:spPr/>
      <dgm:t>
        <a:bodyPr/>
        <a:lstStyle/>
        <a:p>
          <a:endParaRPr lang="en-US"/>
        </a:p>
      </dgm:t>
    </dgm:pt>
    <dgm:pt modelId="{5FB7E293-8A28-42BC-B37E-AECC415AD755}">
      <dgm:prSet phldrT="[Text]"/>
      <dgm:spPr/>
      <dgm:t>
        <a:bodyPr anchor="ctr" anchorCtr="0"/>
        <a:lstStyle/>
        <a:p>
          <a:pPr algn="ctr">
            <a:buNone/>
          </a:pPr>
          <a:r>
            <a:rPr lang="en-US" sz="1300" i="1" dirty="0">
              <a:solidFill>
                <a:schemeClr val="tx2"/>
              </a:solidFill>
            </a:rPr>
            <a:t>  Compliance Analyst</a:t>
          </a:r>
        </a:p>
      </dgm:t>
    </dgm:pt>
    <dgm:pt modelId="{F496545D-C6A6-499B-97F6-2877CAA50B34}" type="parTrans" cxnId="{99F2E616-C3FC-4ACA-920E-F88F655198EE}">
      <dgm:prSet/>
      <dgm:spPr/>
      <dgm:t>
        <a:bodyPr/>
        <a:lstStyle/>
        <a:p>
          <a:endParaRPr lang="en-US"/>
        </a:p>
      </dgm:t>
    </dgm:pt>
    <dgm:pt modelId="{8D32CD8D-1ECB-4C15-AEAE-E4247C0624F0}" type="sibTrans" cxnId="{99F2E616-C3FC-4ACA-920E-F88F655198EE}">
      <dgm:prSet/>
      <dgm:spPr/>
      <dgm:t>
        <a:bodyPr/>
        <a:lstStyle/>
        <a:p>
          <a:endParaRPr lang="en-US"/>
        </a:p>
      </dgm:t>
    </dgm:pt>
    <dgm:pt modelId="{AAE8F28B-DA40-4EB5-A899-CC46C424F5D6}">
      <dgm:prSet phldrT="[Text]"/>
      <dgm:spPr/>
      <dgm:t>
        <a:bodyPr anchor="ctr" anchorCtr="0"/>
        <a:lstStyle/>
        <a:p>
          <a:pPr algn="ctr">
            <a:buNone/>
          </a:pPr>
          <a:r>
            <a:rPr lang="en-US" sz="1300" dirty="0"/>
            <a:t> </a:t>
          </a:r>
          <a:r>
            <a:rPr lang="en-US" sz="1300" i="1" dirty="0">
              <a:solidFill>
                <a:schemeClr val="tx2"/>
              </a:solidFill>
            </a:rPr>
            <a:t>Compliance Administrator</a:t>
          </a:r>
        </a:p>
      </dgm:t>
    </dgm:pt>
    <dgm:pt modelId="{3A81AF68-9871-4263-A657-A342D7064332}" type="parTrans" cxnId="{FCDC30D7-1BEE-454E-A7DB-0502CE1E5A15}">
      <dgm:prSet/>
      <dgm:spPr/>
      <dgm:t>
        <a:bodyPr/>
        <a:lstStyle/>
        <a:p>
          <a:endParaRPr lang="en-US"/>
        </a:p>
      </dgm:t>
    </dgm:pt>
    <dgm:pt modelId="{5AD65107-5335-4061-83D1-0234AFC7CAFA}" type="sibTrans" cxnId="{FCDC30D7-1BEE-454E-A7DB-0502CE1E5A15}">
      <dgm:prSet/>
      <dgm:spPr/>
      <dgm:t>
        <a:bodyPr/>
        <a:lstStyle/>
        <a:p>
          <a:endParaRPr lang="en-US"/>
        </a:p>
      </dgm:t>
    </dgm:pt>
    <dgm:pt modelId="{4D61C1F6-7A6F-41E2-8A7D-628E35CB8702}">
      <dgm:prSet phldrT="[Text]"/>
      <dgm:spPr/>
      <dgm:t>
        <a:bodyPr anchor="ctr" anchorCtr="0"/>
        <a:lstStyle/>
        <a:p>
          <a:pPr algn="ctr">
            <a:buNone/>
          </a:pPr>
          <a:r>
            <a:rPr lang="en-US" sz="1300" i="1" dirty="0">
              <a:solidFill>
                <a:schemeClr val="tx2"/>
              </a:solidFill>
            </a:rPr>
            <a:t>  Program Support Analyst II</a:t>
          </a:r>
        </a:p>
      </dgm:t>
    </dgm:pt>
    <dgm:pt modelId="{A23E8B69-FAE8-4975-8C84-62C4B4A3F256}" type="parTrans" cxnId="{0D14F4D0-CAE3-43E6-959F-87F6C7231295}">
      <dgm:prSet/>
      <dgm:spPr/>
      <dgm:t>
        <a:bodyPr/>
        <a:lstStyle/>
        <a:p>
          <a:endParaRPr lang="en-US"/>
        </a:p>
      </dgm:t>
    </dgm:pt>
    <dgm:pt modelId="{32C0189E-8479-4CDF-9A76-0E288F005B40}" type="sibTrans" cxnId="{0D14F4D0-CAE3-43E6-959F-87F6C7231295}">
      <dgm:prSet/>
      <dgm:spPr/>
      <dgm:t>
        <a:bodyPr/>
        <a:lstStyle/>
        <a:p>
          <a:endParaRPr lang="en-US"/>
        </a:p>
      </dgm:t>
    </dgm:pt>
    <dgm:pt modelId="{4DC55B78-7BA5-4431-A44E-B217D232491A}">
      <dgm:prSet phldrT="[Text]" custT="1"/>
      <dgm:spPr/>
      <dgm:t>
        <a:bodyPr anchor="ctr" anchorCtr="0"/>
        <a:lstStyle/>
        <a:p>
          <a:pPr algn="ctr">
            <a:buNone/>
          </a:pPr>
          <a:r>
            <a:rPr lang="en-US" sz="1600" i="0" dirty="0">
              <a:solidFill>
                <a:schemeClr val="tx1"/>
              </a:solidFill>
            </a:rPr>
            <a:t>(Vacant)</a:t>
          </a:r>
        </a:p>
      </dgm:t>
    </dgm:pt>
    <dgm:pt modelId="{2500BCAB-0F2C-4E77-A972-DC8767A037E9}" type="parTrans" cxnId="{0C132180-1959-41B7-AC28-6CBD06FC29F1}">
      <dgm:prSet/>
      <dgm:spPr/>
    </dgm:pt>
    <dgm:pt modelId="{3A2BAA16-1925-414C-96C2-1EFB6BFE4D21}" type="sibTrans" cxnId="{0C132180-1959-41B7-AC28-6CBD06FC29F1}">
      <dgm:prSet/>
      <dgm:spPr/>
    </dgm:pt>
    <dgm:pt modelId="{5B6482CE-60F5-4376-9EF3-13076EF768DE}">
      <dgm:prSet phldrT="[Text]" custT="1"/>
      <dgm:spPr/>
      <dgm:t>
        <a:bodyPr anchor="ctr" anchorCtr="0"/>
        <a:lstStyle/>
        <a:p>
          <a:pPr algn="ctr">
            <a:buNone/>
          </a:pPr>
          <a:endParaRPr lang="en-US" sz="1300" i="1" dirty="0">
            <a:solidFill>
              <a:schemeClr val="tx2"/>
            </a:solidFill>
          </a:endParaRPr>
        </a:p>
      </dgm:t>
    </dgm:pt>
    <dgm:pt modelId="{2C09D290-4BD2-43F2-9EED-C9FAD8786160}" type="parTrans" cxnId="{EE205276-9A24-4FA4-A72A-19BFC973370D}">
      <dgm:prSet/>
      <dgm:spPr/>
    </dgm:pt>
    <dgm:pt modelId="{A89F7E33-F846-4EB0-A987-8F594B4906A5}" type="sibTrans" cxnId="{EE205276-9A24-4FA4-A72A-19BFC973370D}">
      <dgm:prSet/>
      <dgm:spPr/>
    </dgm:pt>
    <dgm:pt modelId="{AFE7A73A-C902-46A8-B9C4-17E63B9F3744}">
      <dgm:prSet phldrT="[Text]" custT="1"/>
      <dgm:spPr/>
      <dgm:t>
        <a:bodyPr anchor="ctr" anchorCtr="0"/>
        <a:lstStyle/>
        <a:p>
          <a:pPr algn="ctr">
            <a:buNone/>
          </a:pPr>
          <a:r>
            <a:rPr lang="en-US" sz="1300" i="1" dirty="0">
              <a:solidFill>
                <a:schemeClr val="tx2"/>
              </a:solidFill>
            </a:rPr>
            <a:t>Community Development Specialist/Lead Hazard Reduction</a:t>
          </a:r>
        </a:p>
      </dgm:t>
    </dgm:pt>
    <dgm:pt modelId="{9E2F9289-50F1-4795-A9C6-A51626FDA16B}" type="parTrans" cxnId="{D8498F4A-7FF8-4F7A-A879-6C51F52F8BD9}">
      <dgm:prSet/>
      <dgm:spPr/>
    </dgm:pt>
    <dgm:pt modelId="{0DDD2C93-AFA4-43C1-8081-862E2CAA5018}" type="sibTrans" cxnId="{D8498F4A-7FF8-4F7A-A879-6C51F52F8BD9}">
      <dgm:prSet/>
      <dgm:spPr/>
    </dgm:pt>
    <dgm:pt modelId="{4DF64FCB-A76D-42A5-86B3-9EDD2750B78F}" type="pres">
      <dgm:prSet presAssocID="{A1E84D8B-DE6B-4E10-ACBF-E66C97AA1417}" presName="Name0" presStyleCnt="0">
        <dgm:presLayoutVars>
          <dgm:dir/>
          <dgm:animLvl val="lvl"/>
          <dgm:resizeHandles val="exact"/>
        </dgm:presLayoutVars>
      </dgm:prSet>
      <dgm:spPr/>
    </dgm:pt>
    <dgm:pt modelId="{EACCA508-60D7-4EB7-91D3-86CAC34CC3C0}" type="pres">
      <dgm:prSet presAssocID="{3CE59EC9-A70F-41C0-B7E4-0D0BC1C9ACC5}" presName="composite" presStyleCnt="0"/>
      <dgm:spPr/>
    </dgm:pt>
    <dgm:pt modelId="{5A235E63-AA0F-4EBC-8224-A6FD045FB3E8}" type="pres">
      <dgm:prSet presAssocID="{3CE59EC9-A70F-41C0-B7E4-0D0BC1C9ACC5}" presName="parTx" presStyleLbl="alignNode1" presStyleIdx="0" presStyleCnt="5">
        <dgm:presLayoutVars>
          <dgm:chMax val="0"/>
          <dgm:chPref val="0"/>
          <dgm:bulletEnabled val="1"/>
        </dgm:presLayoutVars>
      </dgm:prSet>
      <dgm:spPr/>
    </dgm:pt>
    <dgm:pt modelId="{B8058E2D-293A-43F5-A54B-EB5F45F0AE98}" type="pres">
      <dgm:prSet presAssocID="{3CE59EC9-A70F-41C0-B7E4-0D0BC1C9ACC5}" presName="desTx" presStyleLbl="alignAccFollowNode1" presStyleIdx="0" presStyleCnt="5">
        <dgm:presLayoutVars>
          <dgm:bulletEnabled val="1"/>
        </dgm:presLayoutVars>
      </dgm:prSet>
      <dgm:spPr/>
    </dgm:pt>
    <dgm:pt modelId="{13F2E0AB-FD3C-46D2-8C8D-B8EC04BCBA6F}" type="pres">
      <dgm:prSet presAssocID="{DA8B54CC-8443-43F1-BCC8-898E93310ED3}" presName="space" presStyleCnt="0"/>
      <dgm:spPr/>
    </dgm:pt>
    <dgm:pt modelId="{D324DC01-BE02-46B1-88F7-99784F0AB9CB}" type="pres">
      <dgm:prSet presAssocID="{A472277C-9401-444C-BC29-E083D43B4AEE}" presName="composite" presStyleCnt="0"/>
      <dgm:spPr/>
    </dgm:pt>
    <dgm:pt modelId="{EBD67E22-F229-451F-BB4D-994FBD6F86B1}" type="pres">
      <dgm:prSet presAssocID="{A472277C-9401-444C-BC29-E083D43B4AEE}" presName="parTx" presStyleLbl="alignNode1" presStyleIdx="1" presStyleCnt="5">
        <dgm:presLayoutVars>
          <dgm:chMax val="0"/>
          <dgm:chPref val="0"/>
          <dgm:bulletEnabled val="1"/>
        </dgm:presLayoutVars>
      </dgm:prSet>
      <dgm:spPr/>
    </dgm:pt>
    <dgm:pt modelId="{A771D88A-A356-464D-9D4D-029A090B9977}" type="pres">
      <dgm:prSet presAssocID="{A472277C-9401-444C-BC29-E083D43B4AEE}" presName="desTx" presStyleLbl="alignAccFollowNode1" presStyleIdx="1" presStyleCnt="5" custLinFactNeighborX="1445" custLinFactNeighborY="-212">
        <dgm:presLayoutVars>
          <dgm:bulletEnabled val="1"/>
        </dgm:presLayoutVars>
      </dgm:prSet>
      <dgm:spPr/>
    </dgm:pt>
    <dgm:pt modelId="{4089A962-8228-4F97-9551-9094CE2E026B}" type="pres">
      <dgm:prSet presAssocID="{2FBC0E90-25CE-47AE-A5C1-E452E9EBD940}" presName="space" presStyleCnt="0"/>
      <dgm:spPr/>
    </dgm:pt>
    <dgm:pt modelId="{CC4BB56C-2868-4E4D-8EED-62D056C46379}" type="pres">
      <dgm:prSet presAssocID="{C582418F-3447-489F-AF08-F3CA27FFF7B5}" presName="composite" presStyleCnt="0"/>
      <dgm:spPr/>
    </dgm:pt>
    <dgm:pt modelId="{0C3AFC8C-6F25-409A-B2A3-0712C9D2B4F9}" type="pres">
      <dgm:prSet presAssocID="{C582418F-3447-489F-AF08-F3CA27FFF7B5}" presName="parTx" presStyleLbl="alignNode1" presStyleIdx="2" presStyleCnt="5">
        <dgm:presLayoutVars>
          <dgm:chMax val="0"/>
          <dgm:chPref val="0"/>
          <dgm:bulletEnabled val="1"/>
        </dgm:presLayoutVars>
      </dgm:prSet>
      <dgm:spPr/>
    </dgm:pt>
    <dgm:pt modelId="{F201BEE9-C5AD-4A50-A40C-4FCD6DE2006E}" type="pres">
      <dgm:prSet presAssocID="{C582418F-3447-489F-AF08-F3CA27FFF7B5}" presName="desTx" presStyleLbl="alignAccFollowNode1" presStyleIdx="2" presStyleCnt="5">
        <dgm:presLayoutVars>
          <dgm:bulletEnabled val="1"/>
        </dgm:presLayoutVars>
      </dgm:prSet>
      <dgm:spPr/>
    </dgm:pt>
    <dgm:pt modelId="{842ED10E-EE6A-4225-A7ED-D945A823C4F7}" type="pres">
      <dgm:prSet presAssocID="{3674741A-1D83-4F05-97BF-484FF79A92EF}" presName="space" presStyleCnt="0"/>
      <dgm:spPr/>
    </dgm:pt>
    <dgm:pt modelId="{E33EF98A-12A6-415A-8A7F-4431A5D67DC3}" type="pres">
      <dgm:prSet presAssocID="{325398F9-1C99-4CB9-B906-8B1FD979BE79}" presName="composite" presStyleCnt="0"/>
      <dgm:spPr/>
    </dgm:pt>
    <dgm:pt modelId="{B124CEDD-7C11-40A6-BC9B-E8EACB0FFFE9}" type="pres">
      <dgm:prSet presAssocID="{325398F9-1C99-4CB9-B906-8B1FD979BE79}" presName="parTx" presStyleLbl="alignNode1" presStyleIdx="3" presStyleCnt="5">
        <dgm:presLayoutVars>
          <dgm:chMax val="0"/>
          <dgm:chPref val="0"/>
          <dgm:bulletEnabled val="1"/>
        </dgm:presLayoutVars>
      </dgm:prSet>
      <dgm:spPr/>
    </dgm:pt>
    <dgm:pt modelId="{62BD9D69-E7F5-4184-A041-98E8CDAC1880}" type="pres">
      <dgm:prSet presAssocID="{325398F9-1C99-4CB9-B906-8B1FD979BE79}" presName="desTx" presStyleLbl="alignAccFollowNode1" presStyleIdx="3" presStyleCnt="5">
        <dgm:presLayoutVars>
          <dgm:bulletEnabled val="1"/>
        </dgm:presLayoutVars>
      </dgm:prSet>
      <dgm:spPr/>
    </dgm:pt>
    <dgm:pt modelId="{3F15D8A7-C56D-432D-8AC9-6C38807E804D}" type="pres">
      <dgm:prSet presAssocID="{CE91F935-2A4A-4310-81A5-BBAD2E66811B}" presName="space" presStyleCnt="0"/>
      <dgm:spPr/>
    </dgm:pt>
    <dgm:pt modelId="{E3A95C72-96E5-40A5-BF0D-5EBB91115AE5}" type="pres">
      <dgm:prSet presAssocID="{332FD344-C05B-4EA2-BF47-E73B09A1EFA9}" presName="composite" presStyleCnt="0"/>
      <dgm:spPr/>
    </dgm:pt>
    <dgm:pt modelId="{FBB6907F-15F0-40E7-A89B-86E1A48A6760}" type="pres">
      <dgm:prSet presAssocID="{332FD344-C05B-4EA2-BF47-E73B09A1EFA9}" presName="parTx" presStyleLbl="alignNode1" presStyleIdx="4" presStyleCnt="5">
        <dgm:presLayoutVars>
          <dgm:chMax val="0"/>
          <dgm:chPref val="0"/>
          <dgm:bulletEnabled val="1"/>
        </dgm:presLayoutVars>
      </dgm:prSet>
      <dgm:spPr/>
    </dgm:pt>
    <dgm:pt modelId="{94C520E4-361C-4240-AB98-A6C67BF9B864}" type="pres">
      <dgm:prSet presAssocID="{332FD344-C05B-4EA2-BF47-E73B09A1EFA9}" presName="desTx" presStyleLbl="alignAccFollowNode1" presStyleIdx="4" presStyleCnt="5">
        <dgm:presLayoutVars>
          <dgm:bulletEnabled val="1"/>
        </dgm:presLayoutVars>
      </dgm:prSet>
      <dgm:spPr/>
    </dgm:pt>
  </dgm:ptLst>
  <dgm:cxnLst>
    <dgm:cxn modelId="{CB191900-18E2-4191-BDF9-FF5124EE40FC}" type="presOf" srcId="{B09B1E75-2E2E-4170-B59D-DB9112FE256B}" destId="{62BD9D69-E7F5-4184-A041-98E8CDAC1880}" srcOrd="0" destOrd="3" presId="urn:microsoft.com/office/officeart/2005/8/layout/hList1"/>
    <dgm:cxn modelId="{A2303D02-02AC-4534-A587-38F1AF7AAE1D}" type="presOf" srcId="{8B0F48C6-964E-4972-9A18-8918EA128559}" destId="{A771D88A-A356-464D-9D4D-029A090B9977}" srcOrd="0" destOrd="1" presId="urn:microsoft.com/office/officeart/2005/8/layout/hList1"/>
    <dgm:cxn modelId="{7A026A03-CA69-44B2-8897-67065684D999}" type="presOf" srcId="{3CE59EC9-A70F-41C0-B7E4-0D0BC1C9ACC5}" destId="{5A235E63-AA0F-4EBC-8224-A6FD045FB3E8}" srcOrd="0" destOrd="0" presId="urn:microsoft.com/office/officeart/2005/8/layout/hList1"/>
    <dgm:cxn modelId="{C1C5A504-DA72-4794-AB48-1EC1F8E251FC}" srcId="{332FD344-C05B-4EA2-BF47-E73B09A1EFA9}" destId="{628C1D8E-1DF1-45A6-9B14-EA8F126B926F}" srcOrd="3" destOrd="0" parTransId="{362FD640-F904-4BC5-92C2-E4C90F926D95}" sibTransId="{C9533A80-A362-43FF-AE04-B819A7A43D10}"/>
    <dgm:cxn modelId="{21339406-48EA-410F-817D-EA270CF19C80}" srcId="{C582418F-3447-489F-AF08-F3CA27FFF7B5}" destId="{73107964-D69C-404E-A929-855851BB20E1}" srcOrd="6" destOrd="0" parTransId="{45C8E917-7A6A-4A3F-B18A-3E7FB1E0AD90}" sibTransId="{A8D7C924-CED5-45B2-BDFC-5A47838DF74E}"/>
    <dgm:cxn modelId="{365CE406-0A6E-4629-8959-01A9F605FD59}" type="presOf" srcId="{5FB7E293-8A28-42BC-B37E-AECC415AD755}" destId="{94C520E4-361C-4240-AB98-A6C67BF9B864}" srcOrd="0" destOrd="9" presId="urn:microsoft.com/office/officeart/2005/8/layout/hList1"/>
    <dgm:cxn modelId="{C7E5750D-79F2-4678-A0B2-21C33697038E}" srcId="{325398F9-1C99-4CB9-B906-8B1FD979BE79}" destId="{0C1F3E51-F804-4558-932B-D350C2B3BC5C}" srcOrd="2" destOrd="0" parTransId="{2E8DF85F-669D-4654-9C11-3A98C2E1F16C}" sibTransId="{173291EF-8D1E-4EEF-AF93-C6392C4CC6B6}"/>
    <dgm:cxn modelId="{7F79CD11-6323-4BBA-A666-2B3803F697F0}" type="presOf" srcId="{4DC55B78-7BA5-4431-A44E-B217D232491A}" destId="{A771D88A-A356-464D-9D4D-029A090B9977}" srcOrd="0" destOrd="7" presId="urn:microsoft.com/office/officeart/2005/8/layout/hList1"/>
    <dgm:cxn modelId="{EC6C5614-B3B4-4697-83B5-DDEF5F949625}" srcId="{C582418F-3447-489F-AF08-F3CA27FFF7B5}" destId="{20C358AA-6C75-465F-A06D-F3C08508CD52}" srcOrd="1" destOrd="0" parTransId="{98D56E26-5F31-48A5-8852-53B211ED36F7}" sibTransId="{CCBE93B2-832E-4FC4-BF8A-941354EA3FC4}"/>
    <dgm:cxn modelId="{92C85914-91B8-43AD-B52C-197314D39853}" srcId="{A1E84D8B-DE6B-4E10-ACBF-E66C97AA1417}" destId="{C582418F-3447-489F-AF08-F3CA27FFF7B5}" srcOrd="2" destOrd="0" parTransId="{068E1D7A-46F3-44AA-8523-0824DE22195D}" sibTransId="{3674741A-1D83-4F05-97BF-484FF79A92EF}"/>
    <dgm:cxn modelId="{99F2E616-C3FC-4ACA-920E-F88F655198EE}" srcId="{332FD344-C05B-4EA2-BF47-E73B09A1EFA9}" destId="{5FB7E293-8A28-42BC-B37E-AECC415AD755}" srcOrd="9" destOrd="0" parTransId="{F496545D-C6A6-499B-97F6-2877CAA50B34}" sibTransId="{8D32CD8D-1ECB-4C15-AEAE-E4247C0624F0}"/>
    <dgm:cxn modelId="{2405E716-F559-4507-A07C-07D2A848D9CA}" srcId="{332FD344-C05B-4EA2-BF47-E73B09A1EFA9}" destId="{6D5306FA-A013-47ED-917C-95F21F0D3B5D}" srcOrd="10" destOrd="0" parTransId="{E6BAC12E-5CE0-4089-AB5B-8600E35EFF6A}" sibTransId="{028663A3-0AE0-43C3-8366-47AEB37528E9}"/>
    <dgm:cxn modelId="{9D0D3E17-D200-4D7E-BF40-04B315768113}" type="presOf" srcId="{5B6482CE-60F5-4376-9EF3-13076EF768DE}" destId="{A771D88A-A356-464D-9D4D-029A090B9977}" srcOrd="0" destOrd="6" presId="urn:microsoft.com/office/officeart/2005/8/layout/hList1"/>
    <dgm:cxn modelId="{50F46B1A-D580-4010-8806-3D5A796E6293}" srcId="{332FD344-C05B-4EA2-BF47-E73B09A1EFA9}" destId="{7A9E4322-A01E-46BB-985C-F830162748E5}" srcOrd="7" destOrd="0" parTransId="{F76211C1-CA37-4606-A29C-D3FC92CFEC6D}" sibTransId="{222A9290-5264-4360-9B0B-C47B9ED1232D}"/>
    <dgm:cxn modelId="{1E09901C-90C6-40C7-9B74-4C67ADF3094A}" srcId="{C582418F-3447-489F-AF08-F3CA27FFF7B5}" destId="{298CF5AB-BC63-47B1-A915-CDFFCE294BE6}" srcOrd="5" destOrd="0" parTransId="{DBF08A2E-E0D1-4CE4-A700-ADE76070740F}" sibTransId="{9F1BF434-BD55-4843-ABF5-5D4F57F20F91}"/>
    <dgm:cxn modelId="{64AF2E1D-FCA4-47E9-9C03-EB5EE4AE28B0}" type="presOf" srcId="{7A9E4322-A01E-46BB-985C-F830162748E5}" destId="{94C520E4-361C-4240-AB98-A6C67BF9B864}" srcOrd="0" destOrd="7" presId="urn:microsoft.com/office/officeart/2005/8/layout/hList1"/>
    <dgm:cxn modelId="{15A7701D-CCCC-4F4E-B66E-A4A532D49CEB}" type="presOf" srcId="{143BF893-ADF0-4880-A355-34DAE36CD825}" destId="{F201BEE9-C5AD-4A50-A40C-4FCD6DE2006E}" srcOrd="0" destOrd="2" presId="urn:microsoft.com/office/officeart/2005/8/layout/hList1"/>
    <dgm:cxn modelId="{9593131F-4708-4A08-A548-EC3AE34A0FD6}" type="presOf" srcId="{176DC6BD-DB00-4341-8F7C-B9002A74B5C9}" destId="{94C520E4-361C-4240-AB98-A6C67BF9B864}" srcOrd="0" destOrd="6" presId="urn:microsoft.com/office/officeart/2005/8/layout/hList1"/>
    <dgm:cxn modelId="{63ECF329-EB9B-48E8-BAA1-9C876DF99D72}" srcId="{C582418F-3447-489F-AF08-F3CA27FFF7B5}" destId="{9B0DA151-ED00-4BA1-85E6-01DD631DF2A7}" srcOrd="0" destOrd="0" parTransId="{ACFBA25D-EE16-440C-AB41-AC76459DB9F9}" sibTransId="{7DFE5435-A00C-4D69-A7F1-7E5CD0944770}"/>
    <dgm:cxn modelId="{D638642A-78E5-4A8E-B6FA-30804CE7E8B7}" type="presOf" srcId="{73107964-D69C-404E-A929-855851BB20E1}" destId="{F201BEE9-C5AD-4A50-A40C-4FCD6DE2006E}" srcOrd="0" destOrd="6" presId="urn:microsoft.com/office/officeart/2005/8/layout/hList1"/>
    <dgm:cxn modelId="{8ADB1F2E-29D4-466E-9092-1A3400FE85BC}" type="presOf" srcId="{1068029C-6979-4C13-B6C6-6978F480C4E3}" destId="{F201BEE9-C5AD-4A50-A40C-4FCD6DE2006E}" srcOrd="0" destOrd="7" presId="urn:microsoft.com/office/officeart/2005/8/layout/hList1"/>
    <dgm:cxn modelId="{AEF1F635-8884-42AB-9632-F8D0FC8C2BE5}" type="presOf" srcId="{CBD5CF2B-AF29-484C-92C4-15D33C093228}" destId="{62BD9D69-E7F5-4184-A041-98E8CDAC1880}" srcOrd="0" destOrd="5" presId="urn:microsoft.com/office/officeart/2005/8/layout/hList1"/>
    <dgm:cxn modelId="{B57AF937-8752-40CD-84D6-E0FB676361E4}" srcId="{332FD344-C05B-4EA2-BF47-E73B09A1EFA9}" destId="{19124722-A049-4EEF-ADCC-83DA81F49147}" srcOrd="8" destOrd="0" parTransId="{6D55268B-9575-452A-9BC3-F2DC12C9FDB2}" sibTransId="{64DC9DB8-1709-4FD2-88FD-D6748C6E6BC2}"/>
    <dgm:cxn modelId="{FE74AB3D-5F41-47FA-85FA-D2E98CFBE8D9}" type="presOf" srcId="{9F2255CB-1514-4846-8DBE-F28F333CF699}" destId="{F201BEE9-C5AD-4A50-A40C-4FCD6DE2006E}" srcOrd="0" destOrd="3" presId="urn:microsoft.com/office/officeart/2005/8/layout/hList1"/>
    <dgm:cxn modelId="{AA4EBC5B-96D0-4095-AF18-6FA96FC0B6FE}" srcId="{325398F9-1C99-4CB9-B906-8B1FD979BE79}" destId="{95BA0704-4C53-49E8-9C87-614E1F323130}" srcOrd="1" destOrd="0" parTransId="{CA475BC5-A9C7-4E76-9D82-0390F2AC8C5B}" sibTransId="{276C75FB-2123-4E98-97B7-69F59D00E3DD}"/>
    <dgm:cxn modelId="{9306505F-7D74-4F2F-A6BD-2BC7EE6F774A}" type="presOf" srcId="{9B0DA151-ED00-4BA1-85E6-01DD631DF2A7}" destId="{F201BEE9-C5AD-4A50-A40C-4FCD6DE2006E}" srcOrd="0" destOrd="0" presId="urn:microsoft.com/office/officeart/2005/8/layout/hList1"/>
    <dgm:cxn modelId="{29165B41-5B5E-4730-A3A0-ECA277B2DA15}" type="presOf" srcId="{1B6216EF-303F-462E-B450-C9B11D6A8590}" destId="{94C520E4-361C-4240-AB98-A6C67BF9B864}" srcOrd="0" destOrd="11" presId="urn:microsoft.com/office/officeart/2005/8/layout/hList1"/>
    <dgm:cxn modelId="{5D90E741-9508-4E48-8229-BD798E9FB771}" type="presOf" srcId="{AAE8F28B-DA40-4EB5-A899-CC46C424F5D6}" destId="{94C520E4-361C-4240-AB98-A6C67BF9B864}" srcOrd="0" destOrd="1" presId="urn:microsoft.com/office/officeart/2005/8/layout/hList1"/>
    <dgm:cxn modelId="{2CE75642-260E-46F0-8CCE-10A646BBFEF5}" srcId="{332FD344-C05B-4EA2-BF47-E73B09A1EFA9}" destId="{15957C46-89BE-4B25-966D-98EA67C2D3D4}" srcOrd="0" destOrd="0" parTransId="{4B16B835-D161-4EA2-9CCB-EA1263426CC3}" sibTransId="{442D999F-8723-4C1D-A319-FA76F12817E5}"/>
    <dgm:cxn modelId="{CE7DB046-3047-4AE1-BB59-0B5BB9FA6106}" srcId="{A1E84D8B-DE6B-4E10-ACBF-E66C97AA1417}" destId="{325398F9-1C99-4CB9-B906-8B1FD979BE79}" srcOrd="3" destOrd="0" parTransId="{E91CCE99-A7F5-4D7B-8893-1CC82719704A}" sibTransId="{CE91F935-2A4A-4310-81A5-BBAD2E66811B}"/>
    <dgm:cxn modelId="{D8498F4A-7FF8-4F7A-A879-6C51F52F8BD9}" srcId="{A472277C-9401-444C-BC29-E083D43B4AEE}" destId="{AFE7A73A-C902-46A8-B9C4-17E63B9F3744}" srcOrd="8" destOrd="0" parTransId="{9E2F9289-50F1-4795-A9C6-A51626FDA16B}" sibTransId="{0DDD2C93-AFA4-43C1-8081-862E2CAA5018}"/>
    <dgm:cxn modelId="{CFA3B36A-78F6-49FF-B826-02A1352C02CC}" srcId="{A472277C-9401-444C-BC29-E083D43B4AEE}" destId="{ECD77A9F-12B6-4693-A14A-939BD472A2B2}" srcOrd="5" destOrd="0" parTransId="{347D31F2-4671-44B1-9CF0-F861994A31E4}" sibTransId="{FD9DB1D6-3A02-4D8C-A02F-9C78B2531C1C}"/>
    <dgm:cxn modelId="{F02FCB4A-9CD4-48F9-8413-A03F7B7698EF}" srcId="{A472277C-9401-444C-BC29-E083D43B4AEE}" destId="{90526549-7A2B-49B5-A004-6F26C8847423}" srcOrd="3" destOrd="0" parTransId="{D607C66C-D002-4856-8DC0-EFE21252A8B4}" sibTransId="{45B62026-D506-48D4-80A1-52D942C058A2}"/>
    <dgm:cxn modelId="{BC2CC84B-2D49-4A8B-9B24-52EAD1696E86}" type="presOf" srcId="{AFE7A73A-C902-46A8-B9C4-17E63B9F3744}" destId="{A771D88A-A356-464D-9D4D-029A090B9977}" srcOrd="0" destOrd="8" presId="urn:microsoft.com/office/officeart/2005/8/layout/hList1"/>
    <dgm:cxn modelId="{8C352B6F-A7E4-4F45-9E70-38DAD1CAD7C2}" type="presOf" srcId="{332FD344-C05B-4EA2-BF47-E73B09A1EFA9}" destId="{FBB6907F-15F0-40E7-A89B-86E1A48A6760}" srcOrd="0" destOrd="0" presId="urn:microsoft.com/office/officeart/2005/8/layout/hList1"/>
    <dgm:cxn modelId="{D7628A70-A71C-4E0C-87F9-B210FA2CE52F}" srcId="{C582418F-3447-489F-AF08-F3CA27FFF7B5}" destId="{1068029C-6979-4C13-B6C6-6978F480C4E3}" srcOrd="7" destOrd="0" parTransId="{7CBDE4E4-5B9A-484C-932C-53B0AEBBCFCC}" sibTransId="{50D1B836-B883-4043-840A-582E8FCF1B42}"/>
    <dgm:cxn modelId="{CB375A51-BEBD-43F0-B646-33883B8D2609}" type="presOf" srcId="{9C1B7215-9878-4A3D-974E-1C6A0D3445F0}" destId="{B8058E2D-293A-43F5-A54B-EB5F45F0AE98}" srcOrd="0" destOrd="1" presId="urn:microsoft.com/office/officeart/2005/8/layout/hList1"/>
    <dgm:cxn modelId="{3A7EB755-62EE-4D9A-8E05-C7D02FF70EDA}" srcId="{325398F9-1C99-4CB9-B906-8B1FD979BE79}" destId="{B09B1E75-2E2E-4170-B59D-DB9112FE256B}" srcOrd="3" destOrd="0" parTransId="{8324216D-BE1E-453B-B448-393A296CDDE5}" sibTransId="{70CFE8C5-D53F-4591-B377-5FEF832CB555}"/>
    <dgm:cxn modelId="{EE205276-9A24-4FA4-A72A-19BFC973370D}" srcId="{A472277C-9401-444C-BC29-E083D43B4AEE}" destId="{5B6482CE-60F5-4376-9EF3-13076EF768DE}" srcOrd="6" destOrd="0" parTransId="{2C09D290-4BD2-43F2-9EED-C9FAD8786160}" sibTransId="{A89F7E33-F846-4EB0-A987-8F594B4906A5}"/>
    <dgm:cxn modelId="{022D937C-F344-4D13-8915-DA9F64ED3E4A}" type="presOf" srcId="{ECD77A9F-12B6-4693-A14A-939BD472A2B2}" destId="{A771D88A-A356-464D-9D4D-029A090B9977}" srcOrd="0" destOrd="5" presId="urn:microsoft.com/office/officeart/2005/8/layout/hList1"/>
    <dgm:cxn modelId="{C930017E-5BD2-416C-AC87-C1F108CCC3AB}" type="presOf" srcId="{95BA0704-4C53-49E8-9C87-614E1F323130}" destId="{62BD9D69-E7F5-4184-A041-98E8CDAC1880}" srcOrd="0" destOrd="1" presId="urn:microsoft.com/office/officeart/2005/8/layout/hList1"/>
    <dgm:cxn modelId="{7228DC7E-9A86-4131-AA60-48FF9A3BC739}" type="presOf" srcId="{A955D3B6-4359-4D75-A471-6AFA924277D0}" destId="{A771D88A-A356-464D-9D4D-029A090B9977}" srcOrd="0" destOrd="4" presId="urn:microsoft.com/office/officeart/2005/8/layout/hList1"/>
    <dgm:cxn modelId="{E2540D7F-3CC6-4C53-8B80-150356C55C47}" srcId="{C582418F-3447-489F-AF08-F3CA27FFF7B5}" destId="{9F2255CB-1514-4846-8DBE-F28F333CF699}" srcOrd="3" destOrd="0" parTransId="{9EFA3A0F-6BE3-4D93-9B64-21718E5CE9C8}" sibTransId="{BED92731-9A47-4425-9092-1B65CDF387CA}"/>
    <dgm:cxn modelId="{0C132180-1959-41B7-AC28-6CBD06FC29F1}" srcId="{A472277C-9401-444C-BC29-E083D43B4AEE}" destId="{4DC55B78-7BA5-4431-A44E-B217D232491A}" srcOrd="7" destOrd="0" parTransId="{2500BCAB-0F2C-4E77-A972-DC8767A037E9}" sibTransId="{3A2BAA16-1925-414C-96C2-1EFB6BFE4D21}"/>
    <dgm:cxn modelId="{0B08A582-D800-4061-95EF-3CA550FB3A55}" type="presOf" srcId="{20C358AA-6C75-465F-A06D-F3C08508CD52}" destId="{F201BEE9-C5AD-4A50-A40C-4FCD6DE2006E}" srcOrd="0" destOrd="1" presId="urn:microsoft.com/office/officeart/2005/8/layout/hList1"/>
    <dgm:cxn modelId="{5F998A83-0118-4AEB-8CF4-F6DA5E3DA956}" type="presOf" srcId="{78226ED3-EC8B-415B-8CCB-F8984FBDF5FD}" destId="{62BD9D69-E7F5-4184-A041-98E8CDAC1880}" srcOrd="0" destOrd="0" presId="urn:microsoft.com/office/officeart/2005/8/layout/hList1"/>
    <dgm:cxn modelId="{80C5758F-FED7-4784-9A62-21CC241BE567}" type="presOf" srcId="{C582418F-3447-489F-AF08-F3CA27FFF7B5}" destId="{0C3AFC8C-6F25-409A-B2A3-0712C9D2B4F9}" srcOrd="0" destOrd="0" presId="urn:microsoft.com/office/officeart/2005/8/layout/hList1"/>
    <dgm:cxn modelId="{27ED1698-F31C-4D30-9C93-B4F41D706DB0}" type="presOf" srcId="{325398F9-1C99-4CB9-B906-8B1FD979BE79}" destId="{B124CEDD-7C11-40A6-BC9B-E8EACB0FFFE9}" srcOrd="0" destOrd="0" presId="urn:microsoft.com/office/officeart/2005/8/layout/hList1"/>
    <dgm:cxn modelId="{DD7B3BA1-196E-450A-8287-0FAD6D663581}" type="presOf" srcId="{19124722-A049-4EEF-ADCC-83DA81F49147}" destId="{94C520E4-361C-4240-AB98-A6C67BF9B864}" srcOrd="0" destOrd="8" presId="urn:microsoft.com/office/officeart/2005/8/layout/hList1"/>
    <dgm:cxn modelId="{6682B1A1-23AD-4252-BF7A-EFDB2404A96A}" type="presOf" srcId="{97E265D0-6D27-4AB6-BC3F-C06B1CDAD1D4}" destId="{94C520E4-361C-4240-AB98-A6C67BF9B864}" srcOrd="0" destOrd="5" presId="urn:microsoft.com/office/officeart/2005/8/layout/hList1"/>
    <dgm:cxn modelId="{FA6AC4A2-1ECB-4E2E-B161-F3F5F2F539B5}" srcId="{A1E84D8B-DE6B-4E10-ACBF-E66C97AA1417}" destId="{332FD344-C05B-4EA2-BF47-E73B09A1EFA9}" srcOrd="4" destOrd="0" parTransId="{4BFA7449-CB7A-4DFD-8AC2-44C097EF3506}" sibTransId="{CD13C56D-4FA1-42AA-BF8E-7D223C1572F1}"/>
    <dgm:cxn modelId="{158FBBA7-67F5-4544-A7E7-C9031814563F}" srcId="{A1E84D8B-DE6B-4E10-ACBF-E66C97AA1417}" destId="{A472277C-9401-444C-BC29-E083D43B4AEE}" srcOrd="1" destOrd="0" parTransId="{C9EC7A1F-0FB5-4716-AE9F-90E2AC1E3B18}" sibTransId="{2FBC0E90-25CE-47AE-A5C1-E452E9EBD940}"/>
    <dgm:cxn modelId="{B418BDB0-E72D-4EC1-A62C-29FF98280D62}" srcId="{A472277C-9401-444C-BC29-E083D43B4AEE}" destId="{A955D3B6-4359-4D75-A471-6AFA924277D0}" srcOrd="4" destOrd="0" parTransId="{8C5608DA-2A71-4655-82A5-94B7365BDE46}" sibTransId="{DFDD4C12-586A-446D-B233-BA4EEE79793B}"/>
    <dgm:cxn modelId="{DD4E27B2-3066-4A92-B6E9-C55D9580F2A0}" type="presOf" srcId="{628C1D8E-1DF1-45A6-9B14-EA8F126B926F}" destId="{94C520E4-361C-4240-AB98-A6C67BF9B864}" srcOrd="0" destOrd="3" presId="urn:microsoft.com/office/officeart/2005/8/layout/hList1"/>
    <dgm:cxn modelId="{E47C35B2-ADCD-4DBD-8F78-090A9046EDB8}" srcId="{A472277C-9401-444C-BC29-E083D43B4AEE}" destId="{8B0F48C6-964E-4972-9A18-8918EA128559}" srcOrd="1" destOrd="0" parTransId="{DCB032DF-348B-4AD5-8443-62E3B572B29A}" sibTransId="{6192E7EF-8AEE-4AD5-AC3C-8F6559F15273}"/>
    <dgm:cxn modelId="{70C33DB3-C9F9-45FA-B52C-AAAC5ABE02B2}" srcId="{332FD344-C05B-4EA2-BF47-E73B09A1EFA9}" destId="{1B6216EF-303F-462E-B450-C9B11D6A8590}" srcOrd="11" destOrd="0" parTransId="{B3C27307-98EA-4CF3-B650-886ECC5EC4D9}" sibTransId="{0FF5DAC1-0E73-47DB-A554-AE4B554BC4C1}"/>
    <dgm:cxn modelId="{2CBC9DBA-E188-4C60-95A8-CC6C71616117}" srcId="{325398F9-1C99-4CB9-B906-8B1FD979BE79}" destId="{78226ED3-EC8B-415B-8CCB-F8984FBDF5FD}" srcOrd="0" destOrd="0" parTransId="{FE53D21A-191E-47ED-B4BA-02D7A68C9AB9}" sibTransId="{8AE09332-13A3-4CA3-86B7-A8444B76AE28}"/>
    <dgm:cxn modelId="{76B0EDBD-B184-4E60-AB98-415760525E92}" type="presOf" srcId="{15957C46-89BE-4B25-966D-98EA67C2D3D4}" destId="{94C520E4-361C-4240-AB98-A6C67BF9B864}" srcOrd="0" destOrd="0" presId="urn:microsoft.com/office/officeart/2005/8/layout/hList1"/>
    <dgm:cxn modelId="{A0B241BE-9EEA-4A53-9CB9-118D1DCB72A0}" type="presOf" srcId="{90526549-7A2B-49B5-A004-6F26C8847423}" destId="{A771D88A-A356-464D-9D4D-029A090B9977}" srcOrd="0" destOrd="3" presId="urn:microsoft.com/office/officeart/2005/8/layout/hList1"/>
    <dgm:cxn modelId="{740698BF-628A-472C-8491-E87B13826A22}" srcId="{325398F9-1C99-4CB9-B906-8B1FD979BE79}" destId="{CBD5CF2B-AF29-484C-92C4-15D33C093228}" srcOrd="5" destOrd="0" parTransId="{EB8F4788-2DD5-4E0C-8887-1B2CA087971B}" sibTransId="{A8888845-0BE6-4DFF-B2A2-7C8423CA83E7}"/>
    <dgm:cxn modelId="{6953D3BF-9CAB-4DF3-90A3-43815C2102E0}" srcId="{A472277C-9401-444C-BC29-E083D43B4AEE}" destId="{2ABC2080-9DF6-4B5C-83C3-08B70B9C959C}" srcOrd="2" destOrd="0" parTransId="{058D9CD7-41FA-480B-BA70-9AE37053F22B}" sibTransId="{5FDBB143-908E-4029-BFDE-2DFD57A80C7B}"/>
    <dgm:cxn modelId="{C6125EC3-C250-4F11-8842-74F91784343B}" type="presOf" srcId="{114A7C69-47BE-4AB2-9234-DDCA83B14764}" destId="{A771D88A-A356-464D-9D4D-029A090B9977}" srcOrd="0" destOrd="0" presId="urn:microsoft.com/office/officeart/2005/8/layout/hList1"/>
    <dgm:cxn modelId="{EAB5EAC4-5CA2-42BB-A015-979E95084BC3}" srcId="{3CE59EC9-A70F-41C0-B7E4-0D0BC1C9ACC5}" destId="{9C1B7215-9878-4A3D-974E-1C6A0D3445F0}" srcOrd="1" destOrd="0" parTransId="{1A4133E6-A542-4F99-8816-3138B6E77FAA}" sibTransId="{1D27FFBA-3DA4-41C3-81E1-CCBCDFB7D595}"/>
    <dgm:cxn modelId="{128073C6-9223-4240-B3D7-CD358F8616BD}" type="presOf" srcId="{5D04A757-AE53-448C-97E0-2EAB59435C93}" destId="{F201BEE9-C5AD-4A50-A40C-4FCD6DE2006E}" srcOrd="0" destOrd="4" presId="urn:microsoft.com/office/officeart/2005/8/layout/hList1"/>
    <dgm:cxn modelId="{00D024C7-B012-4293-9B7D-9041E870C525}" type="presOf" srcId="{E24C9EF2-3BB0-417F-AF64-39F515BD1B43}" destId="{B8058E2D-293A-43F5-A54B-EB5F45F0AE98}" srcOrd="0" destOrd="0" presId="urn:microsoft.com/office/officeart/2005/8/layout/hList1"/>
    <dgm:cxn modelId="{70F4F1C7-166A-4C48-BEBC-3D857D36490D}" srcId="{C582418F-3447-489F-AF08-F3CA27FFF7B5}" destId="{5D04A757-AE53-448C-97E0-2EAB59435C93}" srcOrd="4" destOrd="0" parTransId="{AB143390-5EF9-4572-82C9-0F2702F17CE4}" sibTransId="{258448F7-42CB-4160-B600-32B9FB42DC5F}"/>
    <dgm:cxn modelId="{1D1305C9-839E-4E8B-BD4F-B537792CA760}" type="presOf" srcId="{0C1F3E51-F804-4558-932B-D350C2B3BC5C}" destId="{62BD9D69-E7F5-4184-A041-98E8CDAC1880}" srcOrd="0" destOrd="2" presId="urn:microsoft.com/office/officeart/2005/8/layout/hList1"/>
    <dgm:cxn modelId="{7A782DCE-F874-40DF-A03E-A74ECAB7D239}" type="presOf" srcId="{2ABC2080-9DF6-4B5C-83C3-08B70B9C959C}" destId="{A771D88A-A356-464D-9D4D-029A090B9977}" srcOrd="0" destOrd="2" presId="urn:microsoft.com/office/officeart/2005/8/layout/hList1"/>
    <dgm:cxn modelId="{EC242AD0-DE55-43A5-B0CB-BE2BFFB05004}" type="presOf" srcId="{298CF5AB-BC63-47B1-A915-CDFFCE294BE6}" destId="{F201BEE9-C5AD-4A50-A40C-4FCD6DE2006E}" srcOrd="0" destOrd="5" presId="urn:microsoft.com/office/officeart/2005/8/layout/hList1"/>
    <dgm:cxn modelId="{0D14F4D0-CAE3-43E6-959F-87F6C7231295}" srcId="{332FD344-C05B-4EA2-BF47-E73B09A1EFA9}" destId="{4D61C1F6-7A6F-41E2-8A7D-628E35CB8702}" srcOrd="4" destOrd="0" parTransId="{A23E8B69-FAE8-4975-8C84-62C4B4A3F256}" sibTransId="{32C0189E-8479-4CDF-9A76-0E288F005B40}"/>
    <dgm:cxn modelId="{3EF122D7-1FFE-4EF7-8DAB-B72DEAC34171}" type="presOf" srcId="{E635FA55-0307-47AD-904B-BF5E6A732D65}" destId="{62BD9D69-E7F5-4184-A041-98E8CDAC1880}" srcOrd="0" destOrd="4" presId="urn:microsoft.com/office/officeart/2005/8/layout/hList1"/>
    <dgm:cxn modelId="{FCDC30D7-1BEE-454E-A7DB-0502CE1E5A15}" srcId="{332FD344-C05B-4EA2-BF47-E73B09A1EFA9}" destId="{AAE8F28B-DA40-4EB5-A899-CC46C424F5D6}" srcOrd="1" destOrd="0" parTransId="{3A81AF68-9871-4263-A657-A342D7064332}" sibTransId="{5AD65107-5335-4061-83D1-0234AFC7CAFA}"/>
    <dgm:cxn modelId="{26A92CD9-4B90-44E8-BE4C-AF904B57B7D8}" type="presOf" srcId="{156A0A4C-0C02-4641-BBDE-61A9A258A182}" destId="{94C520E4-361C-4240-AB98-A6C67BF9B864}" srcOrd="0" destOrd="2" presId="urn:microsoft.com/office/officeart/2005/8/layout/hList1"/>
    <dgm:cxn modelId="{4999B6DA-9DB4-4640-B574-2D240FEB2C78}" srcId="{332FD344-C05B-4EA2-BF47-E73B09A1EFA9}" destId="{176DC6BD-DB00-4341-8F7C-B9002A74B5C9}" srcOrd="6" destOrd="0" parTransId="{F00C4476-5F7F-4DF7-97AE-4D0CD7F8B0AC}" sibTransId="{C5E77F41-CD14-4304-9D37-4ABF004D5239}"/>
    <dgm:cxn modelId="{85441DDB-85EC-4231-B89E-19656CA698ED}" type="presOf" srcId="{A1E84D8B-DE6B-4E10-ACBF-E66C97AA1417}" destId="{4DF64FCB-A76D-42A5-86B3-9EDD2750B78F}" srcOrd="0" destOrd="0" presId="urn:microsoft.com/office/officeart/2005/8/layout/hList1"/>
    <dgm:cxn modelId="{D50338DB-02D4-4F07-9FAE-36CE35055684}" srcId="{A1E84D8B-DE6B-4E10-ACBF-E66C97AA1417}" destId="{3CE59EC9-A70F-41C0-B7E4-0D0BC1C9ACC5}" srcOrd="0" destOrd="0" parTransId="{6F97C76B-B3FB-400A-A36E-6AF75EDC1E12}" sibTransId="{DA8B54CC-8443-43F1-BCC8-898E93310ED3}"/>
    <dgm:cxn modelId="{851A56DB-9688-4D88-BE94-53F7E647A2FC}" type="presOf" srcId="{6D5306FA-A013-47ED-917C-95F21F0D3B5D}" destId="{94C520E4-361C-4240-AB98-A6C67BF9B864}" srcOrd="0" destOrd="10" presId="urn:microsoft.com/office/officeart/2005/8/layout/hList1"/>
    <dgm:cxn modelId="{29731CE0-FC49-4F6C-8858-66508BD54033}" srcId="{A472277C-9401-444C-BC29-E083D43B4AEE}" destId="{114A7C69-47BE-4AB2-9234-DDCA83B14764}" srcOrd="0" destOrd="0" parTransId="{CA7A90C1-3A06-47D8-BE1C-09F156A2E276}" sibTransId="{971A3349-0ABE-4A74-8268-4B1DC451A400}"/>
    <dgm:cxn modelId="{BEBD91E1-9C04-46FD-9766-3F38871B96EF}" type="presOf" srcId="{A472277C-9401-444C-BC29-E083D43B4AEE}" destId="{EBD67E22-F229-451F-BB4D-994FBD6F86B1}" srcOrd="0" destOrd="0" presId="urn:microsoft.com/office/officeart/2005/8/layout/hList1"/>
    <dgm:cxn modelId="{7535C0E3-419F-40ED-BE28-E7F4CC817E72}" srcId="{3CE59EC9-A70F-41C0-B7E4-0D0BC1C9ACC5}" destId="{E24C9EF2-3BB0-417F-AF64-39F515BD1B43}" srcOrd="0" destOrd="0" parTransId="{329E2EE5-D1C6-4BD0-A277-15023FC300F7}" sibTransId="{F8A15B2F-86FF-463E-A474-D8F5C451752E}"/>
    <dgm:cxn modelId="{5B2C85E5-47CA-45FF-A69F-1AB18E061218}" srcId="{325398F9-1C99-4CB9-B906-8B1FD979BE79}" destId="{E635FA55-0307-47AD-904B-BF5E6A732D65}" srcOrd="4" destOrd="0" parTransId="{9260E23A-5AFC-4478-85A3-243B1E89A01B}" sibTransId="{A2EE3BBA-7FDD-4456-827D-A787F175403B}"/>
    <dgm:cxn modelId="{7427CCEF-0F26-429C-9DE7-9156223E66DD}" srcId="{332FD344-C05B-4EA2-BF47-E73B09A1EFA9}" destId="{156A0A4C-0C02-4641-BBDE-61A9A258A182}" srcOrd="2" destOrd="0" parTransId="{1CB476AE-086F-4B4F-BA8E-8CCCE1B195FD}" sibTransId="{D2ACB230-C6B4-4A1A-9E1D-E3A3ECB2285D}"/>
    <dgm:cxn modelId="{D36556F3-D2F1-498A-9CDC-235D7CA99FD0}" srcId="{C582418F-3447-489F-AF08-F3CA27FFF7B5}" destId="{143BF893-ADF0-4880-A355-34DAE36CD825}" srcOrd="2" destOrd="0" parTransId="{A8B0153A-93DE-4568-8FF3-DBC43CCBE770}" sibTransId="{C16315B7-6713-4AFC-BDCA-2DCEB3AAFA51}"/>
    <dgm:cxn modelId="{5C7940FF-6F20-45F5-B952-11ADFA749A54}" srcId="{332FD344-C05B-4EA2-BF47-E73B09A1EFA9}" destId="{97E265D0-6D27-4AB6-BC3F-C06B1CDAD1D4}" srcOrd="5" destOrd="0" parTransId="{EB6B1CE6-F705-480A-AB78-3525CC9DA798}" sibTransId="{2F8F4D85-6C19-4E21-A5A2-E88FC6314867}"/>
    <dgm:cxn modelId="{FEE4E9FF-80BC-4C52-8E82-03FE7F7503B2}" type="presOf" srcId="{4D61C1F6-7A6F-41E2-8A7D-628E35CB8702}" destId="{94C520E4-361C-4240-AB98-A6C67BF9B864}" srcOrd="0" destOrd="4" presId="urn:microsoft.com/office/officeart/2005/8/layout/hList1"/>
    <dgm:cxn modelId="{541DD75C-C2C7-41C1-B822-F1C9C1310CCE}" type="presParOf" srcId="{4DF64FCB-A76D-42A5-86B3-9EDD2750B78F}" destId="{EACCA508-60D7-4EB7-91D3-86CAC34CC3C0}" srcOrd="0" destOrd="0" presId="urn:microsoft.com/office/officeart/2005/8/layout/hList1"/>
    <dgm:cxn modelId="{209BF39A-3EC9-4108-9F6B-720D4B1CC65F}" type="presParOf" srcId="{EACCA508-60D7-4EB7-91D3-86CAC34CC3C0}" destId="{5A235E63-AA0F-4EBC-8224-A6FD045FB3E8}" srcOrd="0" destOrd="0" presId="urn:microsoft.com/office/officeart/2005/8/layout/hList1"/>
    <dgm:cxn modelId="{0A4B1099-D0BE-40BE-9DEF-CCA4846100AA}" type="presParOf" srcId="{EACCA508-60D7-4EB7-91D3-86CAC34CC3C0}" destId="{B8058E2D-293A-43F5-A54B-EB5F45F0AE98}" srcOrd="1" destOrd="0" presId="urn:microsoft.com/office/officeart/2005/8/layout/hList1"/>
    <dgm:cxn modelId="{111BEDF0-0913-4550-851E-ADC9A8148221}" type="presParOf" srcId="{4DF64FCB-A76D-42A5-86B3-9EDD2750B78F}" destId="{13F2E0AB-FD3C-46D2-8C8D-B8EC04BCBA6F}" srcOrd="1" destOrd="0" presId="urn:microsoft.com/office/officeart/2005/8/layout/hList1"/>
    <dgm:cxn modelId="{73306FBA-FEE4-4B73-81B5-2AD80723BCB4}" type="presParOf" srcId="{4DF64FCB-A76D-42A5-86B3-9EDD2750B78F}" destId="{D324DC01-BE02-46B1-88F7-99784F0AB9CB}" srcOrd="2" destOrd="0" presId="urn:microsoft.com/office/officeart/2005/8/layout/hList1"/>
    <dgm:cxn modelId="{9F07BB7F-ACD3-4A65-90E4-5FFD7300DE17}" type="presParOf" srcId="{D324DC01-BE02-46B1-88F7-99784F0AB9CB}" destId="{EBD67E22-F229-451F-BB4D-994FBD6F86B1}" srcOrd="0" destOrd="0" presId="urn:microsoft.com/office/officeart/2005/8/layout/hList1"/>
    <dgm:cxn modelId="{F0141289-F993-41CD-B159-C50B80745851}" type="presParOf" srcId="{D324DC01-BE02-46B1-88F7-99784F0AB9CB}" destId="{A771D88A-A356-464D-9D4D-029A090B9977}" srcOrd="1" destOrd="0" presId="urn:microsoft.com/office/officeart/2005/8/layout/hList1"/>
    <dgm:cxn modelId="{8FCDA2BE-0776-43CF-AF51-239530A77865}" type="presParOf" srcId="{4DF64FCB-A76D-42A5-86B3-9EDD2750B78F}" destId="{4089A962-8228-4F97-9551-9094CE2E026B}" srcOrd="3" destOrd="0" presId="urn:microsoft.com/office/officeart/2005/8/layout/hList1"/>
    <dgm:cxn modelId="{CB1BAF72-1C82-41E6-A212-27FBC09D5CC8}" type="presParOf" srcId="{4DF64FCB-A76D-42A5-86B3-9EDD2750B78F}" destId="{CC4BB56C-2868-4E4D-8EED-62D056C46379}" srcOrd="4" destOrd="0" presId="urn:microsoft.com/office/officeart/2005/8/layout/hList1"/>
    <dgm:cxn modelId="{B0431D34-FF7D-4CA4-B060-DF7362E2F929}" type="presParOf" srcId="{CC4BB56C-2868-4E4D-8EED-62D056C46379}" destId="{0C3AFC8C-6F25-409A-B2A3-0712C9D2B4F9}" srcOrd="0" destOrd="0" presId="urn:microsoft.com/office/officeart/2005/8/layout/hList1"/>
    <dgm:cxn modelId="{14C3010F-F9EE-4A00-AF00-04EADF0D744A}" type="presParOf" srcId="{CC4BB56C-2868-4E4D-8EED-62D056C46379}" destId="{F201BEE9-C5AD-4A50-A40C-4FCD6DE2006E}" srcOrd="1" destOrd="0" presId="urn:microsoft.com/office/officeart/2005/8/layout/hList1"/>
    <dgm:cxn modelId="{3870C462-C9BB-4D6E-AFE3-77DEDE4B051E}" type="presParOf" srcId="{4DF64FCB-A76D-42A5-86B3-9EDD2750B78F}" destId="{842ED10E-EE6A-4225-A7ED-D945A823C4F7}" srcOrd="5" destOrd="0" presId="urn:microsoft.com/office/officeart/2005/8/layout/hList1"/>
    <dgm:cxn modelId="{80A21CF0-F149-492E-A297-199BD198BF8B}" type="presParOf" srcId="{4DF64FCB-A76D-42A5-86B3-9EDD2750B78F}" destId="{E33EF98A-12A6-415A-8A7F-4431A5D67DC3}" srcOrd="6" destOrd="0" presId="urn:microsoft.com/office/officeart/2005/8/layout/hList1"/>
    <dgm:cxn modelId="{30A68873-0926-459D-BC2C-B2F5DC6BF86E}" type="presParOf" srcId="{E33EF98A-12A6-415A-8A7F-4431A5D67DC3}" destId="{B124CEDD-7C11-40A6-BC9B-E8EACB0FFFE9}" srcOrd="0" destOrd="0" presId="urn:microsoft.com/office/officeart/2005/8/layout/hList1"/>
    <dgm:cxn modelId="{FA6786D1-194F-4ACE-9968-99BEAD26481A}" type="presParOf" srcId="{E33EF98A-12A6-415A-8A7F-4431A5D67DC3}" destId="{62BD9D69-E7F5-4184-A041-98E8CDAC1880}" srcOrd="1" destOrd="0" presId="urn:microsoft.com/office/officeart/2005/8/layout/hList1"/>
    <dgm:cxn modelId="{480AE15B-2F9C-411A-9C88-4D74508FD0A9}" type="presParOf" srcId="{4DF64FCB-A76D-42A5-86B3-9EDD2750B78F}" destId="{3F15D8A7-C56D-432D-8AC9-6C38807E804D}" srcOrd="7" destOrd="0" presId="urn:microsoft.com/office/officeart/2005/8/layout/hList1"/>
    <dgm:cxn modelId="{FD71257A-D9EB-47D6-B6CB-DFFC5E237C70}" type="presParOf" srcId="{4DF64FCB-A76D-42A5-86B3-9EDD2750B78F}" destId="{E3A95C72-96E5-40A5-BF0D-5EBB91115AE5}" srcOrd="8" destOrd="0" presId="urn:microsoft.com/office/officeart/2005/8/layout/hList1"/>
    <dgm:cxn modelId="{7C757D48-799C-4A79-A996-9C74A7FE71CC}" type="presParOf" srcId="{E3A95C72-96E5-40A5-BF0D-5EBB91115AE5}" destId="{FBB6907F-15F0-40E7-A89B-86E1A48A6760}" srcOrd="0" destOrd="0" presId="urn:microsoft.com/office/officeart/2005/8/layout/hList1"/>
    <dgm:cxn modelId="{7F6B80EE-6A29-4043-B79B-868EE9327459}" type="presParOf" srcId="{E3A95C72-96E5-40A5-BF0D-5EBB91115AE5}" destId="{94C520E4-361C-4240-AB98-A6C67BF9B864}"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35E63-AA0F-4EBC-8224-A6FD045FB3E8}">
      <dsp:nvSpPr>
        <dsp:cNvPr id="0" name=""/>
        <dsp:cNvSpPr/>
      </dsp:nvSpPr>
      <dsp:spPr>
        <a:xfrm>
          <a:off x="4856" y="26098"/>
          <a:ext cx="1861782"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Management</a:t>
          </a:r>
        </a:p>
      </dsp:txBody>
      <dsp:txXfrm>
        <a:off x="4856" y="26098"/>
        <a:ext cx="1861782" cy="547200"/>
      </dsp:txXfrm>
    </dsp:sp>
    <dsp:sp modelId="{B8058E2D-293A-43F5-A54B-EB5F45F0AE98}">
      <dsp:nvSpPr>
        <dsp:cNvPr id="0" name=""/>
        <dsp:cNvSpPr/>
      </dsp:nvSpPr>
      <dsp:spPr>
        <a:xfrm>
          <a:off x="4856" y="573298"/>
          <a:ext cx="1861782" cy="423555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ctr" defTabSz="711200">
            <a:lnSpc>
              <a:spcPct val="90000"/>
            </a:lnSpc>
            <a:spcBef>
              <a:spcPct val="0"/>
            </a:spcBef>
            <a:spcAft>
              <a:spcPct val="15000"/>
            </a:spcAft>
            <a:buNone/>
          </a:pPr>
          <a:r>
            <a:rPr lang="en-US" sz="1600" kern="1200" dirty="0">
              <a:latin typeface="+mn-lt"/>
            </a:rPr>
            <a:t>Melinda Lord</a:t>
          </a:r>
        </a:p>
        <a:p>
          <a:pPr marL="114300" lvl="1" indent="-114300" algn="ctr" defTabSz="577850">
            <a:lnSpc>
              <a:spcPct val="90000"/>
            </a:lnSpc>
            <a:spcBef>
              <a:spcPct val="0"/>
            </a:spcBef>
            <a:spcAft>
              <a:spcPct val="15000"/>
            </a:spcAft>
            <a:buNone/>
          </a:pPr>
          <a:r>
            <a:rPr lang="en-US" sz="1300" i="1" kern="1200" dirty="0">
              <a:solidFill>
                <a:schemeClr val="tx2"/>
              </a:solidFill>
            </a:rPr>
            <a:t>Acting Director</a:t>
          </a:r>
        </a:p>
      </dsp:txBody>
      <dsp:txXfrm>
        <a:off x="4856" y="573298"/>
        <a:ext cx="1861782" cy="4235556"/>
      </dsp:txXfrm>
    </dsp:sp>
    <dsp:sp modelId="{EBD67E22-F229-451F-BB4D-994FBD6F86B1}">
      <dsp:nvSpPr>
        <dsp:cNvPr id="0" name=""/>
        <dsp:cNvSpPr/>
      </dsp:nvSpPr>
      <dsp:spPr>
        <a:xfrm>
          <a:off x="2127289" y="26098"/>
          <a:ext cx="1861782"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Housing &amp; Economic Development Division</a:t>
          </a:r>
        </a:p>
      </dsp:txBody>
      <dsp:txXfrm>
        <a:off x="2127289" y="26098"/>
        <a:ext cx="1861782" cy="547200"/>
      </dsp:txXfrm>
    </dsp:sp>
    <dsp:sp modelId="{A771D88A-A356-464D-9D4D-029A090B9977}">
      <dsp:nvSpPr>
        <dsp:cNvPr id="0" name=""/>
        <dsp:cNvSpPr/>
      </dsp:nvSpPr>
      <dsp:spPr>
        <a:xfrm>
          <a:off x="2154192" y="564318"/>
          <a:ext cx="1861782" cy="423555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ctr" defTabSz="711200">
            <a:lnSpc>
              <a:spcPct val="90000"/>
            </a:lnSpc>
            <a:spcBef>
              <a:spcPct val="0"/>
            </a:spcBef>
            <a:spcAft>
              <a:spcPct val="15000"/>
            </a:spcAft>
            <a:buNone/>
          </a:pPr>
          <a:r>
            <a:rPr lang="en-US" sz="1600" kern="1200" dirty="0"/>
            <a:t>Marqueta Swain</a:t>
          </a:r>
        </a:p>
        <a:p>
          <a:pPr marL="114300" lvl="1" indent="-114300" algn="ctr" defTabSz="577850">
            <a:lnSpc>
              <a:spcPct val="90000"/>
            </a:lnSpc>
            <a:spcBef>
              <a:spcPct val="0"/>
            </a:spcBef>
            <a:spcAft>
              <a:spcPct val="15000"/>
            </a:spcAft>
            <a:buNone/>
          </a:pPr>
          <a:r>
            <a:rPr lang="en-US" sz="1300" kern="1200" dirty="0"/>
            <a:t> </a:t>
          </a:r>
          <a:r>
            <a:rPr lang="en-US" sz="1300" i="1" kern="1200" dirty="0">
              <a:solidFill>
                <a:schemeClr val="tx2"/>
              </a:solidFill>
            </a:rPr>
            <a:t>Affordable Housing Administrator</a:t>
          </a:r>
        </a:p>
        <a:p>
          <a:pPr marL="114300" lvl="1" indent="-114300" algn="ctr" defTabSz="577850">
            <a:lnSpc>
              <a:spcPct val="90000"/>
            </a:lnSpc>
            <a:spcBef>
              <a:spcPct val="0"/>
            </a:spcBef>
            <a:spcAft>
              <a:spcPct val="15000"/>
            </a:spcAft>
            <a:buChar char="•"/>
          </a:pPr>
          <a:endParaRPr lang="en-US" sz="1300" kern="1200" dirty="0"/>
        </a:p>
        <a:p>
          <a:pPr marL="171450" lvl="1" indent="-171450" algn="ctr" defTabSz="711200">
            <a:lnSpc>
              <a:spcPct val="90000"/>
            </a:lnSpc>
            <a:spcBef>
              <a:spcPct val="0"/>
            </a:spcBef>
            <a:spcAft>
              <a:spcPct val="15000"/>
            </a:spcAft>
            <a:buNone/>
          </a:pPr>
          <a:r>
            <a:rPr lang="en-US" sz="1600" kern="1200" dirty="0"/>
            <a:t>Solomon Smothers</a:t>
          </a:r>
          <a:r>
            <a:rPr lang="en-US" sz="1300" kern="1200" dirty="0"/>
            <a:t> </a:t>
          </a:r>
          <a:r>
            <a:rPr lang="en-US" sz="1300" i="1" kern="1200" dirty="0">
              <a:solidFill>
                <a:schemeClr val="tx2"/>
              </a:solidFill>
            </a:rPr>
            <a:t>Housing Coordinator</a:t>
          </a:r>
        </a:p>
        <a:p>
          <a:pPr marL="114300" lvl="1" indent="-114300" algn="ctr" defTabSz="577850">
            <a:lnSpc>
              <a:spcPct val="90000"/>
            </a:lnSpc>
            <a:spcBef>
              <a:spcPct val="0"/>
            </a:spcBef>
            <a:spcAft>
              <a:spcPct val="15000"/>
            </a:spcAft>
            <a:buChar char="•"/>
          </a:pPr>
          <a:endParaRPr lang="en-US" sz="1300" kern="1200" dirty="0"/>
        </a:p>
        <a:p>
          <a:pPr marL="171450" lvl="1" indent="-171450" algn="ctr" defTabSz="711200">
            <a:lnSpc>
              <a:spcPct val="90000"/>
            </a:lnSpc>
            <a:spcBef>
              <a:spcPct val="0"/>
            </a:spcBef>
            <a:spcAft>
              <a:spcPct val="15000"/>
            </a:spcAft>
            <a:buNone/>
          </a:pPr>
          <a:r>
            <a:rPr lang="en-US" sz="1600" kern="1200" dirty="0"/>
            <a:t>Hannah Savard</a:t>
          </a:r>
          <a:r>
            <a:rPr lang="en-US" sz="1300" kern="1200" dirty="0"/>
            <a:t> </a:t>
          </a:r>
          <a:r>
            <a:rPr lang="en-US" sz="1300" i="1" kern="1200" dirty="0">
              <a:solidFill>
                <a:schemeClr val="tx2"/>
              </a:solidFill>
            </a:rPr>
            <a:t>Community Development Specialist/AHED</a:t>
          </a:r>
        </a:p>
        <a:p>
          <a:pPr marL="114300" lvl="1" indent="-114300" algn="ctr" defTabSz="577850">
            <a:lnSpc>
              <a:spcPct val="90000"/>
            </a:lnSpc>
            <a:spcBef>
              <a:spcPct val="0"/>
            </a:spcBef>
            <a:spcAft>
              <a:spcPct val="15000"/>
            </a:spcAft>
            <a:buNone/>
          </a:pPr>
          <a:endParaRPr lang="en-US" sz="1300" i="1" kern="1200" dirty="0">
            <a:solidFill>
              <a:schemeClr val="tx2"/>
            </a:solidFill>
          </a:endParaRPr>
        </a:p>
        <a:p>
          <a:pPr marL="171450" lvl="1" indent="-171450" algn="ctr" defTabSz="711200">
            <a:lnSpc>
              <a:spcPct val="90000"/>
            </a:lnSpc>
            <a:spcBef>
              <a:spcPct val="0"/>
            </a:spcBef>
            <a:spcAft>
              <a:spcPct val="15000"/>
            </a:spcAft>
            <a:buNone/>
          </a:pPr>
          <a:r>
            <a:rPr lang="en-US" sz="1600" i="0" kern="1200" dirty="0">
              <a:solidFill>
                <a:schemeClr val="tx1"/>
              </a:solidFill>
            </a:rPr>
            <a:t>(Vacant)</a:t>
          </a:r>
        </a:p>
        <a:p>
          <a:pPr marL="114300" lvl="1" indent="-114300" algn="ctr" defTabSz="577850">
            <a:lnSpc>
              <a:spcPct val="90000"/>
            </a:lnSpc>
            <a:spcBef>
              <a:spcPct val="0"/>
            </a:spcBef>
            <a:spcAft>
              <a:spcPct val="15000"/>
            </a:spcAft>
            <a:buNone/>
          </a:pPr>
          <a:r>
            <a:rPr lang="en-US" sz="1300" i="1" kern="1200" dirty="0">
              <a:solidFill>
                <a:schemeClr val="tx2"/>
              </a:solidFill>
            </a:rPr>
            <a:t>Community Development Specialist/Lead Hazard Reduction</a:t>
          </a:r>
        </a:p>
      </dsp:txBody>
      <dsp:txXfrm>
        <a:off x="2154192" y="564318"/>
        <a:ext cx="1861782" cy="4235556"/>
      </dsp:txXfrm>
    </dsp:sp>
    <dsp:sp modelId="{0C3AFC8C-6F25-409A-B2A3-0712C9D2B4F9}">
      <dsp:nvSpPr>
        <dsp:cNvPr id="0" name=""/>
        <dsp:cNvSpPr/>
      </dsp:nvSpPr>
      <dsp:spPr>
        <a:xfrm>
          <a:off x="4249722" y="26098"/>
          <a:ext cx="1861782"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Community Development Division</a:t>
          </a:r>
        </a:p>
      </dsp:txBody>
      <dsp:txXfrm>
        <a:off x="4249722" y="26098"/>
        <a:ext cx="1861782" cy="547200"/>
      </dsp:txXfrm>
    </dsp:sp>
    <dsp:sp modelId="{F201BEE9-C5AD-4A50-A40C-4FCD6DE2006E}">
      <dsp:nvSpPr>
        <dsp:cNvPr id="0" name=""/>
        <dsp:cNvSpPr/>
      </dsp:nvSpPr>
      <dsp:spPr>
        <a:xfrm>
          <a:off x="4249722" y="573298"/>
          <a:ext cx="1861782" cy="423555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ctr" defTabSz="711200">
            <a:lnSpc>
              <a:spcPct val="90000"/>
            </a:lnSpc>
            <a:spcBef>
              <a:spcPct val="0"/>
            </a:spcBef>
            <a:spcAft>
              <a:spcPct val="15000"/>
            </a:spcAft>
            <a:buNone/>
          </a:pPr>
          <a:r>
            <a:rPr lang="en-US" sz="1600" kern="1200" dirty="0"/>
            <a:t>Marci Irwin</a:t>
          </a:r>
        </a:p>
        <a:p>
          <a:pPr marL="114300" lvl="1" indent="-114300" algn="ctr" defTabSz="577850">
            <a:lnSpc>
              <a:spcPct val="90000"/>
            </a:lnSpc>
            <a:spcBef>
              <a:spcPct val="0"/>
            </a:spcBef>
            <a:spcAft>
              <a:spcPct val="15000"/>
            </a:spcAft>
            <a:buNone/>
          </a:pPr>
          <a:r>
            <a:rPr lang="en-US" sz="1300" i="1" kern="1200" dirty="0">
              <a:solidFill>
                <a:schemeClr val="tx2"/>
              </a:solidFill>
            </a:rPr>
            <a:t>Community Development Administrator</a:t>
          </a:r>
        </a:p>
        <a:p>
          <a:pPr marL="114300" lvl="1" indent="-114300" algn="ctr" defTabSz="577850">
            <a:lnSpc>
              <a:spcPct val="90000"/>
            </a:lnSpc>
            <a:spcBef>
              <a:spcPct val="0"/>
            </a:spcBef>
            <a:spcAft>
              <a:spcPct val="15000"/>
            </a:spcAft>
            <a:buChar char="•"/>
          </a:pPr>
          <a:endParaRPr lang="en-US" sz="1300" kern="1200" dirty="0"/>
        </a:p>
        <a:p>
          <a:pPr marL="171450" lvl="1" indent="-171450" algn="ctr" defTabSz="711200">
            <a:lnSpc>
              <a:spcPct val="90000"/>
            </a:lnSpc>
            <a:spcBef>
              <a:spcPct val="0"/>
            </a:spcBef>
            <a:spcAft>
              <a:spcPct val="15000"/>
            </a:spcAft>
            <a:buNone/>
          </a:pPr>
          <a:r>
            <a:rPr lang="en-US" sz="1600" kern="1200" dirty="0"/>
            <a:t>Damario Squire </a:t>
          </a:r>
          <a:r>
            <a:rPr lang="en-US" sz="1300" i="1" kern="1200" dirty="0">
              <a:solidFill>
                <a:schemeClr val="tx2"/>
              </a:solidFill>
            </a:rPr>
            <a:t>Community Development Coordinator</a:t>
          </a:r>
        </a:p>
        <a:p>
          <a:pPr marL="114300" lvl="1" indent="-114300" algn="ctr" defTabSz="577850">
            <a:lnSpc>
              <a:spcPct val="90000"/>
            </a:lnSpc>
            <a:spcBef>
              <a:spcPct val="0"/>
            </a:spcBef>
            <a:spcAft>
              <a:spcPct val="15000"/>
            </a:spcAft>
            <a:buChar char="•"/>
          </a:pPr>
          <a:endParaRPr lang="en-US" sz="1300" kern="1200" dirty="0"/>
        </a:p>
        <a:p>
          <a:pPr marL="171450" lvl="1" indent="-171450" algn="ctr" defTabSz="711200">
            <a:lnSpc>
              <a:spcPct val="90000"/>
            </a:lnSpc>
            <a:spcBef>
              <a:spcPct val="0"/>
            </a:spcBef>
            <a:spcAft>
              <a:spcPct val="15000"/>
            </a:spcAft>
            <a:buNone/>
          </a:pPr>
          <a:r>
            <a:rPr lang="en-US" sz="1600" kern="1200" dirty="0"/>
            <a:t>Lily Sronkoski </a:t>
          </a:r>
          <a:r>
            <a:rPr lang="en-US" sz="1300" i="1" kern="1200" dirty="0">
              <a:solidFill>
                <a:schemeClr val="tx2"/>
              </a:solidFill>
            </a:rPr>
            <a:t>Community Development  Specialist /CoC  </a:t>
          </a:r>
        </a:p>
        <a:p>
          <a:pPr marL="114300" lvl="1" indent="-114300" algn="ctr" defTabSz="577850">
            <a:lnSpc>
              <a:spcPct val="90000"/>
            </a:lnSpc>
            <a:spcBef>
              <a:spcPct val="0"/>
            </a:spcBef>
            <a:spcAft>
              <a:spcPct val="15000"/>
            </a:spcAft>
            <a:buChar char="•"/>
          </a:pPr>
          <a:endParaRPr lang="en-US" sz="1300" kern="1200" dirty="0"/>
        </a:p>
        <a:p>
          <a:pPr marL="171450" lvl="1" indent="-171450" algn="ctr" defTabSz="711200">
            <a:lnSpc>
              <a:spcPct val="90000"/>
            </a:lnSpc>
            <a:spcBef>
              <a:spcPct val="0"/>
            </a:spcBef>
            <a:spcAft>
              <a:spcPct val="15000"/>
            </a:spcAft>
            <a:buNone/>
          </a:pPr>
          <a:r>
            <a:rPr lang="en-US" sz="1600" kern="1200" dirty="0"/>
            <a:t>Samantha Gambuti</a:t>
          </a:r>
          <a:r>
            <a:rPr lang="en-US" sz="1300" kern="1200" dirty="0"/>
            <a:t> </a:t>
          </a:r>
          <a:r>
            <a:rPr lang="en-US" sz="1300" i="1" kern="1200" dirty="0">
              <a:solidFill>
                <a:schemeClr val="tx2"/>
              </a:solidFill>
            </a:rPr>
            <a:t>Community Development Specialist/CD</a:t>
          </a:r>
        </a:p>
      </dsp:txBody>
      <dsp:txXfrm>
        <a:off x="4249722" y="573298"/>
        <a:ext cx="1861782" cy="4235556"/>
      </dsp:txXfrm>
    </dsp:sp>
    <dsp:sp modelId="{B124CEDD-7C11-40A6-BC9B-E8EACB0FFFE9}">
      <dsp:nvSpPr>
        <dsp:cNvPr id="0" name=""/>
        <dsp:cNvSpPr/>
      </dsp:nvSpPr>
      <dsp:spPr>
        <a:xfrm>
          <a:off x="6372154" y="26098"/>
          <a:ext cx="1861782"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Community Impact Division</a:t>
          </a:r>
        </a:p>
      </dsp:txBody>
      <dsp:txXfrm>
        <a:off x="6372154" y="26098"/>
        <a:ext cx="1861782" cy="547200"/>
      </dsp:txXfrm>
    </dsp:sp>
    <dsp:sp modelId="{62BD9D69-E7F5-4184-A041-98E8CDAC1880}">
      <dsp:nvSpPr>
        <dsp:cNvPr id="0" name=""/>
        <dsp:cNvSpPr/>
      </dsp:nvSpPr>
      <dsp:spPr>
        <a:xfrm>
          <a:off x="6372154" y="573298"/>
          <a:ext cx="1861782" cy="423555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ctr" defTabSz="711200">
            <a:lnSpc>
              <a:spcPct val="90000"/>
            </a:lnSpc>
            <a:spcBef>
              <a:spcPct val="0"/>
            </a:spcBef>
            <a:spcAft>
              <a:spcPct val="15000"/>
            </a:spcAft>
            <a:buNone/>
          </a:pPr>
          <a:r>
            <a:rPr lang="en-US" sz="1600" kern="1200" dirty="0"/>
            <a:t>Alejandra Calva, </a:t>
          </a:r>
          <a:r>
            <a:rPr lang="en-US" sz="1300" i="1" kern="1200" dirty="0">
              <a:solidFill>
                <a:schemeClr val="tx2"/>
              </a:solidFill>
            </a:rPr>
            <a:t>Community Impact Administrator</a:t>
          </a:r>
        </a:p>
        <a:p>
          <a:pPr marL="114300" lvl="1" indent="-114300" algn="ctr" defTabSz="577850">
            <a:lnSpc>
              <a:spcPct val="90000"/>
            </a:lnSpc>
            <a:spcBef>
              <a:spcPct val="0"/>
            </a:spcBef>
            <a:spcAft>
              <a:spcPct val="15000"/>
            </a:spcAft>
            <a:buChar char="•"/>
          </a:pPr>
          <a:endParaRPr lang="en-US" sz="1300" kern="1200" dirty="0"/>
        </a:p>
        <a:p>
          <a:pPr marL="171450" lvl="1" indent="-171450" algn="ctr" defTabSz="711200">
            <a:lnSpc>
              <a:spcPct val="90000"/>
            </a:lnSpc>
            <a:spcBef>
              <a:spcPct val="0"/>
            </a:spcBef>
            <a:spcAft>
              <a:spcPct val="15000"/>
            </a:spcAft>
            <a:buNone/>
          </a:pPr>
          <a:r>
            <a:rPr lang="en-US" sz="1600" kern="1200" dirty="0"/>
            <a:t>Yashu Kavalakuntla</a:t>
          </a:r>
          <a:r>
            <a:rPr lang="en-US" sz="1300" kern="1200" dirty="0"/>
            <a:t> </a:t>
          </a:r>
          <a:r>
            <a:rPr lang="en-US" sz="1300" i="1" kern="1200" dirty="0">
              <a:solidFill>
                <a:schemeClr val="tx2"/>
              </a:solidFill>
            </a:rPr>
            <a:t>Community Impact Specialist</a:t>
          </a:r>
        </a:p>
        <a:p>
          <a:pPr marL="114300" lvl="1" indent="-114300" algn="ctr" defTabSz="577850">
            <a:lnSpc>
              <a:spcPct val="90000"/>
            </a:lnSpc>
            <a:spcBef>
              <a:spcPct val="0"/>
            </a:spcBef>
            <a:spcAft>
              <a:spcPct val="15000"/>
            </a:spcAft>
            <a:buChar char="•"/>
          </a:pPr>
          <a:endParaRPr lang="en-US" sz="1300" kern="1200" dirty="0"/>
        </a:p>
        <a:p>
          <a:pPr marL="171450" lvl="1" indent="-171450" algn="ctr" defTabSz="711200">
            <a:lnSpc>
              <a:spcPct val="90000"/>
            </a:lnSpc>
            <a:spcBef>
              <a:spcPct val="0"/>
            </a:spcBef>
            <a:spcAft>
              <a:spcPct val="15000"/>
            </a:spcAft>
            <a:buNone/>
          </a:pPr>
          <a:r>
            <a:rPr lang="en-US" sz="1600" kern="1200" dirty="0"/>
            <a:t>(Vacant)</a:t>
          </a:r>
        </a:p>
        <a:p>
          <a:pPr marL="114300" lvl="1" indent="-114300" algn="ctr" defTabSz="577850">
            <a:lnSpc>
              <a:spcPct val="90000"/>
            </a:lnSpc>
            <a:spcBef>
              <a:spcPct val="0"/>
            </a:spcBef>
            <a:spcAft>
              <a:spcPct val="15000"/>
            </a:spcAft>
            <a:buNone/>
          </a:pPr>
          <a:r>
            <a:rPr lang="en-US" sz="1300" kern="1200" dirty="0"/>
            <a:t>  </a:t>
          </a:r>
          <a:r>
            <a:rPr lang="en-US" sz="1300" i="1" kern="1200" dirty="0">
              <a:solidFill>
                <a:schemeClr val="tx2"/>
              </a:solidFill>
            </a:rPr>
            <a:t>Community Impact Specialist</a:t>
          </a:r>
        </a:p>
      </dsp:txBody>
      <dsp:txXfrm>
        <a:off x="6372154" y="573298"/>
        <a:ext cx="1861782" cy="4235556"/>
      </dsp:txXfrm>
    </dsp:sp>
    <dsp:sp modelId="{FBB6907F-15F0-40E7-A89B-86E1A48A6760}">
      <dsp:nvSpPr>
        <dsp:cNvPr id="0" name=""/>
        <dsp:cNvSpPr/>
      </dsp:nvSpPr>
      <dsp:spPr>
        <a:xfrm>
          <a:off x="8494587" y="26098"/>
          <a:ext cx="1861782"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Compliance Division</a:t>
          </a:r>
        </a:p>
      </dsp:txBody>
      <dsp:txXfrm>
        <a:off x="8494587" y="26098"/>
        <a:ext cx="1861782" cy="547200"/>
      </dsp:txXfrm>
    </dsp:sp>
    <dsp:sp modelId="{94C520E4-361C-4240-AB98-A6C67BF9B864}">
      <dsp:nvSpPr>
        <dsp:cNvPr id="0" name=""/>
        <dsp:cNvSpPr/>
      </dsp:nvSpPr>
      <dsp:spPr>
        <a:xfrm>
          <a:off x="8494587" y="573298"/>
          <a:ext cx="1861782" cy="423555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ctr" defTabSz="711200">
            <a:lnSpc>
              <a:spcPct val="90000"/>
            </a:lnSpc>
            <a:spcBef>
              <a:spcPct val="0"/>
            </a:spcBef>
            <a:spcAft>
              <a:spcPct val="15000"/>
            </a:spcAft>
            <a:buNone/>
          </a:pPr>
          <a:r>
            <a:rPr lang="en-US" sz="1600" kern="1200" dirty="0"/>
            <a:t>Coral Rogers</a:t>
          </a:r>
        </a:p>
        <a:p>
          <a:pPr marL="114300" lvl="1" indent="-114300" algn="ctr" defTabSz="577850">
            <a:lnSpc>
              <a:spcPct val="90000"/>
            </a:lnSpc>
            <a:spcBef>
              <a:spcPct val="0"/>
            </a:spcBef>
            <a:spcAft>
              <a:spcPct val="15000"/>
            </a:spcAft>
            <a:buNone/>
          </a:pPr>
          <a:r>
            <a:rPr lang="en-US" sz="1300" kern="1200" dirty="0"/>
            <a:t> </a:t>
          </a:r>
          <a:r>
            <a:rPr lang="en-US" sz="1300" i="1" kern="1200" dirty="0">
              <a:solidFill>
                <a:schemeClr val="tx2"/>
              </a:solidFill>
            </a:rPr>
            <a:t>Compliance Administrator</a:t>
          </a:r>
        </a:p>
        <a:p>
          <a:pPr marL="114300" lvl="1" indent="-114300" algn="ctr" defTabSz="577850">
            <a:lnSpc>
              <a:spcPct val="90000"/>
            </a:lnSpc>
            <a:spcBef>
              <a:spcPct val="0"/>
            </a:spcBef>
            <a:spcAft>
              <a:spcPct val="15000"/>
            </a:spcAft>
            <a:buChar char="•"/>
          </a:pPr>
          <a:endParaRPr lang="en-US" sz="1300" kern="1200" dirty="0"/>
        </a:p>
        <a:p>
          <a:pPr marL="171450" lvl="1" indent="-171450" algn="ctr" defTabSz="711200">
            <a:lnSpc>
              <a:spcPct val="90000"/>
            </a:lnSpc>
            <a:spcBef>
              <a:spcPct val="0"/>
            </a:spcBef>
            <a:spcAft>
              <a:spcPct val="15000"/>
            </a:spcAft>
            <a:buNone/>
          </a:pPr>
          <a:r>
            <a:rPr lang="en-US" sz="1600" kern="1200" dirty="0"/>
            <a:t>Michele Tully</a:t>
          </a:r>
        </a:p>
        <a:p>
          <a:pPr marL="114300" lvl="1" indent="-114300" algn="ctr" defTabSz="577850">
            <a:lnSpc>
              <a:spcPct val="90000"/>
            </a:lnSpc>
            <a:spcBef>
              <a:spcPct val="0"/>
            </a:spcBef>
            <a:spcAft>
              <a:spcPct val="15000"/>
            </a:spcAft>
            <a:buNone/>
          </a:pPr>
          <a:r>
            <a:rPr lang="en-US" sz="1300" i="1" kern="1200" dirty="0">
              <a:solidFill>
                <a:schemeClr val="tx2"/>
              </a:solidFill>
            </a:rPr>
            <a:t>  Program Support Analyst II</a:t>
          </a:r>
        </a:p>
        <a:p>
          <a:pPr marL="114300" lvl="1" indent="-114300" algn="ctr" defTabSz="577850">
            <a:lnSpc>
              <a:spcPct val="90000"/>
            </a:lnSpc>
            <a:spcBef>
              <a:spcPct val="0"/>
            </a:spcBef>
            <a:spcAft>
              <a:spcPct val="15000"/>
            </a:spcAft>
            <a:buChar char="•"/>
          </a:pPr>
          <a:endParaRPr lang="en-US" sz="1300" kern="1200" dirty="0"/>
        </a:p>
        <a:p>
          <a:pPr marL="171450" lvl="1" indent="-171450" algn="ctr" defTabSz="711200">
            <a:lnSpc>
              <a:spcPct val="90000"/>
            </a:lnSpc>
            <a:spcBef>
              <a:spcPct val="0"/>
            </a:spcBef>
            <a:spcAft>
              <a:spcPct val="15000"/>
            </a:spcAft>
            <a:buNone/>
          </a:pPr>
          <a:r>
            <a:rPr lang="en-US" sz="1600" kern="1200" dirty="0"/>
            <a:t>Andrea Livingston </a:t>
          </a:r>
          <a:r>
            <a:rPr lang="en-US" sz="1300" i="1" kern="1200" dirty="0"/>
            <a:t>Administrative Assistant II</a:t>
          </a:r>
        </a:p>
        <a:p>
          <a:pPr marL="114300" lvl="1" indent="-114300" algn="ctr" defTabSz="577850">
            <a:lnSpc>
              <a:spcPct val="90000"/>
            </a:lnSpc>
            <a:spcBef>
              <a:spcPct val="0"/>
            </a:spcBef>
            <a:spcAft>
              <a:spcPct val="15000"/>
            </a:spcAft>
            <a:buChar char="•"/>
          </a:pPr>
          <a:endParaRPr lang="en-US" sz="1300" kern="1200" dirty="0"/>
        </a:p>
        <a:p>
          <a:pPr marL="171450" lvl="1" indent="-171450" algn="ctr" defTabSz="711200">
            <a:lnSpc>
              <a:spcPct val="90000"/>
            </a:lnSpc>
            <a:spcBef>
              <a:spcPct val="0"/>
            </a:spcBef>
            <a:spcAft>
              <a:spcPct val="15000"/>
            </a:spcAft>
            <a:buNone/>
          </a:pPr>
          <a:r>
            <a:rPr lang="en-US" sz="1600" kern="1200" dirty="0"/>
            <a:t>Cory Scott</a:t>
          </a:r>
        </a:p>
        <a:p>
          <a:pPr marL="114300" lvl="1" indent="-114300" algn="ctr" defTabSz="577850">
            <a:lnSpc>
              <a:spcPct val="90000"/>
            </a:lnSpc>
            <a:spcBef>
              <a:spcPct val="0"/>
            </a:spcBef>
            <a:spcAft>
              <a:spcPct val="15000"/>
            </a:spcAft>
            <a:buNone/>
          </a:pPr>
          <a:r>
            <a:rPr lang="en-US" sz="1300" i="1" kern="1200" dirty="0">
              <a:solidFill>
                <a:schemeClr val="tx2"/>
              </a:solidFill>
            </a:rPr>
            <a:t>  Compliance Analyst</a:t>
          </a:r>
        </a:p>
        <a:p>
          <a:pPr marL="114300" lvl="1" indent="-114300" algn="ctr" defTabSz="577850">
            <a:lnSpc>
              <a:spcPct val="90000"/>
            </a:lnSpc>
            <a:spcBef>
              <a:spcPct val="0"/>
            </a:spcBef>
            <a:spcAft>
              <a:spcPct val="15000"/>
            </a:spcAft>
            <a:buChar char="•"/>
          </a:pPr>
          <a:endParaRPr lang="en-US" sz="1300" kern="1200" dirty="0"/>
        </a:p>
        <a:p>
          <a:pPr marL="171450" lvl="1" indent="-171450" algn="ctr" defTabSz="711200">
            <a:lnSpc>
              <a:spcPct val="90000"/>
            </a:lnSpc>
            <a:spcBef>
              <a:spcPct val="0"/>
            </a:spcBef>
            <a:spcAft>
              <a:spcPct val="15000"/>
            </a:spcAft>
            <a:buNone/>
          </a:pPr>
          <a:r>
            <a:rPr lang="en-US" sz="1600" kern="1200" dirty="0"/>
            <a:t>Santerica Davis  </a:t>
          </a:r>
          <a:r>
            <a:rPr lang="en-US" sz="1300" i="1" kern="1200" dirty="0">
              <a:solidFill>
                <a:schemeClr val="tx2"/>
              </a:solidFill>
            </a:rPr>
            <a:t>Community Development Specialist/Compliance</a:t>
          </a:r>
        </a:p>
      </dsp:txBody>
      <dsp:txXfrm>
        <a:off x="8494587" y="573298"/>
        <a:ext cx="1861782" cy="423555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3177" tIns="46589" rIns="93177" bIns="46589" rtlCol="0"/>
          <a:lstStyle>
            <a:lvl1pPr algn="r">
              <a:defRPr sz="1200"/>
            </a:lvl1pPr>
          </a:lstStyle>
          <a:p>
            <a:fld id="{210401FB-AF35-4646-8C05-73F8BBE96740}" type="datetimeFigureOut">
              <a:rPr lang="en-US" smtClean="0"/>
              <a:t>10/21/2024</a:t>
            </a:fld>
            <a:endParaRPr lang="en-US"/>
          </a:p>
        </p:txBody>
      </p:sp>
      <p:sp>
        <p:nvSpPr>
          <p:cNvPr id="4" name="Footer Placeholder 3"/>
          <p:cNvSpPr>
            <a:spLocks noGrp="1"/>
          </p:cNvSpPr>
          <p:nvPr>
            <p:ph type="ftr" sz="quarter" idx="2"/>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8"/>
            <a:ext cx="2982119" cy="466433"/>
          </a:xfrm>
          <a:prstGeom prst="rect">
            <a:avLst/>
          </a:prstGeom>
        </p:spPr>
        <p:txBody>
          <a:bodyPr vert="horz" lIns="93177" tIns="46589" rIns="93177" bIns="46589" rtlCol="0" anchor="b"/>
          <a:lstStyle>
            <a:lvl1pPr algn="r">
              <a:defRPr sz="1200"/>
            </a:lvl1pPr>
          </a:lstStyle>
          <a:p>
            <a:fld id="{BD161AD6-A684-4D51-8B26-2079AF28ACBA}" type="slidenum">
              <a:rPr lang="en-US" smtClean="0"/>
              <a:t>‹#›</a:t>
            </a:fld>
            <a:endParaRPr lang="en-US"/>
          </a:p>
        </p:txBody>
      </p:sp>
    </p:spTree>
    <p:extLst>
      <p:ext uri="{BB962C8B-B14F-4D97-AF65-F5344CB8AC3E}">
        <p14:creationId xmlns:p14="http://schemas.microsoft.com/office/powerpoint/2010/main" val="644717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8C0148DB-433F-4E9C-88C7-C2C3D73E1321}" type="datetimeFigureOut">
              <a:rPr lang="en-US" smtClean="0"/>
              <a:t>10/21/2024</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4E505A3F-8C32-42B7-9157-38572216A208}" type="slidenum">
              <a:rPr lang="en-US" smtClean="0"/>
              <a:t>‹#›</a:t>
            </a:fld>
            <a:endParaRPr lang="en-US"/>
          </a:p>
        </p:txBody>
      </p:sp>
    </p:spTree>
    <p:extLst>
      <p:ext uri="{BB962C8B-B14F-4D97-AF65-F5344CB8AC3E}">
        <p14:creationId xmlns:p14="http://schemas.microsoft.com/office/powerpoint/2010/main" val="29009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6FC7BC-7B76-4195-A15F-300535F0F55A}" type="slidenum">
              <a:rPr lang="en-US" altLang="en-US" smtClean="0"/>
              <a:pPr>
                <a:spcBef>
                  <a:spcPct val="0"/>
                </a:spcBef>
              </a:pPr>
              <a:t>1</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5491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BE3188-06AD-446E-BDFC-740F50652C6F}" type="slidenum">
              <a:rPr lang="en-US" altLang="en-US" smtClean="0"/>
              <a:pPr>
                <a:spcBef>
                  <a:spcPct val="0"/>
                </a:spcBef>
              </a:pPr>
              <a:t>17</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74876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01BA4F-0618-4079-A4AD-C4373B0388A3}" type="slidenum">
              <a:rPr lang="en-US" altLang="en-US" smtClean="0"/>
              <a:pPr>
                <a:spcBef>
                  <a:spcPct val="0"/>
                </a:spcBef>
              </a:pPr>
              <a:t>18</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4681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7F21F6-58F9-4642-89CC-C78FB4E8F541}" type="slidenum">
              <a:rPr lang="en-US" altLang="en-US" smtClean="0"/>
              <a:pPr>
                <a:spcBef>
                  <a:spcPct val="0"/>
                </a:spcBef>
              </a:pPr>
              <a:t>20</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97940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349D88-654F-44D9-81CA-F7BD989F1FC1}" type="slidenum">
              <a:rPr lang="en-US" altLang="en-US" smtClean="0"/>
              <a:pPr>
                <a:spcBef>
                  <a:spcPct val="0"/>
                </a:spcBef>
              </a:pPr>
              <a:t>21</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51353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D157ED-6AAB-4525-BF9A-E53A9D74626D}" type="slidenum">
              <a:rPr lang="en-US" altLang="en-US" smtClean="0"/>
              <a:pPr>
                <a:spcBef>
                  <a:spcPct val="0"/>
                </a:spcBef>
              </a:pPr>
              <a:t>33</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87858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57066" indent="-291179">
              <a:defRPr sz="2400">
                <a:solidFill>
                  <a:schemeClr val="tx1"/>
                </a:solidFill>
                <a:latin typeface="Arial" panose="020B0604020202020204" pitchFamily="34" charset="0"/>
              </a:defRPr>
            </a:lvl2pPr>
            <a:lvl3pPr marL="1164717" indent="-232943">
              <a:defRPr sz="2400">
                <a:solidFill>
                  <a:schemeClr val="tx1"/>
                </a:solidFill>
                <a:latin typeface="Arial" panose="020B0604020202020204" pitchFamily="34" charset="0"/>
              </a:defRPr>
            </a:lvl3pPr>
            <a:lvl4pPr marL="1630604" indent="-232943">
              <a:defRPr sz="2400">
                <a:solidFill>
                  <a:schemeClr val="tx1"/>
                </a:solidFill>
                <a:latin typeface="Arial" panose="020B0604020202020204" pitchFamily="34" charset="0"/>
              </a:defRPr>
            </a:lvl4pPr>
            <a:lvl5pPr marL="2096491" indent="-232943">
              <a:defRPr sz="2400">
                <a:solidFill>
                  <a:schemeClr val="tx1"/>
                </a:solidFill>
                <a:latin typeface="Arial" panose="020B0604020202020204" pitchFamily="34" charset="0"/>
              </a:defRPr>
            </a:lvl5pPr>
            <a:lvl6pPr marL="2562377" indent="-232943" eaLnBrk="0" fontAlgn="base" hangingPunct="0">
              <a:spcBef>
                <a:spcPct val="0"/>
              </a:spcBef>
              <a:spcAft>
                <a:spcPct val="0"/>
              </a:spcAft>
              <a:defRPr sz="2400">
                <a:solidFill>
                  <a:schemeClr val="tx1"/>
                </a:solidFill>
                <a:latin typeface="Arial" panose="020B0604020202020204" pitchFamily="34" charset="0"/>
              </a:defRPr>
            </a:lvl6pPr>
            <a:lvl7pPr marL="3028264" indent="-232943" eaLnBrk="0" fontAlgn="base" hangingPunct="0">
              <a:spcBef>
                <a:spcPct val="0"/>
              </a:spcBef>
              <a:spcAft>
                <a:spcPct val="0"/>
              </a:spcAft>
              <a:defRPr sz="2400">
                <a:solidFill>
                  <a:schemeClr val="tx1"/>
                </a:solidFill>
                <a:latin typeface="Arial" panose="020B0604020202020204" pitchFamily="34" charset="0"/>
              </a:defRPr>
            </a:lvl7pPr>
            <a:lvl8pPr marL="3494151" indent="-232943" eaLnBrk="0" fontAlgn="base" hangingPunct="0">
              <a:spcBef>
                <a:spcPct val="0"/>
              </a:spcBef>
              <a:spcAft>
                <a:spcPct val="0"/>
              </a:spcAft>
              <a:defRPr sz="2400">
                <a:solidFill>
                  <a:schemeClr val="tx1"/>
                </a:solidFill>
                <a:latin typeface="Arial" panose="020B0604020202020204" pitchFamily="34" charset="0"/>
              </a:defRPr>
            </a:lvl8pPr>
            <a:lvl9pPr marL="3960038" indent="-232943" eaLnBrk="0" fontAlgn="base" hangingPunct="0">
              <a:spcBef>
                <a:spcPct val="0"/>
              </a:spcBef>
              <a:spcAft>
                <a:spcPct val="0"/>
              </a:spcAft>
              <a:defRPr sz="2400">
                <a:solidFill>
                  <a:schemeClr val="tx1"/>
                </a:solidFill>
                <a:latin typeface="Arial" panose="020B0604020202020204" pitchFamily="34" charset="0"/>
              </a:defRPr>
            </a:lvl9pPr>
          </a:lstStyle>
          <a:p>
            <a:fld id="{F98B377E-986B-4C91-8116-A63106CDF15C}" type="slidenum">
              <a:rPr lang="en-US" altLang="en-US" sz="1200"/>
              <a:pPr/>
              <a:t>35</a:t>
            </a:fld>
            <a:endParaRPr lang="en-US" altLang="en-US" sz="1200"/>
          </a:p>
        </p:txBody>
      </p:sp>
    </p:spTree>
    <p:extLst>
      <p:ext uri="{BB962C8B-B14F-4D97-AF65-F5344CB8AC3E}">
        <p14:creationId xmlns:p14="http://schemas.microsoft.com/office/powerpoint/2010/main" val="2377588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57066" indent="-291179">
              <a:defRPr sz="2400">
                <a:solidFill>
                  <a:schemeClr val="tx1"/>
                </a:solidFill>
                <a:latin typeface="Arial" panose="020B0604020202020204" pitchFamily="34" charset="0"/>
              </a:defRPr>
            </a:lvl2pPr>
            <a:lvl3pPr marL="1164717" indent="-232943">
              <a:defRPr sz="2400">
                <a:solidFill>
                  <a:schemeClr val="tx1"/>
                </a:solidFill>
                <a:latin typeface="Arial" panose="020B0604020202020204" pitchFamily="34" charset="0"/>
              </a:defRPr>
            </a:lvl3pPr>
            <a:lvl4pPr marL="1630604" indent="-232943">
              <a:defRPr sz="2400">
                <a:solidFill>
                  <a:schemeClr val="tx1"/>
                </a:solidFill>
                <a:latin typeface="Arial" panose="020B0604020202020204" pitchFamily="34" charset="0"/>
              </a:defRPr>
            </a:lvl4pPr>
            <a:lvl5pPr marL="2096491" indent="-232943">
              <a:defRPr sz="2400">
                <a:solidFill>
                  <a:schemeClr val="tx1"/>
                </a:solidFill>
                <a:latin typeface="Arial" panose="020B0604020202020204" pitchFamily="34" charset="0"/>
              </a:defRPr>
            </a:lvl5pPr>
            <a:lvl6pPr marL="2562377" indent="-232943" eaLnBrk="0" fontAlgn="base" hangingPunct="0">
              <a:spcBef>
                <a:spcPct val="0"/>
              </a:spcBef>
              <a:spcAft>
                <a:spcPct val="0"/>
              </a:spcAft>
              <a:defRPr sz="2400">
                <a:solidFill>
                  <a:schemeClr val="tx1"/>
                </a:solidFill>
                <a:latin typeface="Arial" panose="020B0604020202020204" pitchFamily="34" charset="0"/>
              </a:defRPr>
            </a:lvl6pPr>
            <a:lvl7pPr marL="3028264" indent="-232943" eaLnBrk="0" fontAlgn="base" hangingPunct="0">
              <a:spcBef>
                <a:spcPct val="0"/>
              </a:spcBef>
              <a:spcAft>
                <a:spcPct val="0"/>
              </a:spcAft>
              <a:defRPr sz="2400">
                <a:solidFill>
                  <a:schemeClr val="tx1"/>
                </a:solidFill>
                <a:latin typeface="Arial" panose="020B0604020202020204" pitchFamily="34" charset="0"/>
              </a:defRPr>
            </a:lvl7pPr>
            <a:lvl8pPr marL="3494151" indent="-232943" eaLnBrk="0" fontAlgn="base" hangingPunct="0">
              <a:spcBef>
                <a:spcPct val="0"/>
              </a:spcBef>
              <a:spcAft>
                <a:spcPct val="0"/>
              </a:spcAft>
              <a:defRPr sz="2400">
                <a:solidFill>
                  <a:schemeClr val="tx1"/>
                </a:solidFill>
                <a:latin typeface="Arial" panose="020B0604020202020204" pitchFamily="34" charset="0"/>
              </a:defRPr>
            </a:lvl8pPr>
            <a:lvl9pPr marL="3960038" indent="-232943" eaLnBrk="0" fontAlgn="base" hangingPunct="0">
              <a:spcBef>
                <a:spcPct val="0"/>
              </a:spcBef>
              <a:spcAft>
                <a:spcPct val="0"/>
              </a:spcAft>
              <a:defRPr sz="2400">
                <a:solidFill>
                  <a:schemeClr val="tx1"/>
                </a:solidFill>
                <a:latin typeface="Arial" panose="020B0604020202020204" pitchFamily="34" charset="0"/>
              </a:defRPr>
            </a:lvl9pPr>
          </a:lstStyle>
          <a:p>
            <a:fld id="{F5A45035-C038-4E63-A775-63BF88866F94}" type="slidenum">
              <a:rPr lang="en-US" altLang="en-US" sz="1200"/>
              <a:pPr/>
              <a:t>36</a:t>
            </a:fld>
            <a:endParaRPr lang="en-US" altLang="en-US" sz="1200"/>
          </a:p>
        </p:txBody>
      </p:sp>
    </p:spTree>
    <p:extLst>
      <p:ext uri="{BB962C8B-B14F-4D97-AF65-F5344CB8AC3E}">
        <p14:creationId xmlns:p14="http://schemas.microsoft.com/office/powerpoint/2010/main" val="4257086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6DD76E-D1C3-4B53-AC95-AFAEBA1F459D}" type="slidenum">
              <a:rPr lang="en-US" altLang="en-US" smtClean="0"/>
              <a:pPr>
                <a:spcBef>
                  <a:spcPct val="0"/>
                </a:spcBef>
              </a:pPr>
              <a:t>37</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35823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5B6B65-D6CA-4698-A2B4-8584E0F6E9ED}" type="slidenum">
              <a:rPr lang="en-US" altLang="en-US" smtClean="0"/>
              <a:pPr>
                <a:spcBef>
                  <a:spcPct val="0"/>
                </a:spcBef>
              </a:pPr>
              <a:t>39</a:t>
            </a:fld>
            <a:endParaRPr lang="en-US" altLang="en-US"/>
          </a:p>
        </p:txBody>
      </p:sp>
    </p:spTree>
    <p:extLst>
      <p:ext uri="{BB962C8B-B14F-4D97-AF65-F5344CB8AC3E}">
        <p14:creationId xmlns:p14="http://schemas.microsoft.com/office/powerpoint/2010/main" val="1632329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CE7496-4901-4E07-8061-97297C114F93}" type="slidenum">
              <a:rPr lang="en-US" altLang="en-US" smtClean="0"/>
              <a:pPr>
                <a:spcBef>
                  <a:spcPct val="0"/>
                </a:spcBef>
              </a:pPr>
              <a:t>42</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4688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256269-29CF-442F-9BBE-2DFB27CF4249}" type="slidenum">
              <a:rPr lang="en-US" altLang="en-US" smtClean="0"/>
              <a:pPr>
                <a:spcBef>
                  <a:spcPct val="0"/>
                </a:spcBef>
              </a:pPr>
              <a:t>2</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57171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0E963B-AE16-4BB9-A4A2-8C41D6369A01}" type="slidenum">
              <a:rPr lang="en-US" altLang="en-US" smtClean="0"/>
              <a:pPr>
                <a:spcBef>
                  <a:spcPct val="0"/>
                </a:spcBef>
              </a:pPr>
              <a:t>50</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00534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D157ED-6AAB-4525-BF9A-E53A9D74626D}" type="slidenum">
              <a:rPr lang="en-US" altLang="en-US" smtClean="0"/>
              <a:pPr>
                <a:spcBef>
                  <a:spcPct val="0"/>
                </a:spcBef>
              </a:pPr>
              <a:t>52</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87858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870D50-05D0-4508-ABD7-2C7311AF5E07}" type="slidenum">
              <a:rPr lang="en-US" altLang="en-US" smtClean="0"/>
              <a:pPr>
                <a:spcBef>
                  <a:spcPct val="0"/>
                </a:spcBef>
              </a:pPr>
              <a:t>53</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24630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8686DC-5185-4E01-9114-32A4C2A6E317}" type="slidenum">
              <a:rPr lang="en-US" altLang="en-US" smtClean="0"/>
              <a:pPr>
                <a:spcBef>
                  <a:spcPct val="0"/>
                </a:spcBef>
              </a:pPr>
              <a:t>54</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03930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EA8A4A-3CE9-44AA-A929-438565A1C4A4}" type="slidenum">
              <a:rPr lang="en-US" altLang="en-US" smtClean="0"/>
              <a:pPr>
                <a:spcBef>
                  <a:spcPct val="0"/>
                </a:spcBef>
              </a:pPr>
              <a:t>5</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3975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77847C-F0F1-4582-B4BF-34F94CD3A029}"/>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0E28F769-1B2A-439C-9E69-B5C61F362C86}"/>
              </a:ext>
            </a:extLst>
          </p:cNvPr>
          <p:cNvSpPr txBox="1">
            <a:spLocks noGrp="1"/>
          </p:cNvSpPr>
          <p:nvPr>
            <p:ph type="body" sz="quarter" idx="1"/>
          </p:nvPr>
        </p:nvSpPr>
        <p:spPr/>
        <p:txBody>
          <a:bodyPr/>
          <a:lstStyle/>
          <a:p>
            <a:pPr lvl="0" defTabSz="942289"/>
            <a:r>
              <a:rPr lang="en-US"/>
              <a:t>Approved FY26-30 ConPlan Goals are required for release of the FY26 HOME and CDBG applications, which will occur on September 6</a:t>
            </a:r>
            <a:r>
              <a:rPr lang="en-US" baseline="30000"/>
              <a:t>th</a:t>
            </a:r>
            <a:r>
              <a:rPr lang="en-US"/>
              <a:t> and October 17, 2024, respectively. As a result, HCD has developed it’s proposed goals primarily based on the Athens Affordable Housing Investment Strategy, the Athens Strategic Plan to Reduce and Prevent Homelessness, the ACCGov FY23-25 Strategic Plan, and other relevant community strategic plans.</a:t>
            </a:r>
          </a:p>
          <a:p>
            <a:pPr lvl="0" defTabSz="942289"/>
            <a:r>
              <a:rPr lang="en-US"/>
              <a:t>The FY26-30 proposed goals were made available to the public from May 31, 2024 through June 23, 2024, and the public was notified of availability to review the plan and of public review meetings on May 31</a:t>
            </a:r>
            <a:r>
              <a:rPr lang="en-US" baseline="30000"/>
              <a:t>st</a:t>
            </a:r>
            <a:r>
              <a:rPr lang="en-US"/>
              <a:t> via </a:t>
            </a:r>
            <a:r>
              <a:rPr lang="en-CA">
                <a:latin typeface="Calibri" pitchFamily="34"/>
                <a:cs typeface="Times New Roman" pitchFamily="18"/>
              </a:rPr>
              <a:t>NewsFlash notification, extensive agency Listserv email, and through the Neighborhood Leaders program. On June 5</a:t>
            </a:r>
            <a:r>
              <a:rPr lang="en-CA" baseline="30000">
                <a:latin typeface="Calibri" pitchFamily="34"/>
                <a:cs typeface="Times New Roman" pitchFamily="18"/>
              </a:rPr>
              <a:t>th</a:t>
            </a:r>
            <a:r>
              <a:rPr lang="en-CA">
                <a:latin typeface="Calibri" pitchFamily="34"/>
                <a:cs typeface="Times New Roman" pitchFamily="18"/>
              </a:rPr>
              <a:t>, HCD posted notification of meetings and availability to review the plan in the Athens Banner Herald. Anyone unable to attend a scheduled public meeting was strongly encouraged to submit their comments through email or phone to HCD staff.</a:t>
            </a:r>
            <a:endParaRPr lang="en-US"/>
          </a:p>
        </p:txBody>
      </p:sp>
      <p:sp>
        <p:nvSpPr>
          <p:cNvPr id="4" name="Slide Number Placeholder 3">
            <a:extLst>
              <a:ext uri="{FF2B5EF4-FFF2-40B4-BE49-F238E27FC236}">
                <a16:creationId xmlns:a16="http://schemas.microsoft.com/office/drawing/2014/main" id="{41AAF3B6-51EA-4442-A7C6-085A2D832E90}"/>
              </a:ext>
            </a:extLst>
          </p:cNvPr>
          <p:cNvSpPr txBox="1"/>
          <p:nvPr/>
        </p:nvSpPr>
        <p:spPr>
          <a:xfrm>
            <a:off x="4023094" y="8917420"/>
            <a:ext cx="3077742" cy="471053"/>
          </a:xfrm>
          <a:prstGeom prst="rect">
            <a:avLst/>
          </a:prstGeom>
          <a:noFill/>
          <a:ln cap="flat">
            <a:noFill/>
          </a:ln>
        </p:spPr>
        <p:txBody>
          <a:bodyPr vert="horz" wrap="square" lIns="94228" tIns="47109" rIns="94228" bIns="4710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CFF98D-136E-471E-BDEE-BD6454B9D33C}"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FA4629-BA21-4AA9-A21F-93744D7C6F91}" type="slidenum">
              <a:rPr lang="en-US" altLang="en-US" smtClean="0"/>
              <a:pPr>
                <a:spcBef>
                  <a:spcPct val="0"/>
                </a:spcBef>
              </a:pPr>
              <a:t>7</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07598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69042-1DBB-4ED1-86E2-7A3A0CC6DF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858483-BDC5-485F-A2EA-EBF4B8ECA397}"/>
              </a:ext>
            </a:extLst>
          </p:cNvPr>
          <p:cNvSpPr txBox="1">
            <a:spLocks noGrp="1"/>
          </p:cNvSpPr>
          <p:nvPr>
            <p:ph type="body" sz="quarter" idx="1"/>
          </p:nvPr>
        </p:nvSpPr>
        <p:spPr/>
        <p:txBody>
          <a:bodyPr/>
          <a:lstStyle/>
          <a:p>
            <a:pPr lvl="0"/>
            <a:r>
              <a:rPr lang="en-US"/>
              <a:t>The proposed FY26-30 ConPlan Goals, listed in order of priority, include Affordable Housing Development and Redevelopment, Public Services, Economic Development and Public Facilities &amp; Improvements. Each goal has strategies to support activities eligible for CDBG and HOME entitlement funding. These strategically focused and narrowed goals target high-needs activities to more effectively maximize the impact in our community. Prioritization of projects is key to successfully reducing poverty and to meeting the needs of the LMI community more efficiently and successfully. </a:t>
            </a:r>
          </a:p>
        </p:txBody>
      </p:sp>
      <p:sp>
        <p:nvSpPr>
          <p:cNvPr id="4" name="Slide Number Placeholder 3">
            <a:extLst>
              <a:ext uri="{FF2B5EF4-FFF2-40B4-BE49-F238E27FC236}">
                <a16:creationId xmlns:a16="http://schemas.microsoft.com/office/drawing/2014/main" id="{052AE311-A915-40F7-907F-ECC87505EA2F}"/>
              </a:ext>
            </a:extLst>
          </p:cNvPr>
          <p:cNvSpPr txBox="1"/>
          <p:nvPr/>
        </p:nvSpPr>
        <p:spPr>
          <a:xfrm>
            <a:off x="4023094" y="8917420"/>
            <a:ext cx="3077742" cy="471053"/>
          </a:xfrm>
          <a:prstGeom prst="rect">
            <a:avLst/>
          </a:prstGeom>
          <a:noFill/>
          <a:ln cap="flat">
            <a:noFill/>
          </a:ln>
        </p:spPr>
        <p:txBody>
          <a:bodyPr vert="horz" wrap="square" lIns="94228" tIns="47109" rIns="94228" bIns="4710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CE64E57-5A67-4A8B-8000-E58D019B380B}" type="slidenum">
              <a:t>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6F69EA-741C-485A-A104-B1511722788F}" type="slidenum">
              <a:rPr lang="en-US" altLang="en-US" smtClean="0"/>
              <a:pPr>
                <a:spcBef>
                  <a:spcPct val="0"/>
                </a:spcBef>
              </a:pPr>
              <a:t>9</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3220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1EC8FF-25D0-42F6-9868-EC53C103EB32}" type="slidenum">
              <a:rPr lang="en-US" altLang="en-US" smtClean="0"/>
              <a:pPr>
                <a:spcBef>
                  <a:spcPct val="0"/>
                </a:spcBef>
              </a:pPr>
              <a:t>11</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2600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3831AF-D713-4A31-A3AE-87626D7F06D2}" type="slidenum">
              <a:rPr lang="en-US" altLang="en-US" smtClean="0"/>
              <a:pPr>
                <a:spcBef>
                  <a:spcPct val="0"/>
                </a:spcBef>
              </a:pPr>
              <a:t>13</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5891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9A7FB6-4A7B-413D-B298-C55378616ECB}" type="datetime1">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111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31780-8A50-4AF3-B1E8-43C5C47EEF12}" type="datetime1">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424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CE340-B6C4-4D5C-A5B0-5411176E8480}" type="datetime1">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6383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2 Content ">
    <p:bg>
      <p:bgPr>
        <a:solidFill>
          <a:srgbClr val="F3EDEA"/>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82DBA50C-A9D1-4E1A-953A-411438770DEC}"/>
              </a:ext>
            </a:extLst>
          </p:cNvPr>
          <p:cNvSpPr txBox="1">
            <a:spLocks noGrp="1"/>
          </p:cNvSpPr>
          <p:nvPr>
            <p:ph type="title"/>
          </p:nvPr>
        </p:nvSpPr>
        <p:spPr>
          <a:xfrm>
            <a:off x="1468809" y="503852"/>
            <a:ext cx="9808768" cy="1427588"/>
          </a:xfrm>
        </p:spPr>
        <p:txBody>
          <a:bodyPr lIns="0"/>
          <a:lstStyle>
            <a:lvl1pPr>
              <a:defRPr sz="3600"/>
            </a:lvl1pPr>
          </a:lstStyle>
          <a:p>
            <a:pPr lvl="0"/>
            <a:r>
              <a:rPr lang="en-US"/>
              <a:t>Click to add title</a:t>
            </a:r>
          </a:p>
        </p:txBody>
      </p:sp>
      <p:sp>
        <p:nvSpPr>
          <p:cNvPr id="3" name="Content Placeholder 7">
            <a:extLst>
              <a:ext uri="{FF2B5EF4-FFF2-40B4-BE49-F238E27FC236}">
                <a16:creationId xmlns:a16="http://schemas.microsoft.com/office/drawing/2014/main" id="{97EA0C0C-1CAC-466A-9D75-5E2046BA06A0}"/>
              </a:ext>
            </a:extLst>
          </p:cNvPr>
          <p:cNvSpPr txBox="1">
            <a:spLocks noGrp="1"/>
          </p:cNvSpPr>
          <p:nvPr>
            <p:ph idx="4294967295"/>
          </p:nvPr>
        </p:nvSpPr>
        <p:spPr>
          <a:xfrm>
            <a:off x="1468809" y="2057400"/>
            <a:ext cx="4627184" cy="4119463"/>
          </a:xfrm>
        </p:spPr>
        <p:txBody>
          <a:bodyPr lIns="0"/>
          <a:lstStyle>
            <a:lvl1pPr marL="0" indent="0">
              <a:lnSpc>
                <a:spcPct val="100000"/>
              </a:lnSpc>
              <a:spcAft>
                <a:spcPts val="1200"/>
              </a:spcAft>
              <a:buNone/>
              <a:defRPr sz="2000"/>
            </a:lvl1pPr>
            <a:lvl2pPr marL="228600">
              <a:lnSpc>
                <a:spcPct val="100000"/>
              </a:lnSpc>
              <a:spcBef>
                <a:spcPts val="0"/>
              </a:spcBef>
              <a:spcAft>
                <a:spcPts val="1200"/>
              </a:spcAft>
              <a:defRPr sz="2000"/>
            </a:lvl2pPr>
            <a:lvl3pPr marL="685800">
              <a:spcBef>
                <a:spcPts val="1000"/>
              </a:spcBef>
              <a:spcAft>
                <a:spcPts val="1200"/>
              </a:spcAft>
              <a:defRPr/>
            </a:lvl3pPr>
            <a:lvl4pPr marL="1143000">
              <a:spcBef>
                <a:spcPts val="1000"/>
              </a:spcBef>
              <a:spcAft>
                <a:spcPts val="1200"/>
              </a:spcAft>
              <a:defRPr sz="2000"/>
            </a:lvl4pPr>
            <a:lvl5pPr marL="1600200">
              <a:spcBef>
                <a:spcPts val="1000"/>
              </a:spcBef>
              <a:spcAft>
                <a:spcPts val="12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Content Placeholder 7">
            <a:extLst>
              <a:ext uri="{FF2B5EF4-FFF2-40B4-BE49-F238E27FC236}">
                <a16:creationId xmlns:a16="http://schemas.microsoft.com/office/drawing/2014/main" id="{AAB14CB3-0399-485E-9A5C-1C39593E5464}"/>
              </a:ext>
            </a:extLst>
          </p:cNvPr>
          <p:cNvSpPr txBox="1">
            <a:spLocks noGrp="1"/>
          </p:cNvSpPr>
          <p:nvPr>
            <p:ph idx="4294967295"/>
          </p:nvPr>
        </p:nvSpPr>
        <p:spPr>
          <a:xfrm>
            <a:off x="6668188" y="2057400"/>
            <a:ext cx="4609398" cy="4119463"/>
          </a:xfrm>
        </p:spPr>
        <p:txBody>
          <a:bodyPr lIns="0"/>
          <a:lstStyle>
            <a:lvl1pPr marL="0" indent="0">
              <a:lnSpc>
                <a:spcPct val="100000"/>
              </a:lnSpc>
              <a:spcAft>
                <a:spcPts val="1200"/>
              </a:spcAft>
              <a:buNone/>
              <a:defRPr sz="2000"/>
            </a:lvl1pPr>
            <a:lvl2pPr marL="228600">
              <a:lnSpc>
                <a:spcPct val="100000"/>
              </a:lnSpc>
              <a:spcBef>
                <a:spcPts val="1000"/>
              </a:spcBef>
              <a:spcAft>
                <a:spcPts val="1200"/>
              </a:spcAft>
              <a:defRPr sz="2000"/>
            </a:lvl2pPr>
            <a:lvl3pPr marL="685800">
              <a:spcBef>
                <a:spcPts val="1000"/>
              </a:spcBef>
              <a:spcAft>
                <a:spcPts val="1200"/>
              </a:spcAft>
              <a:defRPr/>
            </a:lvl3pPr>
            <a:lvl4pPr marL="1143000">
              <a:spcBef>
                <a:spcPts val="1000"/>
              </a:spcBef>
              <a:spcAft>
                <a:spcPts val="1200"/>
              </a:spcAft>
              <a:defRPr sz="2000"/>
            </a:lvl4pPr>
            <a:lvl5pPr marL="1600200">
              <a:spcBef>
                <a:spcPts val="1000"/>
              </a:spcBef>
              <a:spcAft>
                <a:spcPts val="12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CA2874E-F58B-4086-89DB-1BFE53A749E9}"/>
              </a:ext>
            </a:extLst>
          </p:cNvPr>
          <p:cNvSpPr/>
          <p:nvPr/>
        </p:nvSpPr>
        <p:spPr>
          <a:xfrm>
            <a:off x="11277596" y="0"/>
            <a:ext cx="914400" cy="914400"/>
          </a:xfrm>
          <a:prstGeom prst="rect">
            <a:avLst/>
          </a:prstGeom>
          <a:solidFill>
            <a:srgbClr val="F4DDD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Univers Light"/>
            </a:endParaRPr>
          </a:p>
        </p:txBody>
      </p:sp>
      <p:cxnSp>
        <p:nvCxnSpPr>
          <p:cNvPr id="6" name="Straight Connector 5">
            <a:extLst>
              <a:ext uri="{FF2B5EF4-FFF2-40B4-BE49-F238E27FC236}">
                <a16:creationId xmlns:a16="http://schemas.microsoft.com/office/drawing/2014/main" id="{41747F69-F6AC-4CC0-AB1C-8F79579306FD}"/>
              </a:ext>
            </a:extLst>
          </p:cNvPr>
          <p:cNvCxnSpPr/>
          <p:nvPr/>
        </p:nvCxnSpPr>
        <p:spPr>
          <a:xfrm>
            <a:off x="896624" y="0"/>
            <a:ext cx="0" cy="5943600"/>
          </a:xfrm>
          <a:prstGeom prst="straightConnector1">
            <a:avLst/>
          </a:prstGeom>
          <a:noFill/>
          <a:ln w="19046" cap="flat">
            <a:solidFill>
              <a:srgbClr val="DF998B"/>
            </a:solidFill>
            <a:prstDash val="solid"/>
            <a:miter/>
          </a:ln>
        </p:spPr>
      </p:cxnSp>
      <p:sp>
        <p:nvSpPr>
          <p:cNvPr id="7" name="Slide Number Placeholder 5">
            <a:extLst>
              <a:ext uri="{FF2B5EF4-FFF2-40B4-BE49-F238E27FC236}">
                <a16:creationId xmlns:a16="http://schemas.microsoft.com/office/drawing/2014/main" id="{25B89E11-442B-4519-A1BE-8DCF217A7F47}"/>
              </a:ext>
            </a:extLst>
          </p:cNvPr>
          <p:cNvSpPr txBox="1">
            <a:spLocks noGrp="1"/>
          </p:cNvSpPr>
          <p:nvPr>
            <p:ph type="sldNum" sz="quarter" idx="8"/>
          </p:nvPr>
        </p:nvSpPr>
        <p:spPr/>
        <p:txBody>
          <a:bodyPr/>
          <a:lstStyle>
            <a:lvl1pPr>
              <a:defRPr/>
            </a:lvl1pPr>
          </a:lstStyle>
          <a:p>
            <a:pPr lvl="0"/>
            <a:fld id="{1AE48FD2-3183-4D57-893C-41B84A4F9425}" type="slidenum">
              <a:t>‹#›</a:t>
            </a:fld>
            <a:endParaRPr lang="en-US"/>
          </a:p>
        </p:txBody>
      </p:sp>
    </p:spTree>
    <p:extLst>
      <p:ext uri="{BB962C8B-B14F-4D97-AF65-F5344CB8AC3E}">
        <p14:creationId xmlns:p14="http://schemas.microsoft.com/office/powerpoint/2010/main" val="817732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
    <p:bg>
      <p:bgPr>
        <a:solidFill>
          <a:srgbClr val="EAF1F2"/>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65ACAFE9-28DC-4F55-82C5-F976A422173C}"/>
              </a:ext>
            </a:extLst>
          </p:cNvPr>
          <p:cNvSpPr txBox="1">
            <a:spLocks noGrp="1"/>
          </p:cNvSpPr>
          <p:nvPr>
            <p:ph type="title"/>
          </p:nvPr>
        </p:nvSpPr>
        <p:spPr>
          <a:xfrm>
            <a:off x="1468819" y="503852"/>
            <a:ext cx="9150675" cy="1427588"/>
          </a:xfrm>
        </p:spPr>
        <p:txBody>
          <a:bodyPr lIns="0"/>
          <a:lstStyle>
            <a:lvl1pPr>
              <a:defRPr sz="3600"/>
            </a:lvl1pPr>
          </a:lstStyle>
          <a:p>
            <a:pPr lvl="0"/>
            <a:r>
              <a:rPr lang="en-US"/>
              <a:t>Click to add title</a:t>
            </a:r>
          </a:p>
        </p:txBody>
      </p:sp>
      <p:sp>
        <p:nvSpPr>
          <p:cNvPr id="3" name="Content Placeholder 7">
            <a:extLst>
              <a:ext uri="{FF2B5EF4-FFF2-40B4-BE49-F238E27FC236}">
                <a16:creationId xmlns:a16="http://schemas.microsoft.com/office/drawing/2014/main" id="{E1E83DC2-8BFF-4626-B8E5-6531A79B38A6}"/>
              </a:ext>
            </a:extLst>
          </p:cNvPr>
          <p:cNvSpPr txBox="1">
            <a:spLocks noGrp="1"/>
          </p:cNvSpPr>
          <p:nvPr>
            <p:ph idx="4294967295"/>
          </p:nvPr>
        </p:nvSpPr>
        <p:spPr>
          <a:xfrm>
            <a:off x="1450156" y="2108725"/>
            <a:ext cx="8552264" cy="4119463"/>
          </a:xfrm>
        </p:spPr>
        <p:txBody>
          <a:bodyPr lIns="0" tIns="0" rIns="0" bIns="0"/>
          <a:lstStyle>
            <a:lvl1pPr>
              <a:lnSpc>
                <a:spcPct val="100000"/>
              </a:lnSpc>
              <a:spcBef>
                <a:spcPts val="0"/>
              </a:spcBef>
              <a:spcAft>
                <a:spcPts val="1200"/>
              </a:spcAft>
              <a:defRPr sz="2000"/>
            </a:lvl1pPr>
            <a:lvl2pPr>
              <a:lnSpc>
                <a:spcPct val="100000"/>
              </a:lnSpc>
              <a:spcBef>
                <a:spcPts val="0"/>
              </a:spcBef>
              <a:spcAft>
                <a:spcPts val="1200"/>
              </a:spcAft>
              <a:defRPr sz="2000"/>
            </a:lvl2pPr>
            <a:lvl3pPr>
              <a:spcBef>
                <a:spcPts val="0"/>
              </a:spcBef>
              <a:spcAft>
                <a:spcPts val="1200"/>
              </a:spcAft>
              <a:defRPr/>
            </a:lvl3pPr>
            <a:lvl4pPr>
              <a:spcBef>
                <a:spcPts val="0"/>
              </a:spcBef>
              <a:spcAft>
                <a:spcPts val="1200"/>
              </a:spcAft>
              <a:defRPr sz="2000"/>
            </a:lvl4pPr>
            <a:lvl5pPr>
              <a:spcBef>
                <a:spcPts val="0"/>
              </a:spcBef>
              <a:spcAft>
                <a:spcPts val="1200"/>
              </a:spcAft>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2">
            <a:extLst>
              <a:ext uri="{FF2B5EF4-FFF2-40B4-BE49-F238E27FC236}">
                <a16:creationId xmlns:a16="http://schemas.microsoft.com/office/drawing/2014/main" id="{5DA0D5B1-E582-41E1-A080-6883C4B9E814}"/>
              </a:ext>
            </a:extLst>
          </p:cNvPr>
          <p:cNvCxnSpPr/>
          <p:nvPr/>
        </p:nvCxnSpPr>
        <p:spPr>
          <a:xfrm>
            <a:off x="896624" y="0"/>
            <a:ext cx="0" cy="5943600"/>
          </a:xfrm>
          <a:prstGeom prst="straightConnector1">
            <a:avLst/>
          </a:prstGeom>
          <a:noFill/>
          <a:ln w="19046" cap="flat">
            <a:solidFill>
              <a:srgbClr val="40636A"/>
            </a:solidFill>
            <a:prstDash val="solid"/>
            <a:miter/>
          </a:ln>
        </p:spPr>
      </p:cxnSp>
      <p:sp>
        <p:nvSpPr>
          <p:cNvPr id="5" name="Rectangle 7">
            <a:extLst>
              <a:ext uri="{FF2B5EF4-FFF2-40B4-BE49-F238E27FC236}">
                <a16:creationId xmlns:a16="http://schemas.microsoft.com/office/drawing/2014/main" id="{3C126D24-439F-487B-8B64-D3DA8F60317C}"/>
              </a:ext>
            </a:extLst>
          </p:cNvPr>
          <p:cNvSpPr/>
          <p:nvPr/>
        </p:nvSpPr>
        <p:spPr>
          <a:xfrm>
            <a:off x="11277596" y="0"/>
            <a:ext cx="914400" cy="914400"/>
          </a:xfrm>
          <a:prstGeom prst="rect">
            <a:avLst/>
          </a:prstGeom>
          <a:solidFill>
            <a:srgbClr val="D5E3E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Univers Light"/>
            </a:endParaRPr>
          </a:p>
        </p:txBody>
      </p:sp>
      <p:sp>
        <p:nvSpPr>
          <p:cNvPr id="6" name="Slide Number Placeholder 5">
            <a:extLst>
              <a:ext uri="{FF2B5EF4-FFF2-40B4-BE49-F238E27FC236}">
                <a16:creationId xmlns:a16="http://schemas.microsoft.com/office/drawing/2014/main" id="{1EB2930E-1F7D-4856-99EB-5AD5AC4614F1}"/>
              </a:ext>
            </a:extLst>
          </p:cNvPr>
          <p:cNvSpPr txBox="1">
            <a:spLocks noGrp="1"/>
          </p:cNvSpPr>
          <p:nvPr>
            <p:ph type="sldNum" sz="quarter" idx="8"/>
          </p:nvPr>
        </p:nvSpPr>
        <p:spPr/>
        <p:txBody>
          <a:bodyPr/>
          <a:lstStyle>
            <a:lvl1pPr>
              <a:defRPr/>
            </a:lvl1pPr>
          </a:lstStyle>
          <a:p>
            <a:pPr lvl="0"/>
            <a:fld id="{44F6F349-602B-4FB6-B341-9F2E839F82CB}" type="slidenum">
              <a:t>‹#›</a:t>
            </a:fld>
            <a:endParaRPr lang="en-US"/>
          </a:p>
        </p:txBody>
      </p:sp>
    </p:spTree>
    <p:extLst>
      <p:ext uri="{BB962C8B-B14F-4D97-AF65-F5344CB8AC3E}">
        <p14:creationId xmlns:p14="http://schemas.microsoft.com/office/powerpoint/2010/main" val="165916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5C0B8-90A4-42D5-BE20-102433CA57A6}" type="datetime1">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75806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30498F-95AF-4F25-A46D-06117572F3C7}" type="datetime1">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71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10B4D-A93C-434B-8A22-6F5C30C7412C}" type="datetime1">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74464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EEBBC0-8EEF-4499-8754-1632E305049F}" type="datetime1">
              <a:rPr lang="en-US" smtClean="0"/>
              <a:t>10/21/2024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870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9FA558-5971-4B7C-9BB6-A14D49404A48}" type="datetime1">
              <a:rPr lang="en-US" smtClean="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949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AB1CC4-98B5-4F8F-AAEE-AB973D5D4C03}" type="datetime1">
              <a:rPr lang="en-US" smtClean="0"/>
              <a:t>10/21/2024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910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B2903B-CC4B-4545-8D57-31BCFCAF76EB}" type="datetime1">
              <a:rPr lang="en-US" smtClean="0"/>
              <a:t>10/21/2024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401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E0E757-157F-4E70-8607-6C0CDFD80B85}" type="datetime1">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671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3573D07-887F-481A-A21F-A0E37931143D}" type="datetime1">
              <a:rPr lang="en-US" smtClean="0"/>
              <a:t>10/21/2024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903022"/>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1"/><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rawpixel.com/search/non%20profi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zoomgrants.com/gprop.asp?donorid=2435&amp;limited=545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info@accgov.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hyperlink" Target="mailto:lillian.sronkoski@accgov.com" TargetMode="External"/><Relationship Id="rId3" Type="http://schemas.openxmlformats.org/officeDocument/2006/relationships/hyperlink" Target="mailto:marqueta.swain@accgov.com" TargetMode="External"/><Relationship Id="rId7" Type="http://schemas.openxmlformats.org/officeDocument/2006/relationships/hyperlink" Target="mailto:damario.squire@accgov.com"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hyperlink" Target="mailto:marci.Irwin@accgov.com" TargetMode="External"/><Relationship Id="rId5" Type="http://schemas.openxmlformats.org/officeDocument/2006/relationships/hyperlink" Target="mailto:Hannah.Savard@accgov.com" TargetMode="External"/><Relationship Id="rId4" Type="http://schemas.openxmlformats.org/officeDocument/2006/relationships/hyperlink" Target="mailto:solomon.smothers@accgov.com" TargetMode="External"/><Relationship Id="rId9" Type="http://schemas.openxmlformats.org/officeDocument/2006/relationships/hyperlink" Target="mailto:samantha.gambute@accgov.com"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8075" y="478967"/>
            <a:ext cx="8915399" cy="2262781"/>
          </a:xfrm>
        </p:spPr>
        <p:txBody>
          <a:bodyPr anchor="t">
            <a:normAutofit/>
          </a:bodyPr>
          <a:lstStyle/>
          <a:p>
            <a:pPr algn="ctr"/>
            <a:r>
              <a:rPr lang="en-US" sz="6600" b="1" dirty="0">
                <a:cs typeface="Arial" panose="020B0604020202020204" pitchFamily="34" charset="0"/>
              </a:rPr>
              <a:t>CDBG Application Release Meeting</a:t>
            </a:r>
          </a:p>
        </p:txBody>
      </p:sp>
      <p:sp>
        <p:nvSpPr>
          <p:cNvPr id="3075" name="Rectangle 3"/>
          <p:cNvSpPr>
            <a:spLocks noGrp="1" noChangeArrowheads="1"/>
          </p:cNvSpPr>
          <p:nvPr>
            <p:ph type="subTitle" idx="1"/>
          </p:nvPr>
        </p:nvSpPr>
        <p:spPr>
          <a:xfrm>
            <a:off x="3392843" y="2886269"/>
            <a:ext cx="7805861" cy="1085461"/>
          </a:xfrm>
        </p:spPr>
        <p:txBody>
          <a:bodyPr rtlCol="0" anchor="ctr">
            <a:normAutofit/>
          </a:bodyPr>
          <a:lstStyle/>
          <a:p>
            <a:pPr algn="r">
              <a:spcAft>
                <a:spcPts val="0"/>
              </a:spcAft>
              <a:defRPr/>
            </a:pPr>
            <a:r>
              <a:rPr altLang="en-US" sz="1800" b="1" dirty="0">
                <a:solidFill>
                  <a:schemeClr val="tx1"/>
                </a:solidFill>
                <a:latin typeface="Arial" panose="020B0604020202020204" pitchFamily="34" charset="0"/>
                <a:cs typeface="Arial" panose="020B0604020202020204" pitchFamily="34" charset="0"/>
              </a:rPr>
              <a:t>Consolidated Plan: July 1, 20</a:t>
            </a:r>
            <a:r>
              <a:rPr lang="en-US" altLang="en-US" sz="1800" b="1" dirty="0">
                <a:solidFill>
                  <a:schemeClr val="tx1"/>
                </a:solidFill>
                <a:latin typeface="Arial" panose="020B0604020202020204" pitchFamily="34" charset="0"/>
                <a:cs typeface="Arial" panose="020B0604020202020204" pitchFamily="34" charset="0"/>
              </a:rPr>
              <a:t>25</a:t>
            </a:r>
            <a:r>
              <a:rPr altLang="en-US" sz="1800" b="1" dirty="0">
                <a:solidFill>
                  <a:schemeClr val="tx1"/>
                </a:solidFill>
                <a:latin typeface="Arial" panose="020B0604020202020204" pitchFamily="34" charset="0"/>
                <a:cs typeface="Arial" panose="020B0604020202020204" pitchFamily="34" charset="0"/>
              </a:rPr>
              <a:t> - June 30, 20</a:t>
            </a:r>
            <a:r>
              <a:rPr lang="en-US" altLang="en-US" sz="1800" b="1" dirty="0">
                <a:solidFill>
                  <a:schemeClr val="tx1"/>
                </a:solidFill>
                <a:latin typeface="Arial" panose="020B0604020202020204" pitchFamily="34" charset="0"/>
                <a:cs typeface="Arial" panose="020B0604020202020204" pitchFamily="34" charset="0"/>
              </a:rPr>
              <a:t>30</a:t>
            </a:r>
            <a:endParaRPr altLang="en-US" sz="1800" b="1" dirty="0">
              <a:solidFill>
                <a:schemeClr val="tx1"/>
              </a:solidFill>
              <a:latin typeface="Arial" panose="020B0604020202020204" pitchFamily="34" charset="0"/>
              <a:cs typeface="Arial" panose="020B0604020202020204" pitchFamily="34" charset="0"/>
            </a:endParaRPr>
          </a:p>
          <a:p>
            <a:pPr algn="r">
              <a:spcAft>
                <a:spcPts val="0"/>
              </a:spcAft>
              <a:defRPr/>
            </a:pPr>
            <a:r>
              <a:rPr altLang="en-US" sz="1800" b="1" dirty="0">
                <a:solidFill>
                  <a:schemeClr val="tx1"/>
                </a:solidFill>
                <a:latin typeface="Arial" panose="020B0604020202020204" pitchFamily="34" charset="0"/>
                <a:cs typeface="Arial" panose="020B0604020202020204" pitchFamily="34" charset="0"/>
              </a:rPr>
              <a:t>Action Plan </a:t>
            </a:r>
            <a:r>
              <a:rPr lang="en-US" altLang="en-US" sz="1800" b="1" dirty="0">
                <a:solidFill>
                  <a:schemeClr val="tx1"/>
                </a:solidFill>
                <a:latin typeface="Arial" panose="020B0604020202020204" pitchFamily="34" charset="0"/>
                <a:cs typeface="Arial" panose="020B0604020202020204" pitchFamily="34" charset="0"/>
              </a:rPr>
              <a:t>I: </a:t>
            </a:r>
            <a:r>
              <a:rPr altLang="en-US" sz="1800" b="1" dirty="0">
                <a:solidFill>
                  <a:schemeClr val="tx1"/>
                </a:solidFill>
                <a:latin typeface="Arial" panose="020B0604020202020204" pitchFamily="34" charset="0"/>
                <a:cs typeface="Arial" panose="020B0604020202020204" pitchFamily="34" charset="0"/>
              </a:rPr>
              <a:t>July 1, 20</a:t>
            </a:r>
            <a:r>
              <a:rPr lang="en-US" altLang="en-US" sz="1800" b="1" dirty="0">
                <a:solidFill>
                  <a:schemeClr val="tx1"/>
                </a:solidFill>
                <a:latin typeface="Arial" panose="020B0604020202020204" pitchFamily="34" charset="0"/>
                <a:cs typeface="Arial" panose="020B0604020202020204" pitchFamily="34" charset="0"/>
              </a:rPr>
              <a:t>25</a:t>
            </a:r>
            <a:r>
              <a:rPr altLang="en-US" sz="1800" b="1" dirty="0">
                <a:solidFill>
                  <a:schemeClr val="tx1"/>
                </a:solidFill>
                <a:latin typeface="Arial" panose="020B0604020202020204" pitchFamily="34" charset="0"/>
                <a:cs typeface="Arial" panose="020B0604020202020204" pitchFamily="34" charset="0"/>
              </a:rPr>
              <a:t>-</a:t>
            </a:r>
            <a:r>
              <a:rPr lang="en-US" altLang="en-US" sz="1800" b="1" dirty="0">
                <a:solidFill>
                  <a:schemeClr val="tx1"/>
                </a:solidFill>
                <a:latin typeface="Arial" panose="020B0604020202020204" pitchFamily="34" charset="0"/>
                <a:cs typeface="Arial" panose="020B0604020202020204" pitchFamily="34" charset="0"/>
              </a:rPr>
              <a:t> </a:t>
            </a:r>
            <a:r>
              <a:rPr altLang="en-US" sz="1800" b="1" dirty="0">
                <a:solidFill>
                  <a:schemeClr val="tx1"/>
                </a:solidFill>
                <a:latin typeface="Arial" panose="020B0604020202020204" pitchFamily="34" charset="0"/>
                <a:cs typeface="Arial" panose="020B0604020202020204" pitchFamily="34" charset="0"/>
              </a:rPr>
              <a:t>June 30, 202</a:t>
            </a:r>
            <a:r>
              <a:rPr lang="en-US" altLang="en-US" sz="1800" b="1" dirty="0">
                <a:solidFill>
                  <a:schemeClr val="tx1"/>
                </a:solidFill>
                <a:latin typeface="Arial" panose="020B0604020202020204" pitchFamily="34" charset="0"/>
                <a:cs typeface="Arial" panose="020B0604020202020204" pitchFamily="34" charset="0"/>
              </a:rPr>
              <a:t>6</a:t>
            </a:r>
            <a:endParaRPr altLang="en-US" sz="1800" b="1" dirty="0">
              <a:solidFill>
                <a:schemeClr val="tx1"/>
              </a:solidFill>
              <a:latin typeface="Arial" panose="020B0604020202020204" pitchFamily="34" charset="0"/>
              <a:cs typeface="Arial" panose="020B0604020202020204" pitchFamily="34" charset="0"/>
            </a:endParaRPr>
          </a:p>
        </p:txBody>
      </p:sp>
      <p:sp>
        <p:nvSpPr>
          <p:cNvPr id="8196" name="Text Box 4"/>
          <p:cNvSpPr txBox="1">
            <a:spLocks noChangeArrowheads="1"/>
          </p:cNvSpPr>
          <p:nvPr/>
        </p:nvSpPr>
        <p:spPr bwMode="auto">
          <a:xfrm>
            <a:off x="1007512" y="5223655"/>
            <a:ext cx="5840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defRPr/>
            </a:pPr>
            <a:r>
              <a:rPr lang="en-US" altLang="en-US" sz="2000" b="0" dirty="0">
                <a:latin typeface="+mn-lt"/>
                <a:cs typeface="Arial" panose="020B0604020202020204" pitchFamily="34" charset="0"/>
              </a:rPr>
              <a:t>Housing and Community Development</a:t>
            </a:r>
          </a:p>
          <a:p>
            <a:pPr>
              <a:spcBef>
                <a:spcPct val="0"/>
              </a:spcBef>
              <a:defRPr/>
            </a:pPr>
            <a:r>
              <a:rPr lang="en-US" altLang="en-US" sz="2000" b="0" dirty="0">
                <a:latin typeface="+mn-lt"/>
                <a:cs typeface="Arial" panose="020B0604020202020204" pitchFamily="34" charset="0"/>
              </a:rPr>
              <a:t>Unified Government of Athens-Clarke County</a:t>
            </a:r>
          </a:p>
        </p:txBody>
      </p:sp>
      <p:sp>
        <p:nvSpPr>
          <p:cNvPr id="8197" name="Text Box 5"/>
          <p:cNvSpPr txBox="1">
            <a:spLocks noChangeArrowheads="1"/>
          </p:cNvSpPr>
          <p:nvPr/>
        </p:nvSpPr>
        <p:spPr bwMode="auto">
          <a:xfrm>
            <a:off x="8103951" y="5577598"/>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50000"/>
              </a:spcBef>
              <a:buFontTx/>
              <a:buNone/>
              <a:defRPr/>
            </a:pPr>
            <a:r>
              <a:rPr lang="en-US" altLang="en-US" sz="2000" dirty="0">
                <a:solidFill>
                  <a:schemeClr val="accent1">
                    <a:lumMod val="75000"/>
                  </a:schemeClr>
                </a:solidFill>
                <a:latin typeface="+mn-lt"/>
                <a:cs typeface="Arial" panose="020B0604020202020204" pitchFamily="34" charset="0"/>
              </a:rPr>
              <a:t>October 17, 2024</a:t>
            </a:r>
          </a:p>
        </p:txBody>
      </p:sp>
      <p:pic>
        <p:nvPicPr>
          <p:cNvPr id="8198" name="Picture 7" descr="http://occupymyfamily.files.wordpress.com/2011/10/logo_athens-clarke-county.png?w=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24" y="199232"/>
            <a:ext cx="22431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7F0CB74F-24B4-41FC-8505-C4C331DAC7B2}"/>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899939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8">
            <a:extLst>
              <a:ext uri="{FF2B5EF4-FFF2-40B4-BE49-F238E27FC236}">
                <a16:creationId xmlns:a16="http://schemas.microsoft.com/office/drawing/2014/main" id="{A465CAAB-CA48-49F3-AAA2-CA4BFBA2F076}"/>
              </a:ext>
            </a:extLst>
          </p:cNvPr>
          <p:cNvGrpSpPr/>
          <p:nvPr/>
        </p:nvGrpSpPr>
        <p:grpSpPr>
          <a:xfrm>
            <a:off x="575283" y="1645846"/>
            <a:ext cx="11041434" cy="4436751"/>
            <a:chOff x="996686" y="1714426"/>
            <a:chExt cx="11041434" cy="4436751"/>
          </a:xfrm>
        </p:grpSpPr>
        <p:sp>
          <p:nvSpPr>
            <p:cNvPr id="3" name="Freeform: Shape 2">
              <a:extLst>
                <a:ext uri="{FF2B5EF4-FFF2-40B4-BE49-F238E27FC236}">
                  <a16:creationId xmlns:a16="http://schemas.microsoft.com/office/drawing/2014/main" id="{692AD096-39E5-4727-ABF7-F1994502FF78}"/>
                </a:ext>
              </a:extLst>
            </p:cNvPr>
            <p:cNvSpPr/>
            <p:nvPr/>
          </p:nvSpPr>
          <p:spPr>
            <a:xfrm>
              <a:off x="996686" y="5664936"/>
              <a:ext cx="1104143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3D6696"/>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Freeform: Shape 3">
              <a:extLst>
                <a:ext uri="{FF2B5EF4-FFF2-40B4-BE49-F238E27FC236}">
                  <a16:creationId xmlns:a16="http://schemas.microsoft.com/office/drawing/2014/main" id="{D760B4BE-901C-412D-821F-B663D62A6828}"/>
                </a:ext>
              </a:extLst>
            </p:cNvPr>
            <p:cNvSpPr/>
            <p:nvPr/>
          </p:nvSpPr>
          <p:spPr>
            <a:xfrm>
              <a:off x="996686" y="4923449"/>
              <a:ext cx="1104143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3D6696"/>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 name="Freeform: Shape 4">
              <a:extLst>
                <a:ext uri="{FF2B5EF4-FFF2-40B4-BE49-F238E27FC236}">
                  <a16:creationId xmlns:a16="http://schemas.microsoft.com/office/drawing/2014/main" id="{840719AB-4782-4090-9AD2-754E8BC9A851}"/>
                </a:ext>
              </a:extLst>
            </p:cNvPr>
            <p:cNvSpPr/>
            <p:nvPr/>
          </p:nvSpPr>
          <p:spPr>
            <a:xfrm>
              <a:off x="996686" y="4181971"/>
              <a:ext cx="1104143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3D6696"/>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 name="Freeform: Shape 5">
              <a:extLst>
                <a:ext uri="{FF2B5EF4-FFF2-40B4-BE49-F238E27FC236}">
                  <a16:creationId xmlns:a16="http://schemas.microsoft.com/office/drawing/2014/main" id="{2BCD6D8C-32D5-40B4-BF04-2242BDCA4223}"/>
                </a:ext>
              </a:extLst>
            </p:cNvPr>
            <p:cNvSpPr/>
            <p:nvPr/>
          </p:nvSpPr>
          <p:spPr>
            <a:xfrm>
              <a:off x="996686" y="3440484"/>
              <a:ext cx="1104143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3D6696"/>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Freeform: Shape 6">
              <a:extLst>
                <a:ext uri="{FF2B5EF4-FFF2-40B4-BE49-F238E27FC236}">
                  <a16:creationId xmlns:a16="http://schemas.microsoft.com/office/drawing/2014/main" id="{FB5579B8-5728-49F1-8655-F87931449E90}"/>
                </a:ext>
              </a:extLst>
            </p:cNvPr>
            <p:cNvSpPr/>
            <p:nvPr/>
          </p:nvSpPr>
          <p:spPr>
            <a:xfrm>
              <a:off x="996686" y="2698997"/>
              <a:ext cx="1104143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3D6696"/>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Shape 7">
              <a:extLst>
                <a:ext uri="{FF2B5EF4-FFF2-40B4-BE49-F238E27FC236}">
                  <a16:creationId xmlns:a16="http://schemas.microsoft.com/office/drawing/2014/main" id="{277A384D-9A48-46DA-A90A-9303AFB167EB}"/>
                </a:ext>
              </a:extLst>
            </p:cNvPr>
            <p:cNvSpPr/>
            <p:nvPr/>
          </p:nvSpPr>
          <p:spPr>
            <a:xfrm>
              <a:off x="996686" y="1957520"/>
              <a:ext cx="1104143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3D6696"/>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Shape 8">
              <a:extLst>
                <a:ext uri="{FF2B5EF4-FFF2-40B4-BE49-F238E27FC236}">
                  <a16:creationId xmlns:a16="http://schemas.microsoft.com/office/drawing/2014/main" id="{8CFA95CE-47E4-4442-9546-50B571234B47}"/>
                </a:ext>
              </a:extLst>
            </p:cNvPr>
            <p:cNvSpPr/>
            <p:nvPr/>
          </p:nvSpPr>
          <p:spPr>
            <a:xfrm>
              <a:off x="3867454" y="1714426"/>
              <a:ext cx="8170657" cy="243084"/>
            </a:xfrm>
            <a:custGeom>
              <a:avLst/>
              <a:gdLst>
                <a:gd name="f0" fmla="val 10800000"/>
                <a:gd name="f1" fmla="val 5400000"/>
                <a:gd name="f2" fmla="val 180"/>
                <a:gd name="f3" fmla="val w"/>
                <a:gd name="f4" fmla="val h"/>
                <a:gd name="f5" fmla="val 0"/>
                <a:gd name="f6" fmla="val 8170661"/>
                <a:gd name="f7" fmla="val 243085"/>
                <a:gd name="f8" fmla="+- 0 0 -90"/>
                <a:gd name="f9" fmla="*/ f3 1 8170661"/>
                <a:gd name="f10" fmla="*/ f4 1 243085"/>
                <a:gd name="f11" fmla="+- f7 0 f5"/>
                <a:gd name="f12" fmla="+- f6 0 f5"/>
                <a:gd name="f13" fmla="*/ f8 f0 1"/>
                <a:gd name="f14" fmla="*/ f12 1 8170661"/>
                <a:gd name="f15" fmla="*/ f11 1 243085"/>
                <a:gd name="f16" fmla="*/ 0 f12 1"/>
                <a:gd name="f17" fmla="*/ 0 f11 1"/>
                <a:gd name="f18" fmla="*/ 8170661 f12 1"/>
                <a:gd name="f19" fmla="*/ 243085 f11 1"/>
                <a:gd name="f20" fmla="*/ f13 1 f2"/>
                <a:gd name="f21" fmla="*/ f16 1 8170661"/>
                <a:gd name="f22" fmla="*/ f17 1 243085"/>
                <a:gd name="f23" fmla="*/ f18 1 8170661"/>
                <a:gd name="f24" fmla="*/ f19 1 243085"/>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170661" h="243085">
                  <a:moveTo>
                    <a:pt x="f5" y="f5"/>
                  </a:moveTo>
                  <a:lnTo>
                    <a:pt x="f6" y="f5"/>
                  </a:lnTo>
                  <a:lnTo>
                    <a:pt x="f6" y="f7"/>
                  </a:lnTo>
                  <a:lnTo>
                    <a:pt x="f5" y="f7"/>
                  </a:lnTo>
                  <a:lnTo>
                    <a:pt x="f5" y="f5"/>
                  </a:lnTo>
                  <a:close/>
                </a:path>
              </a:pathLst>
            </a:custGeom>
            <a:noFill/>
            <a:ln cap="flat">
              <a:noFill/>
              <a:prstDash val="solid"/>
            </a:ln>
          </p:spPr>
          <p:txBody>
            <a:bodyPr vert="horz" wrap="square" lIns="30476" tIns="30476" rIns="30476" bIns="30476" anchor="b"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1" i="0" u="none" strike="noStrike" kern="1200" cap="none" spc="0" baseline="0">
                  <a:solidFill>
                    <a:srgbClr val="F79646"/>
                  </a:solidFill>
                  <a:uFillTx/>
                  <a:latin typeface="Corbel"/>
                </a:rPr>
                <a:t>  </a:t>
              </a:r>
              <a:r>
                <a:rPr lang="en-US" sz="1600" b="1" i="0" u="none" strike="noStrike" kern="1200" cap="none" spc="0" baseline="0">
                  <a:solidFill>
                    <a:srgbClr val="CD6209"/>
                  </a:solidFill>
                  <a:uFillTx/>
                  <a:latin typeface="Corbel"/>
                </a:rPr>
                <a:t>HOME, CDBG (To support HOME Operations) </a:t>
              </a:r>
            </a:p>
          </p:txBody>
        </p:sp>
        <p:sp>
          <p:nvSpPr>
            <p:cNvPr id="10" name="Freeform: Shape 9">
              <a:extLst>
                <a:ext uri="{FF2B5EF4-FFF2-40B4-BE49-F238E27FC236}">
                  <a16:creationId xmlns:a16="http://schemas.microsoft.com/office/drawing/2014/main" id="{8BFBF55E-1B77-4C28-9F7E-AE7AD618157D}"/>
                </a:ext>
              </a:extLst>
            </p:cNvPr>
            <p:cNvSpPr/>
            <p:nvPr/>
          </p:nvSpPr>
          <p:spPr>
            <a:xfrm>
              <a:off x="996686" y="1714426"/>
              <a:ext cx="2870777" cy="243084"/>
            </a:xfrm>
            <a:custGeom>
              <a:avLst/>
              <a:gdLst>
                <a:gd name="f0" fmla="val 10800000"/>
                <a:gd name="f1" fmla="val 5400000"/>
                <a:gd name="f2" fmla="val 180"/>
                <a:gd name="f3" fmla="val w"/>
                <a:gd name="f4" fmla="val h"/>
                <a:gd name="f5" fmla="val 0"/>
                <a:gd name="f6" fmla="val 2870773"/>
                <a:gd name="f7" fmla="val 243085"/>
                <a:gd name="f8" fmla="val 40522"/>
                <a:gd name="f9" fmla="val 2830251"/>
                <a:gd name="f10" fmla="val 2852631"/>
                <a:gd name="f11" fmla="val 18142"/>
                <a:gd name="f12" fmla="+- 0 0 -90"/>
                <a:gd name="f13" fmla="*/ f3 1 2870773"/>
                <a:gd name="f14" fmla="*/ f4 1 243085"/>
                <a:gd name="f15" fmla="+- f7 0 f5"/>
                <a:gd name="f16" fmla="+- f6 0 f5"/>
                <a:gd name="f17" fmla="*/ f12 f0 1"/>
                <a:gd name="f18" fmla="*/ f16 1 2870773"/>
                <a:gd name="f19" fmla="*/ f15 1 243085"/>
                <a:gd name="f20" fmla="*/ 40522 f16 1"/>
                <a:gd name="f21" fmla="*/ 0 f15 1"/>
                <a:gd name="f22" fmla="*/ 2830251 f16 1"/>
                <a:gd name="f23" fmla="*/ 2870773 f16 1"/>
                <a:gd name="f24" fmla="*/ 40522 f15 1"/>
                <a:gd name="f25" fmla="*/ 243085 f15 1"/>
                <a:gd name="f26" fmla="*/ 0 f16 1"/>
                <a:gd name="f27" fmla="*/ f17 1 f2"/>
                <a:gd name="f28" fmla="*/ f20 1 2870773"/>
                <a:gd name="f29" fmla="*/ f21 1 243085"/>
                <a:gd name="f30" fmla="*/ f22 1 2870773"/>
                <a:gd name="f31" fmla="*/ f23 1 2870773"/>
                <a:gd name="f32" fmla="*/ f24 1 243085"/>
                <a:gd name="f33" fmla="*/ f25 1 243085"/>
                <a:gd name="f34" fmla="*/ f26 1 2870773"/>
                <a:gd name="f35" fmla="*/ f5 1 f18"/>
                <a:gd name="f36" fmla="*/ f6 1 f18"/>
                <a:gd name="f37" fmla="*/ f5 1 f19"/>
                <a:gd name="f38" fmla="*/ f7 1 f19"/>
                <a:gd name="f39" fmla="+- f27 0 f1"/>
                <a:gd name="f40" fmla="*/ f28 1 f18"/>
                <a:gd name="f41" fmla="*/ f29 1 f19"/>
                <a:gd name="f42" fmla="*/ f30 1 f18"/>
                <a:gd name="f43" fmla="*/ f31 1 f18"/>
                <a:gd name="f44" fmla="*/ f32 1 f19"/>
                <a:gd name="f45" fmla="*/ f33 1 f19"/>
                <a:gd name="f46" fmla="*/ f34 1 f18"/>
                <a:gd name="f47" fmla="*/ f35 f13 1"/>
                <a:gd name="f48" fmla="*/ f36 f13 1"/>
                <a:gd name="f49" fmla="*/ f38 f14 1"/>
                <a:gd name="f50" fmla="*/ f37 f14 1"/>
                <a:gd name="f51" fmla="*/ f40 f13 1"/>
                <a:gd name="f52" fmla="*/ f41 f14 1"/>
                <a:gd name="f53" fmla="*/ f42 f13 1"/>
                <a:gd name="f54" fmla="*/ f43 f13 1"/>
                <a:gd name="f55" fmla="*/ f44 f14 1"/>
                <a:gd name="f56" fmla="*/ f45 f14 1"/>
                <a:gd name="f57" fmla="*/ f46 f13 1"/>
              </a:gdLst>
              <a:ahLst/>
              <a:cxnLst>
                <a:cxn ang="3cd4">
                  <a:pos x="hc" y="t"/>
                </a:cxn>
                <a:cxn ang="0">
                  <a:pos x="r" y="vc"/>
                </a:cxn>
                <a:cxn ang="cd4">
                  <a:pos x="hc" y="b"/>
                </a:cxn>
                <a:cxn ang="cd2">
                  <a:pos x="l" y="vc"/>
                </a:cxn>
                <a:cxn ang="f39">
                  <a:pos x="f51" y="f52"/>
                </a:cxn>
                <a:cxn ang="f39">
                  <a:pos x="f53" y="f52"/>
                </a:cxn>
                <a:cxn ang="f39">
                  <a:pos x="f54" y="f55"/>
                </a:cxn>
                <a:cxn ang="f39">
                  <a:pos x="f54" y="f56"/>
                </a:cxn>
                <a:cxn ang="f39">
                  <a:pos x="f54" y="f56"/>
                </a:cxn>
                <a:cxn ang="f39">
                  <a:pos x="f57" y="f56"/>
                </a:cxn>
                <a:cxn ang="f39">
                  <a:pos x="f57" y="f56"/>
                </a:cxn>
                <a:cxn ang="f39">
                  <a:pos x="f57" y="f55"/>
                </a:cxn>
                <a:cxn ang="f39">
                  <a:pos x="f51" y="f52"/>
                </a:cxn>
              </a:cxnLst>
              <a:rect l="f47" t="f50" r="f48" b="f49"/>
              <a:pathLst>
                <a:path w="2870773" h="243085">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gradFill>
              <a:gsLst>
                <a:gs pos="0">
                  <a:srgbClr val="3A9EB9"/>
                </a:gs>
                <a:gs pos="100000">
                  <a:srgbClr val="3A9EB9"/>
                </a:gs>
              </a:gsLst>
              <a:path path="circle">
                <a:fillToRect l="50000" t="50000" r="50000" b="50000"/>
              </a:path>
            </a:gradFill>
            <a:ln w="12701" cap="flat">
              <a:solidFill>
                <a:srgbClr val="4F81BD"/>
              </a:solidFill>
              <a:prstDash val="solid"/>
              <a:miter/>
            </a:ln>
          </p:spPr>
          <p:txBody>
            <a:bodyPr vert="horz" wrap="square" lIns="46158" tIns="46158" rIns="46158" bIns="3429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1" i="0" u="none" strike="noStrike" kern="1200" cap="none" spc="0" baseline="0" dirty="0">
                  <a:solidFill>
                    <a:schemeClr val="bg1"/>
                  </a:solidFill>
                  <a:uFillTx/>
                  <a:latin typeface="Corbel"/>
                </a:rPr>
                <a:t>Strategy</a:t>
              </a:r>
            </a:p>
          </p:txBody>
        </p:sp>
        <p:sp>
          <p:nvSpPr>
            <p:cNvPr id="11" name="Freeform: Shape 10">
              <a:extLst>
                <a:ext uri="{FF2B5EF4-FFF2-40B4-BE49-F238E27FC236}">
                  <a16:creationId xmlns:a16="http://schemas.microsoft.com/office/drawing/2014/main" id="{CB92DB38-92B5-4A9D-BE99-EF38F5FC10AD}"/>
                </a:ext>
              </a:extLst>
            </p:cNvPr>
            <p:cNvSpPr/>
            <p:nvPr/>
          </p:nvSpPr>
          <p:spPr>
            <a:xfrm>
              <a:off x="996686" y="1957520"/>
              <a:ext cx="11041434" cy="486241"/>
            </a:xfrm>
            <a:custGeom>
              <a:avLst/>
              <a:gdLst>
                <a:gd name="f0" fmla="val 10800000"/>
                <a:gd name="f1" fmla="val 5400000"/>
                <a:gd name="f2" fmla="val 180"/>
                <a:gd name="f3" fmla="val w"/>
                <a:gd name="f4" fmla="val h"/>
                <a:gd name="f5" fmla="val 0"/>
                <a:gd name="f6" fmla="val 11041434"/>
                <a:gd name="f7" fmla="val 486244"/>
                <a:gd name="f8" fmla="+- 0 0 -90"/>
                <a:gd name="f9" fmla="*/ f3 1 11041434"/>
                <a:gd name="f10" fmla="*/ f4 1 486244"/>
                <a:gd name="f11" fmla="+- f7 0 f5"/>
                <a:gd name="f12" fmla="+- f6 0 f5"/>
                <a:gd name="f13" fmla="*/ f8 f0 1"/>
                <a:gd name="f14" fmla="*/ f12 1 11041434"/>
                <a:gd name="f15" fmla="*/ f11 1 486244"/>
                <a:gd name="f16" fmla="*/ 0 f12 1"/>
                <a:gd name="f17" fmla="*/ 0 f11 1"/>
                <a:gd name="f18" fmla="*/ 11041434 f12 1"/>
                <a:gd name="f19" fmla="*/ 486244 f11 1"/>
                <a:gd name="f20" fmla="*/ f13 1 f2"/>
                <a:gd name="f21" fmla="*/ f16 1 11041434"/>
                <a:gd name="f22" fmla="*/ f17 1 486244"/>
                <a:gd name="f23" fmla="*/ f18 1 11041434"/>
                <a:gd name="f24" fmla="*/ f19 1 48624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041434" h="486244">
                  <a:moveTo>
                    <a:pt x="f5" y="f5"/>
                  </a:moveTo>
                  <a:lnTo>
                    <a:pt x="f6" y="f5"/>
                  </a:lnTo>
                  <a:lnTo>
                    <a:pt x="f6" y="f7"/>
                  </a:lnTo>
                  <a:lnTo>
                    <a:pt x="f5" y="f7"/>
                  </a:lnTo>
                  <a:lnTo>
                    <a:pt x="f5" y="f5"/>
                  </a:lnTo>
                  <a:close/>
                </a:path>
              </a:pathLst>
            </a:custGeom>
            <a:noFill/>
            <a:ln cap="flat">
              <a:noFill/>
              <a:prstDash val="solid"/>
            </a:ln>
          </p:spPr>
          <p:txBody>
            <a:bodyPr vert="horz" wrap="square" lIns="28575" tIns="28575" rIns="28575" bIns="28575" anchor="ctr" anchorCtr="0" compatLnSpc="1">
              <a:noAutofit/>
            </a:bodyPr>
            <a:lstStyle/>
            <a:p>
              <a:pPr marL="114300" marR="0" lvl="1" indent="-114300" algn="l" defTabSz="666753"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500" b="1" i="0" u="none" strike="noStrike" kern="1200" cap="none" spc="0" baseline="0" dirty="0">
                  <a:solidFill>
                    <a:srgbClr val="4C7680"/>
                  </a:solidFill>
                  <a:uFillTx/>
                  <a:latin typeface="Corbel"/>
                </a:rPr>
                <a:t>Increase access to affordable housing through the development of quality affordable rental units by supporting LIHTC or other projects that create multi-family affordable housing units, which may include mixed-income and mixed-use developments.</a:t>
              </a:r>
            </a:p>
          </p:txBody>
        </p:sp>
        <p:sp>
          <p:nvSpPr>
            <p:cNvPr id="12" name="Freeform: Shape 11">
              <a:extLst>
                <a:ext uri="{FF2B5EF4-FFF2-40B4-BE49-F238E27FC236}">
                  <a16:creationId xmlns:a16="http://schemas.microsoft.com/office/drawing/2014/main" id="{11E07838-3518-4184-B2C1-2CC518C91867}"/>
                </a:ext>
              </a:extLst>
            </p:cNvPr>
            <p:cNvSpPr/>
            <p:nvPr/>
          </p:nvSpPr>
          <p:spPr>
            <a:xfrm>
              <a:off x="3867454" y="2509177"/>
              <a:ext cx="8170657" cy="243084"/>
            </a:xfrm>
            <a:custGeom>
              <a:avLst/>
              <a:gdLst>
                <a:gd name="f0" fmla="val 10800000"/>
                <a:gd name="f1" fmla="val 5400000"/>
                <a:gd name="f2" fmla="val 180"/>
                <a:gd name="f3" fmla="val w"/>
                <a:gd name="f4" fmla="val h"/>
                <a:gd name="f5" fmla="val 0"/>
                <a:gd name="f6" fmla="val 8170661"/>
                <a:gd name="f7" fmla="val 243085"/>
                <a:gd name="f8" fmla="+- 0 0 -90"/>
                <a:gd name="f9" fmla="*/ f3 1 8170661"/>
                <a:gd name="f10" fmla="*/ f4 1 243085"/>
                <a:gd name="f11" fmla="+- f7 0 f5"/>
                <a:gd name="f12" fmla="+- f6 0 f5"/>
                <a:gd name="f13" fmla="*/ f8 f0 1"/>
                <a:gd name="f14" fmla="*/ f12 1 8170661"/>
                <a:gd name="f15" fmla="*/ f11 1 243085"/>
                <a:gd name="f16" fmla="*/ 0 f12 1"/>
                <a:gd name="f17" fmla="*/ 0 f11 1"/>
                <a:gd name="f18" fmla="*/ 8170661 f12 1"/>
                <a:gd name="f19" fmla="*/ 243085 f11 1"/>
                <a:gd name="f20" fmla="*/ f13 1 f2"/>
                <a:gd name="f21" fmla="*/ f16 1 8170661"/>
                <a:gd name="f22" fmla="*/ f17 1 243085"/>
                <a:gd name="f23" fmla="*/ f18 1 8170661"/>
                <a:gd name="f24" fmla="*/ f19 1 243085"/>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170661" h="243085">
                  <a:moveTo>
                    <a:pt x="f5" y="f5"/>
                  </a:moveTo>
                  <a:lnTo>
                    <a:pt x="f6" y="f5"/>
                  </a:lnTo>
                  <a:lnTo>
                    <a:pt x="f6" y="f7"/>
                  </a:lnTo>
                  <a:lnTo>
                    <a:pt x="f5" y="f7"/>
                  </a:lnTo>
                  <a:lnTo>
                    <a:pt x="f5" y="f5"/>
                  </a:lnTo>
                  <a:close/>
                </a:path>
              </a:pathLst>
            </a:custGeom>
            <a:noFill/>
            <a:ln cap="flat">
              <a:noFill/>
              <a:prstDash val="solid"/>
            </a:ln>
          </p:spPr>
          <p:txBody>
            <a:bodyPr vert="horz" wrap="square" lIns="30476" tIns="30476" rIns="30476" bIns="30476" anchor="b"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1" i="0" u="none" strike="noStrike" kern="1200" cap="none" spc="0" baseline="0">
                  <a:solidFill>
                    <a:srgbClr val="CA553E"/>
                  </a:solidFill>
                  <a:uFillTx/>
                  <a:latin typeface="Corbel"/>
                </a:rPr>
                <a:t>  </a:t>
              </a:r>
              <a:r>
                <a:rPr lang="en-US" sz="1600" b="1" i="0" u="none" strike="noStrike" kern="1200" cap="none" spc="0" baseline="0">
                  <a:solidFill>
                    <a:srgbClr val="CD6209"/>
                  </a:solidFill>
                  <a:uFillTx/>
                  <a:latin typeface="Corbel"/>
                </a:rPr>
                <a:t>CDBG and HOME</a:t>
              </a:r>
            </a:p>
          </p:txBody>
        </p:sp>
        <p:sp>
          <p:nvSpPr>
            <p:cNvPr id="13" name="Freeform: Shape 12">
              <a:extLst>
                <a:ext uri="{FF2B5EF4-FFF2-40B4-BE49-F238E27FC236}">
                  <a16:creationId xmlns:a16="http://schemas.microsoft.com/office/drawing/2014/main" id="{EE0D7B0B-A008-4B23-92AB-0DE5FBED1809}"/>
                </a:ext>
              </a:extLst>
            </p:cNvPr>
            <p:cNvSpPr/>
            <p:nvPr/>
          </p:nvSpPr>
          <p:spPr>
            <a:xfrm>
              <a:off x="996686" y="2455913"/>
              <a:ext cx="2870777" cy="243084"/>
            </a:xfrm>
            <a:custGeom>
              <a:avLst/>
              <a:gdLst>
                <a:gd name="f0" fmla="val 10800000"/>
                <a:gd name="f1" fmla="val 5400000"/>
                <a:gd name="f2" fmla="val 180"/>
                <a:gd name="f3" fmla="val w"/>
                <a:gd name="f4" fmla="val h"/>
                <a:gd name="f5" fmla="val 0"/>
                <a:gd name="f6" fmla="val 2870773"/>
                <a:gd name="f7" fmla="val 243085"/>
                <a:gd name="f8" fmla="val 40522"/>
                <a:gd name="f9" fmla="val 2830251"/>
                <a:gd name="f10" fmla="val 2852631"/>
                <a:gd name="f11" fmla="val 18142"/>
                <a:gd name="f12" fmla="+- 0 0 -90"/>
                <a:gd name="f13" fmla="*/ f3 1 2870773"/>
                <a:gd name="f14" fmla="*/ f4 1 243085"/>
                <a:gd name="f15" fmla="+- f7 0 f5"/>
                <a:gd name="f16" fmla="+- f6 0 f5"/>
                <a:gd name="f17" fmla="*/ f12 f0 1"/>
                <a:gd name="f18" fmla="*/ f16 1 2870773"/>
                <a:gd name="f19" fmla="*/ f15 1 243085"/>
                <a:gd name="f20" fmla="*/ 40522 f16 1"/>
                <a:gd name="f21" fmla="*/ 0 f15 1"/>
                <a:gd name="f22" fmla="*/ 2830251 f16 1"/>
                <a:gd name="f23" fmla="*/ 2870773 f16 1"/>
                <a:gd name="f24" fmla="*/ 40522 f15 1"/>
                <a:gd name="f25" fmla="*/ 243085 f15 1"/>
                <a:gd name="f26" fmla="*/ 0 f16 1"/>
                <a:gd name="f27" fmla="*/ f17 1 f2"/>
                <a:gd name="f28" fmla="*/ f20 1 2870773"/>
                <a:gd name="f29" fmla="*/ f21 1 243085"/>
                <a:gd name="f30" fmla="*/ f22 1 2870773"/>
                <a:gd name="f31" fmla="*/ f23 1 2870773"/>
                <a:gd name="f32" fmla="*/ f24 1 243085"/>
                <a:gd name="f33" fmla="*/ f25 1 243085"/>
                <a:gd name="f34" fmla="*/ f26 1 2870773"/>
                <a:gd name="f35" fmla="*/ f5 1 f18"/>
                <a:gd name="f36" fmla="*/ f6 1 f18"/>
                <a:gd name="f37" fmla="*/ f5 1 f19"/>
                <a:gd name="f38" fmla="*/ f7 1 f19"/>
                <a:gd name="f39" fmla="+- f27 0 f1"/>
                <a:gd name="f40" fmla="*/ f28 1 f18"/>
                <a:gd name="f41" fmla="*/ f29 1 f19"/>
                <a:gd name="f42" fmla="*/ f30 1 f18"/>
                <a:gd name="f43" fmla="*/ f31 1 f18"/>
                <a:gd name="f44" fmla="*/ f32 1 f19"/>
                <a:gd name="f45" fmla="*/ f33 1 f19"/>
                <a:gd name="f46" fmla="*/ f34 1 f18"/>
                <a:gd name="f47" fmla="*/ f35 f13 1"/>
                <a:gd name="f48" fmla="*/ f36 f13 1"/>
                <a:gd name="f49" fmla="*/ f38 f14 1"/>
                <a:gd name="f50" fmla="*/ f37 f14 1"/>
                <a:gd name="f51" fmla="*/ f40 f13 1"/>
                <a:gd name="f52" fmla="*/ f41 f14 1"/>
                <a:gd name="f53" fmla="*/ f42 f13 1"/>
                <a:gd name="f54" fmla="*/ f43 f13 1"/>
                <a:gd name="f55" fmla="*/ f44 f14 1"/>
                <a:gd name="f56" fmla="*/ f45 f14 1"/>
                <a:gd name="f57" fmla="*/ f46 f13 1"/>
              </a:gdLst>
              <a:ahLst/>
              <a:cxnLst>
                <a:cxn ang="3cd4">
                  <a:pos x="hc" y="t"/>
                </a:cxn>
                <a:cxn ang="0">
                  <a:pos x="r" y="vc"/>
                </a:cxn>
                <a:cxn ang="cd4">
                  <a:pos x="hc" y="b"/>
                </a:cxn>
                <a:cxn ang="cd2">
                  <a:pos x="l" y="vc"/>
                </a:cxn>
                <a:cxn ang="f39">
                  <a:pos x="f51" y="f52"/>
                </a:cxn>
                <a:cxn ang="f39">
                  <a:pos x="f53" y="f52"/>
                </a:cxn>
                <a:cxn ang="f39">
                  <a:pos x="f54" y="f55"/>
                </a:cxn>
                <a:cxn ang="f39">
                  <a:pos x="f54" y="f56"/>
                </a:cxn>
                <a:cxn ang="f39">
                  <a:pos x="f54" y="f56"/>
                </a:cxn>
                <a:cxn ang="f39">
                  <a:pos x="f57" y="f56"/>
                </a:cxn>
                <a:cxn ang="f39">
                  <a:pos x="f57" y="f56"/>
                </a:cxn>
                <a:cxn ang="f39">
                  <a:pos x="f57" y="f55"/>
                </a:cxn>
                <a:cxn ang="f39">
                  <a:pos x="f51" y="f52"/>
                </a:cxn>
              </a:cxnLst>
              <a:rect l="f47" t="f50" r="f48" b="f49"/>
              <a:pathLst>
                <a:path w="2870773" h="243085">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gradFill>
              <a:gsLst>
                <a:gs pos="0">
                  <a:srgbClr val="3A9EB9"/>
                </a:gs>
                <a:gs pos="100000">
                  <a:srgbClr val="3A9EB9"/>
                </a:gs>
              </a:gsLst>
              <a:path path="circle">
                <a:fillToRect l="50000" t="50000" r="50000" b="50000"/>
              </a:path>
            </a:gradFill>
            <a:ln w="12701" cap="flat">
              <a:solidFill>
                <a:srgbClr val="4F81BD"/>
              </a:solidFill>
              <a:prstDash val="solid"/>
              <a:miter/>
            </a:ln>
          </p:spPr>
          <p:txBody>
            <a:bodyPr vert="horz" wrap="square" lIns="46158" tIns="46158" rIns="46158" bIns="3429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1" i="0" u="none" strike="noStrike" kern="1200" cap="none" spc="0" baseline="0">
                  <a:solidFill>
                    <a:schemeClr val="bg1"/>
                  </a:solidFill>
                  <a:uFillTx/>
                  <a:latin typeface="Corbel"/>
                </a:rPr>
                <a:t>Strategy</a:t>
              </a:r>
            </a:p>
          </p:txBody>
        </p:sp>
        <p:sp>
          <p:nvSpPr>
            <p:cNvPr id="14" name="Freeform: Shape 13">
              <a:extLst>
                <a:ext uri="{FF2B5EF4-FFF2-40B4-BE49-F238E27FC236}">
                  <a16:creationId xmlns:a16="http://schemas.microsoft.com/office/drawing/2014/main" id="{7260A2B5-550D-497A-8B8D-72A3123A9EBC}"/>
                </a:ext>
              </a:extLst>
            </p:cNvPr>
            <p:cNvSpPr/>
            <p:nvPr/>
          </p:nvSpPr>
          <p:spPr>
            <a:xfrm>
              <a:off x="996686" y="2698997"/>
              <a:ext cx="11041434" cy="486241"/>
            </a:xfrm>
            <a:custGeom>
              <a:avLst/>
              <a:gdLst>
                <a:gd name="f0" fmla="val 10800000"/>
                <a:gd name="f1" fmla="val 5400000"/>
                <a:gd name="f2" fmla="val 180"/>
                <a:gd name="f3" fmla="val w"/>
                <a:gd name="f4" fmla="val h"/>
                <a:gd name="f5" fmla="val 0"/>
                <a:gd name="f6" fmla="val 11041434"/>
                <a:gd name="f7" fmla="val 486244"/>
                <a:gd name="f8" fmla="+- 0 0 -90"/>
                <a:gd name="f9" fmla="*/ f3 1 11041434"/>
                <a:gd name="f10" fmla="*/ f4 1 486244"/>
                <a:gd name="f11" fmla="+- f7 0 f5"/>
                <a:gd name="f12" fmla="+- f6 0 f5"/>
                <a:gd name="f13" fmla="*/ f8 f0 1"/>
                <a:gd name="f14" fmla="*/ f12 1 11041434"/>
                <a:gd name="f15" fmla="*/ f11 1 486244"/>
                <a:gd name="f16" fmla="*/ 0 f12 1"/>
                <a:gd name="f17" fmla="*/ 0 f11 1"/>
                <a:gd name="f18" fmla="*/ 11041434 f12 1"/>
                <a:gd name="f19" fmla="*/ 486244 f11 1"/>
                <a:gd name="f20" fmla="*/ f13 1 f2"/>
                <a:gd name="f21" fmla="*/ f16 1 11041434"/>
                <a:gd name="f22" fmla="*/ f17 1 486244"/>
                <a:gd name="f23" fmla="*/ f18 1 11041434"/>
                <a:gd name="f24" fmla="*/ f19 1 48624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041434" h="486244">
                  <a:moveTo>
                    <a:pt x="f5" y="f5"/>
                  </a:moveTo>
                  <a:lnTo>
                    <a:pt x="f6" y="f5"/>
                  </a:lnTo>
                  <a:lnTo>
                    <a:pt x="f6" y="f7"/>
                  </a:lnTo>
                  <a:lnTo>
                    <a:pt x="f5" y="f7"/>
                  </a:lnTo>
                  <a:lnTo>
                    <a:pt x="f5" y="f5"/>
                  </a:lnTo>
                  <a:close/>
                </a:path>
              </a:pathLst>
            </a:custGeom>
            <a:noFill/>
            <a:ln cap="flat">
              <a:noFill/>
              <a:prstDash val="solid"/>
            </a:ln>
          </p:spPr>
          <p:txBody>
            <a:bodyPr vert="horz" wrap="square" lIns="28575" tIns="28575" rIns="28575" bIns="28575" anchor="ctr" anchorCtr="0" compatLnSpc="1">
              <a:noAutofit/>
            </a:bodyPr>
            <a:lstStyle/>
            <a:p>
              <a:pPr marL="114300" marR="0" lvl="1" indent="-114300" algn="l" defTabSz="666753"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500" b="1" i="0" u="none" strike="noStrike" kern="1200" cap="none" spc="0" baseline="0">
                  <a:solidFill>
                    <a:srgbClr val="4C7680"/>
                  </a:solidFill>
                  <a:uFillTx/>
                  <a:latin typeface="Corbel"/>
                </a:rPr>
                <a:t>Target challenged multi-family developments for major redevelopment and preserve and develop the affordability of existing rental homes while improving their quality.</a:t>
              </a:r>
            </a:p>
          </p:txBody>
        </p:sp>
        <p:sp>
          <p:nvSpPr>
            <p:cNvPr id="15" name="Freeform: Shape 14">
              <a:extLst>
                <a:ext uri="{FF2B5EF4-FFF2-40B4-BE49-F238E27FC236}">
                  <a16:creationId xmlns:a16="http://schemas.microsoft.com/office/drawing/2014/main" id="{B3922CA8-01B9-4796-9A59-EBAD262CD6AF}"/>
                </a:ext>
              </a:extLst>
            </p:cNvPr>
            <p:cNvSpPr/>
            <p:nvPr/>
          </p:nvSpPr>
          <p:spPr>
            <a:xfrm>
              <a:off x="3867454" y="3242060"/>
              <a:ext cx="8170657" cy="243084"/>
            </a:xfrm>
            <a:custGeom>
              <a:avLst/>
              <a:gdLst>
                <a:gd name="f0" fmla="val 10800000"/>
                <a:gd name="f1" fmla="val 5400000"/>
                <a:gd name="f2" fmla="val 180"/>
                <a:gd name="f3" fmla="val w"/>
                <a:gd name="f4" fmla="val h"/>
                <a:gd name="f5" fmla="val 0"/>
                <a:gd name="f6" fmla="val 8170661"/>
                <a:gd name="f7" fmla="val 243085"/>
                <a:gd name="f8" fmla="+- 0 0 -90"/>
                <a:gd name="f9" fmla="*/ f3 1 8170661"/>
                <a:gd name="f10" fmla="*/ f4 1 243085"/>
                <a:gd name="f11" fmla="+- f7 0 f5"/>
                <a:gd name="f12" fmla="+- f6 0 f5"/>
                <a:gd name="f13" fmla="*/ f8 f0 1"/>
                <a:gd name="f14" fmla="*/ f12 1 8170661"/>
                <a:gd name="f15" fmla="*/ f11 1 243085"/>
                <a:gd name="f16" fmla="*/ 0 f12 1"/>
                <a:gd name="f17" fmla="*/ 0 f11 1"/>
                <a:gd name="f18" fmla="*/ 8170661 f12 1"/>
                <a:gd name="f19" fmla="*/ 243085 f11 1"/>
                <a:gd name="f20" fmla="*/ f13 1 f2"/>
                <a:gd name="f21" fmla="*/ f16 1 8170661"/>
                <a:gd name="f22" fmla="*/ f17 1 243085"/>
                <a:gd name="f23" fmla="*/ f18 1 8170661"/>
                <a:gd name="f24" fmla="*/ f19 1 243085"/>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170661" h="243085">
                  <a:moveTo>
                    <a:pt x="f5" y="f5"/>
                  </a:moveTo>
                  <a:lnTo>
                    <a:pt x="f6" y="f5"/>
                  </a:lnTo>
                  <a:lnTo>
                    <a:pt x="f6" y="f7"/>
                  </a:lnTo>
                  <a:lnTo>
                    <a:pt x="f5" y="f7"/>
                  </a:lnTo>
                  <a:lnTo>
                    <a:pt x="f5" y="f5"/>
                  </a:lnTo>
                  <a:close/>
                </a:path>
              </a:pathLst>
            </a:custGeom>
            <a:noFill/>
            <a:ln cap="flat">
              <a:noFill/>
              <a:prstDash val="solid"/>
            </a:ln>
          </p:spPr>
          <p:txBody>
            <a:bodyPr vert="horz" wrap="square" lIns="30476" tIns="30476" rIns="30476" bIns="30476" anchor="b"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1" i="0" u="none" strike="noStrike" kern="1200" cap="none" spc="0" baseline="0">
                  <a:solidFill>
                    <a:srgbClr val="CD6209"/>
                  </a:solidFill>
                  <a:uFillTx/>
                  <a:latin typeface="Corbel"/>
                </a:rPr>
                <a:t>  HOME, CDBG (Direct service and/or to support HOME Operations)</a:t>
              </a:r>
              <a:endParaRPr lang="en-US" sz="1400" b="1" i="0" u="none" strike="noStrike" kern="1200" cap="none" spc="0" baseline="0">
                <a:solidFill>
                  <a:srgbClr val="CD6209"/>
                </a:solidFill>
                <a:uFillTx/>
                <a:latin typeface="Corbel"/>
              </a:endParaRPr>
            </a:p>
          </p:txBody>
        </p:sp>
        <p:sp>
          <p:nvSpPr>
            <p:cNvPr id="16" name="Freeform: Shape 15">
              <a:extLst>
                <a:ext uri="{FF2B5EF4-FFF2-40B4-BE49-F238E27FC236}">
                  <a16:creationId xmlns:a16="http://schemas.microsoft.com/office/drawing/2014/main" id="{D6849AD1-1398-49CC-85AA-0950798DBF5E}"/>
                </a:ext>
              </a:extLst>
            </p:cNvPr>
            <p:cNvSpPr/>
            <p:nvPr/>
          </p:nvSpPr>
          <p:spPr>
            <a:xfrm>
              <a:off x="996686" y="3197400"/>
              <a:ext cx="2870777" cy="243084"/>
            </a:xfrm>
            <a:custGeom>
              <a:avLst/>
              <a:gdLst>
                <a:gd name="f0" fmla="val 10800000"/>
                <a:gd name="f1" fmla="val 5400000"/>
                <a:gd name="f2" fmla="val 180"/>
                <a:gd name="f3" fmla="val w"/>
                <a:gd name="f4" fmla="val h"/>
                <a:gd name="f5" fmla="val 0"/>
                <a:gd name="f6" fmla="val 2870773"/>
                <a:gd name="f7" fmla="val 243085"/>
                <a:gd name="f8" fmla="val 40522"/>
                <a:gd name="f9" fmla="val 2830251"/>
                <a:gd name="f10" fmla="val 2852631"/>
                <a:gd name="f11" fmla="val 18142"/>
                <a:gd name="f12" fmla="+- 0 0 -90"/>
                <a:gd name="f13" fmla="*/ f3 1 2870773"/>
                <a:gd name="f14" fmla="*/ f4 1 243085"/>
                <a:gd name="f15" fmla="+- f7 0 f5"/>
                <a:gd name="f16" fmla="+- f6 0 f5"/>
                <a:gd name="f17" fmla="*/ f12 f0 1"/>
                <a:gd name="f18" fmla="*/ f16 1 2870773"/>
                <a:gd name="f19" fmla="*/ f15 1 243085"/>
                <a:gd name="f20" fmla="*/ 40522 f16 1"/>
                <a:gd name="f21" fmla="*/ 0 f15 1"/>
                <a:gd name="f22" fmla="*/ 2830251 f16 1"/>
                <a:gd name="f23" fmla="*/ 2870773 f16 1"/>
                <a:gd name="f24" fmla="*/ 40522 f15 1"/>
                <a:gd name="f25" fmla="*/ 243085 f15 1"/>
                <a:gd name="f26" fmla="*/ 0 f16 1"/>
                <a:gd name="f27" fmla="*/ f17 1 f2"/>
                <a:gd name="f28" fmla="*/ f20 1 2870773"/>
                <a:gd name="f29" fmla="*/ f21 1 243085"/>
                <a:gd name="f30" fmla="*/ f22 1 2870773"/>
                <a:gd name="f31" fmla="*/ f23 1 2870773"/>
                <a:gd name="f32" fmla="*/ f24 1 243085"/>
                <a:gd name="f33" fmla="*/ f25 1 243085"/>
                <a:gd name="f34" fmla="*/ f26 1 2870773"/>
                <a:gd name="f35" fmla="*/ f5 1 f18"/>
                <a:gd name="f36" fmla="*/ f6 1 f18"/>
                <a:gd name="f37" fmla="*/ f5 1 f19"/>
                <a:gd name="f38" fmla="*/ f7 1 f19"/>
                <a:gd name="f39" fmla="+- f27 0 f1"/>
                <a:gd name="f40" fmla="*/ f28 1 f18"/>
                <a:gd name="f41" fmla="*/ f29 1 f19"/>
                <a:gd name="f42" fmla="*/ f30 1 f18"/>
                <a:gd name="f43" fmla="*/ f31 1 f18"/>
                <a:gd name="f44" fmla="*/ f32 1 f19"/>
                <a:gd name="f45" fmla="*/ f33 1 f19"/>
                <a:gd name="f46" fmla="*/ f34 1 f18"/>
                <a:gd name="f47" fmla="*/ f35 f13 1"/>
                <a:gd name="f48" fmla="*/ f36 f13 1"/>
                <a:gd name="f49" fmla="*/ f38 f14 1"/>
                <a:gd name="f50" fmla="*/ f37 f14 1"/>
                <a:gd name="f51" fmla="*/ f40 f13 1"/>
                <a:gd name="f52" fmla="*/ f41 f14 1"/>
                <a:gd name="f53" fmla="*/ f42 f13 1"/>
                <a:gd name="f54" fmla="*/ f43 f13 1"/>
                <a:gd name="f55" fmla="*/ f44 f14 1"/>
                <a:gd name="f56" fmla="*/ f45 f14 1"/>
                <a:gd name="f57" fmla="*/ f46 f13 1"/>
              </a:gdLst>
              <a:ahLst/>
              <a:cxnLst>
                <a:cxn ang="3cd4">
                  <a:pos x="hc" y="t"/>
                </a:cxn>
                <a:cxn ang="0">
                  <a:pos x="r" y="vc"/>
                </a:cxn>
                <a:cxn ang="cd4">
                  <a:pos x="hc" y="b"/>
                </a:cxn>
                <a:cxn ang="cd2">
                  <a:pos x="l" y="vc"/>
                </a:cxn>
                <a:cxn ang="f39">
                  <a:pos x="f51" y="f52"/>
                </a:cxn>
                <a:cxn ang="f39">
                  <a:pos x="f53" y="f52"/>
                </a:cxn>
                <a:cxn ang="f39">
                  <a:pos x="f54" y="f55"/>
                </a:cxn>
                <a:cxn ang="f39">
                  <a:pos x="f54" y="f56"/>
                </a:cxn>
                <a:cxn ang="f39">
                  <a:pos x="f54" y="f56"/>
                </a:cxn>
                <a:cxn ang="f39">
                  <a:pos x="f57" y="f56"/>
                </a:cxn>
                <a:cxn ang="f39">
                  <a:pos x="f57" y="f56"/>
                </a:cxn>
                <a:cxn ang="f39">
                  <a:pos x="f57" y="f55"/>
                </a:cxn>
                <a:cxn ang="f39">
                  <a:pos x="f51" y="f52"/>
                </a:cxn>
              </a:cxnLst>
              <a:rect l="f47" t="f50" r="f48" b="f49"/>
              <a:pathLst>
                <a:path w="2870773" h="243085">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gradFill>
              <a:gsLst>
                <a:gs pos="0">
                  <a:srgbClr val="3A9EB9"/>
                </a:gs>
                <a:gs pos="100000">
                  <a:srgbClr val="3A9EB9"/>
                </a:gs>
              </a:gsLst>
              <a:path path="circle">
                <a:fillToRect l="50000" t="50000" r="50000" b="50000"/>
              </a:path>
            </a:gradFill>
            <a:ln w="12701" cap="flat">
              <a:solidFill>
                <a:srgbClr val="4F81BD"/>
              </a:solidFill>
              <a:prstDash val="solid"/>
              <a:miter/>
            </a:ln>
          </p:spPr>
          <p:txBody>
            <a:bodyPr vert="horz" wrap="square" lIns="46158" tIns="46158" rIns="46158" bIns="3429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1" i="0" u="none" strike="noStrike" kern="1200" cap="none" spc="0" baseline="0" dirty="0">
                  <a:solidFill>
                    <a:schemeClr val="bg1"/>
                  </a:solidFill>
                  <a:uFillTx/>
                  <a:latin typeface="Corbel"/>
                </a:rPr>
                <a:t>Strategy</a:t>
              </a:r>
            </a:p>
          </p:txBody>
        </p:sp>
        <p:sp>
          <p:nvSpPr>
            <p:cNvPr id="17" name="Freeform: Shape 16">
              <a:extLst>
                <a:ext uri="{FF2B5EF4-FFF2-40B4-BE49-F238E27FC236}">
                  <a16:creationId xmlns:a16="http://schemas.microsoft.com/office/drawing/2014/main" id="{A6C11255-1832-481D-8349-31951063B269}"/>
                </a:ext>
              </a:extLst>
            </p:cNvPr>
            <p:cNvSpPr/>
            <p:nvPr/>
          </p:nvSpPr>
          <p:spPr>
            <a:xfrm>
              <a:off x="996686" y="3440484"/>
              <a:ext cx="11041434" cy="486241"/>
            </a:xfrm>
            <a:custGeom>
              <a:avLst/>
              <a:gdLst>
                <a:gd name="f0" fmla="val 10800000"/>
                <a:gd name="f1" fmla="val 5400000"/>
                <a:gd name="f2" fmla="val 180"/>
                <a:gd name="f3" fmla="val w"/>
                <a:gd name="f4" fmla="val h"/>
                <a:gd name="f5" fmla="val 0"/>
                <a:gd name="f6" fmla="val 11041434"/>
                <a:gd name="f7" fmla="val 486244"/>
                <a:gd name="f8" fmla="+- 0 0 -90"/>
                <a:gd name="f9" fmla="*/ f3 1 11041434"/>
                <a:gd name="f10" fmla="*/ f4 1 486244"/>
                <a:gd name="f11" fmla="+- f7 0 f5"/>
                <a:gd name="f12" fmla="+- f6 0 f5"/>
                <a:gd name="f13" fmla="*/ f8 f0 1"/>
                <a:gd name="f14" fmla="*/ f12 1 11041434"/>
                <a:gd name="f15" fmla="*/ f11 1 486244"/>
                <a:gd name="f16" fmla="*/ 0 f12 1"/>
                <a:gd name="f17" fmla="*/ 0 f11 1"/>
                <a:gd name="f18" fmla="*/ 11041434 f12 1"/>
                <a:gd name="f19" fmla="*/ 486244 f11 1"/>
                <a:gd name="f20" fmla="*/ f13 1 f2"/>
                <a:gd name="f21" fmla="*/ f16 1 11041434"/>
                <a:gd name="f22" fmla="*/ f17 1 486244"/>
                <a:gd name="f23" fmla="*/ f18 1 11041434"/>
                <a:gd name="f24" fmla="*/ f19 1 48624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041434" h="486244">
                  <a:moveTo>
                    <a:pt x="f5" y="f5"/>
                  </a:moveTo>
                  <a:lnTo>
                    <a:pt x="f6" y="f5"/>
                  </a:lnTo>
                  <a:lnTo>
                    <a:pt x="f6" y="f7"/>
                  </a:lnTo>
                  <a:lnTo>
                    <a:pt x="f5" y="f7"/>
                  </a:lnTo>
                  <a:lnTo>
                    <a:pt x="f5" y="f5"/>
                  </a:lnTo>
                  <a:close/>
                </a:path>
              </a:pathLst>
            </a:custGeom>
            <a:noFill/>
            <a:ln cap="flat">
              <a:noFill/>
              <a:prstDash val="solid"/>
            </a:ln>
          </p:spPr>
          <p:txBody>
            <a:bodyPr vert="horz" wrap="square" lIns="28575" tIns="28575" rIns="28575" bIns="28575" anchor="ctr" anchorCtr="0" compatLnSpc="1">
              <a:noAutofit/>
            </a:bodyPr>
            <a:lstStyle/>
            <a:p>
              <a:pPr marL="114300" marR="0" lvl="1" indent="-114300" algn="l" defTabSz="666753"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500" b="1" i="0" u="none" strike="noStrike" kern="1200" cap="none" spc="0" baseline="0">
                  <a:solidFill>
                    <a:srgbClr val="4C7680"/>
                  </a:solidFill>
                  <a:uFillTx/>
                  <a:latin typeface="Corbel"/>
                </a:rPr>
                <a:t>Promote low-to-moderate household homeownership through new construction or rehabilitation of affordable homebuyer single-family units and through increased homebuyer down payment assistance.</a:t>
              </a:r>
            </a:p>
          </p:txBody>
        </p:sp>
        <p:sp>
          <p:nvSpPr>
            <p:cNvPr id="18" name="Freeform: Shape 17">
              <a:extLst>
                <a:ext uri="{FF2B5EF4-FFF2-40B4-BE49-F238E27FC236}">
                  <a16:creationId xmlns:a16="http://schemas.microsoft.com/office/drawing/2014/main" id="{53C76B47-4BB1-4313-8A8D-42F218C56E47}"/>
                </a:ext>
              </a:extLst>
            </p:cNvPr>
            <p:cNvSpPr/>
            <p:nvPr/>
          </p:nvSpPr>
          <p:spPr>
            <a:xfrm>
              <a:off x="3867454" y="3975244"/>
              <a:ext cx="8170657" cy="243084"/>
            </a:xfrm>
            <a:custGeom>
              <a:avLst/>
              <a:gdLst>
                <a:gd name="f0" fmla="val 10800000"/>
                <a:gd name="f1" fmla="val 5400000"/>
                <a:gd name="f2" fmla="val 180"/>
                <a:gd name="f3" fmla="val w"/>
                <a:gd name="f4" fmla="val h"/>
                <a:gd name="f5" fmla="val 0"/>
                <a:gd name="f6" fmla="val 8170661"/>
                <a:gd name="f7" fmla="val 243085"/>
                <a:gd name="f8" fmla="+- 0 0 -90"/>
                <a:gd name="f9" fmla="*/ f3 1 8170661"/>
                <a:gd name="f10" fmla="*/ f4 1 243085"/>
                <a:gd name="f11" fmla="+- f7 0 f5"/>
                <a:gd name="f12" fmla="+- f6 0 f5"/>
                <a:gd name="f13" fmla="*/ f8 f0 1"/>
                <a:gd name="f14" fmla="*/ f12 1 8170661"/>
                <a:gd name="f15" fmla="*/ f11 1 243085"/>
                <a:gd name="f16" fmla="*/ 0 f12 1"/>
                <a:gd name="f17" fmla="*/ 0 f11 1"/>
                <a:gd name="f18" fmla="*/ 8170661 f12 1"/>
                <a:gd name="f19" fmla="*/ 243085 f11 1"/>
                <a:gd name="f20" fmla="*/ f13 1 f2"/>
                <a:gd name="f21" fmla="*/ f16 1 8170661"/>
                <a:gd name="f22" fmla="*/ f17 1 243085"/>
                <a:gd name="f23" fmla="*/ f18 1 8170661"/>
                <a:gd name="f24" fmla="*/ f19 1 243085"/>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170661" h="243085">
                  <a:moveTo>
                    <a:pt x="f5" y="f5"/>
                  </a:moveTo>
                  <a:lnTo>
                    <a:pt x="f6" y="f5"/>
                  </a:lnTo>
                  <a:lnTo>
                    <a:pt x="f6" y="f7"/>
                  </a:lnTo>
                  <a:lnTo>
                    <a:pt x="f5" y="f7"/>
                  </a:lnTo>
                  <a:lnTo>
                    <a:pt x="f5" y="f5"/>
                  </a:lnTo>
                  <a:close/>
                </a:path>
              </a:pathLst>
            </a:custGeom>
            <a:noFill/>
            <a:ln cap="flat">
              <a:noFill/>
              <a:prstDash val="solid"/>
            </a:ln>
          </p:spPr>
          <p:txBody>
            <a:bodyPr vert="horz" wrap="square" lIns="30476" tIns="30476" rIns="30476" bIns="30476" anchor="b"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1" i="0" u="none" strike="noStrike" kern="1200" cap="none" spc="0" baseline="0">
                  <a:solidFill>
                    <a:srgbClr val="CA553E"/>
                  </a:solidFill>
                  <a:uFillTx/>
                  <a:latin typeface="Corbel"/>
                </a:rPr>
                <a:t>  </a:t>
              </a:r>
              <a:r>
                <a:rPr lang="en-US" sz="1600" b="1" i="0" u="none" strike="noStrike" kern="1200" cap="none" spc="0" baseline="0">
                  <a:solidFill>
                    <a:srgbClr val="CD6209"/>
                  </a:solidFill>
                  <a:uFillTx/>
                  <a:latin typeface="Corbel"/>
                </a:rPr>
                <a:t>CDBG</a:t>
              </a:r>
            </a:p>
          </p:txBody>
        </p:sp>
        <p:sp>
          <p:nvSpPr>
            <p:cNvPr id="19" name="Freeform: Shape 18">
              <a:extLst>
                <a:ext uri="{FF2B5EF4-FFF2-40B4-BE49-F238E27FC236}">
                  <a16:creationId xmlns:a16="http://schemas.microsoft.com/office/drawing/2014/main" id="{8D9F17B5-B6ED-4601-9133-F7EF2B5CD52D}"/>
                </a:ext>
              </a:extLst>
            </p:cNvPr>
            <p:cNvSpPr/>
            <p:nvPr/>
          </p:nvSpPr>
          <p:spPr>
            <a:xfrm>
              <a:off x="996686" y="3938887"/>
              <a:ext cx="2870777" cy="243084"/>
            </a:xfrm>
            <a:custGeom>
              <a:avLst/>
              <a:gdLst>
                <a:gd name="f0" fmla="val 10800000"/>
                <a:gd name="f1" fmla="val 5400000"/>
                <a:gd name="f2" fmla="val 180"/>
                <a:gd name="f3" fmla="val w"/>
                <a:gd name="f4" fmla="val h"/>
                <a:gd name="f5" fmla="val 0"/>
                <a:gd name="f6" fmla="val 2870773"/>
                <a:gd name="f7" fmla="val 243085"/>
                <a:gd name="f8" fmla="val 40522"/>
                <a:gd name="f9" fmla="val 2830251"/>
                <a:gd name="f10" fmla="val 2852631"/>
                <a:gd name="f11" fmla="val 18142"/>
                <a:gd name="f12" fmla="+- 0 0 -90"/>
                <a:gd name="f13" fmla="*/ f3 1 2870773"/>
                <a:gd name="f14" fmla="*/ f4 1 243085"/>
                <a:gd name="f15" fmla="+- f7 0 f5"/>
                <a:gd name="f16" fmla="+- f6 0 f5"/>
                <a:gd name="f17" fmla="*/ f12 f0 1"/>
                <a:gd name="f18" fmla="*/ f16 1 2870773"/>
                <a:gd name="f19" fmla="*/ f15 1 243085"/>
                <a:gd name="f20" fmla="*/ 40522 f16 1"/>
                <a:gd name="f21" fmla="*/ 0 f15 1"/>
                <a:gd name="f22" fmla="*/ 2830251 f16 1"/>
                <a:gd name="f23" fmla="*/ 2870773 f16 1"/>
                <a:gd name="f24" fmla="*/ 40522 f15 1"/>
                <a:gd name="f25" fmla="*/ 243085 f15 1"/>
                <a:gd name="f26" fmla="*/ 0 f16 1"/>
                <a:gd name="f27" fmla="*/ f17 1 f2"/>
                <a:gd name="f28" fmla="*/ f20 1 2870773"/>
                <a:gd name="f29" fmla="*/ f21 1 243085"/>
                <a:gd name="f30" fmla="*/ f22 1 2870773"/>
                <a:gd name="f31" fmla="*/ f23 1 2870773"/>
                <a:gd name="f32" fmla="*/ f24 1 243085"/>
                <a:gd name="f33" fmla="*/ f25 1 243085"/>
                <a:gd name="f34" fmla="*/ f26 1 2870773"/>
                <a:gd name="f35" fmla="*/ f5 1 f18"/>
                <a:gd name="f36" fmla="*/ f6 1 f18"/>
                <a:gd name="f37" fmla="*/ f5 1 f19"/>
                <a:gd name="f38" fmla="*/ f7 1 f19"/>
                <a:gd name="f39" fmla="+- f27 0 f1"/>
                <a:gd name="f40" fmla="*/ f28 1 f18"/>
                <a:gd name="f41" fmla="*/ f29 1 f19"/>
                <a:gd name="f42" fmla="*/ f30 1 f18"/>
                <a:gd name="f43" fmla="*/ f31 1 f18"/>
                <a:gd name="f44" fmla="*/ f32 1 f19"/>
                <a:gd name="f45" fmla="*/ f33 1 f19"/>
                <a:gd name="f46" fmla="*/ f34 1 f18"/>
                <a:gd name="f47" fmla="*/ f35 f13 1"/>
                <a:gd name="f48" fmla="*/ f36 f13 1"/>
                <a:gd name="f49" fmla="*/ f38 f14 1"/>
                <a:gd name="f50" fmla="*/ f37 f14 1"/>
                <a:gd name="f51" fmla="*/ f40 f13 1"/>
                <a:gd name="f52" fmla="*/ f41 f14 1"/>
                <a:gd name="f53" fmla="*/ f42 f13 1"/>
                <a:gd name="f54" fmla="*/ f43 f13 1"/>
                <a:gd name="f55" fmla="*/ f44 f14 1"/>
                <a:gd name="f56" fmla="*/ f45 f14 1"/>
                <a:gd name="f57" fmla="*/ f46 f13 1"/>
              </a:gdLst>
              <a:ahLst/>
              <a:cxnLst>
                <a:cxn ang="3cd4">
                  <a:pos x="hc" y="t"/>
                </a:cxn>
                <a:cxn ang="0">
                  <a:pos x="r" y="vc"/>
                </a:cxn>
                <a:cxn ang="cd4">
                  <a:pos x="hc" y="b"/>
                </a:cxn>
                <a:cxn ang="cd2">
                  <a:pos x="l" y="vc"/>
                </a:cxn>
                <a:cxn ang="f39">
                  <a:pos x="f51" y="f52"/>
                </a:cxn>
                <a:cxn ang="f39">
                  <a:pos x="f53" y="f52"/>
                </a:cxn>
                <a:cxn ang="f39">
                  <a:pos x="f54" y="f55"/>
                </a:cxn>
                <a:cxn ang="f39">
                  <a:pos x="f54" y="f56"/>
                </a:cxn>
                <a:cxn ang="f39">
                  <a:pos x="f54" y="f56"/>
                </a:cxn>
                <a:cxn ang="f39">
                  <a:pos x="f57" y="f56"/>
                </a:cxn>
                <a:cxn ang="f39">
                  <a:pos x="f57" y="f56"/>
                </a:cxn>
                <a:cxn ang="f39">
                  <a:pos x="f57" y="f55"/>
                </a:cxn>
                <a:cxn ang="f39">
                  <a:pos x="f51" y="f52"/>
                </a:cxn>
              </a:cxnLst>
              <a:rect l="f47" t="f50" r="f48" b="f49"/>
              <a:pathLst>
                <a:path w="2870773" h="243085">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gradFill>
              <a:gsLst>
                <a:gs pos="0">
                  <a:srgbClr val="3A9EB9"/>
                </a:gs>
                <a:gs pos="100000">
                  <a:srgbClr val="3A9EB9"/>
                </a:gs>
              </a:gsLst>
              <a:path path="circle">
                <a:fillToRect l="50000" t="50000" r="50000" b="50000"/>
              </a:path>
            </a:gradFill>
            <a:ln w="12701" cap="flat">
              <a:solidFill>
                <a:srgbClr val="4F81BD"/>
              </a:solidFill>
              <a:prstDash val="solid"/>
              <a:miter/>
            </a:ln>
          </p:spPr>
          <p:txBody>
            <a:bodyPr vert="horz" wrap="square" lIns="46158" tIns="46158" rIns="46158" bIns="3429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1" i="0" u="none" strike="noStrike" kern="1200" cap="none" spc="0" baseline="0" dirty="0">
                  <a:solidFill>
                    <a:schemeClr val="bg1"/>
                  </a:solidFill>
                  <a:uFillTx/>
                  <a:latin typeface="Corbel"/>
                </a:rPr>
                <a:t>Strategy</a:t>
              </a:r>
            </a:p>
          </p:txBody>
        </p:sp>
        <p:sp>
          <p:nvSpPr>
            <p:cNvPr id="20" name="Freeform: Shape 19">
              <a:extLst>
                <a:ext uri="{FF2B5EF4-FFF2-40B4-BE49-F238E27FC236}">
                  <a16:creationId xmlns:a16="http://schemas.microsoft.com/office/drawing/2014/main" id="{90E2CDC2-E7F5-471B-ACC8-CCE4C5805BF5}"/>
                </a:ext>
              </a:extLst>
            </p:cNvPr>
            <p:cNvSpPr/>
            <p:nvPr/>
          </p:nvSpPr>
          <p:spPr>
            <a:xfrm>
              <a:off x="996686" y="4181971"/>
              <a:ext cx="11041434" cy="486241"/>
            </a:xfrm>
            <a:custGeom>
              <a:avLst/>
              <a:gdLst>
                <a:gd name="f0" fmla="val 10800000"/>
                <a:gd name="f1" fmla="val 5400000"/>
                <a:gd name="f2" fmla="val 180"/>
                <a:gd name="f3" fmla="val w"/>
                <a:gd name="f4" fmla="val h"/>
                <a:gd name="f5" fmla="val 0"/>
                <a:gd name="f6" fmla="val 11041434"/>
                <a:gd name="f7" fmla="val 486244"/>
                <a:gd name="f8" fmla="+- 0 0 -90"/>
                <a:gd name="f9" fmla="*/ f3 1 11041434"/>
                <a:gd name="f10" fmla="*/ f4 1 486244"/>
                <a:gd name="f11" fmla="+- f7 0 f5"/>
                <a:gd name="f12" fmla="+- f6 0 f5"/>
                <a:gd name="f13" fmla="*/ f8 f0 1"/>
                <a:gd name="f14" fmla="*/ f12 1 11041434"/>
                <a:gd name="f15" fmla="*/ f11 1 486244"/>
                <a:gd name="f16" fmla="*/ 0 f12 1"/>
                <a:gd name="f17" fmla="*/ 0 f11 1"/>
                <a:gd name="f18" fmla="*/ 11041434 f12 1"/>
                <a:gd name="f19" fmla="*/ 486244 f11 1"/>
                <a:gd name="f20" fmla="*/ f13 1 f2"/>
                <a:gd name="f21" fmla="*/ f16 1 11041434"/>
                <a:gd name="f22" fmla="*/ f17 1 486244"/>
                <a:gd name="f23" fmla="*/ f18 1 11041434"/>
                <a:gd name="f24" fmla="*/ f19 1 48624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041434" h="486244">
                  <a:moveTo>
                    <a:pt x="f5" y="f5"/>
                  </a:moveTo>
                  <a:lnTo>
                    <a:pt x="f6" y="f5"/>
                  </a:lnTo>
                  <a:lnTo>
                    <a:pt x="f6" y="f7"/>
                  </a:lnTo>
                  <a:lnTo>
                    <a:pt x="f5" y="f7"/>
                  </a:lnTo>
                  <a:lnTo>
                    <a:pt x="f5" y="f5"/>
                  </a:lnTo>
                  <a:close/>
                </a:path>
              </a:pathLst>
            </a:custGeom>
            <a:noFill/>
            <a:ln cap="flat">
              <a:noFill/>
              <a:prstDash val="solid"/>
            </a:ln>
          </p:spPr>
          <p:txBody>
            <a:bodyPr vert="horz" wrap="square" lIns="28575" tIns="28575" rIns="28575" bIns="28575" anchor="ctr" anchorCtr="0" compatLnSpc="1">
              <a:noAutofit/>
            </a:bodyPr>
            <a:lstStyle/>
            <a:p>
              <a:pPr marL="114300" marR="0" lvl="1" indent="-114300" algn="l" defTabSz="666753"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500" b="1" i="0" u="none" strike="noStrike" kern="1200" cap="none" spc="0" baseline="0">
                  <a:solidFill>
                    <a:srgbClr val="4C7680"/>
                  </a:solidFill>
                  <a:uFillTx/>
                  <a:latin typeface="Corbel"/>
                </a:rPr>
                <a:t>Expand low-to-moderate household homeowner occupied rehabilitation projects through increased minimum per-project funding.</a:t>
              </a:r>
            </a:p>
          </p:txBody>
        </p:sp>
        <p:sp>
          <p:nvSpPr>
            <p:cNvPr id="21" name="Freeform: Shape 20">
              <a:extLst>
                <a:ext uri="{FF2B5EF4-FFF2-40B4-BE49-F238E27FC236}">
                  <a16:creationId xmlns:a16="http://schemas.microsoft.com/office/drawing/2014/main" id="{12AEE5B8-30EB-4BBB-B690-7E073403068B}"/>
                </a:ext>
              </a:extLst>
            </p:cNvPr>
            <p:cNvSpPr/>
            <p:nvPr/>
          </p:nvSpPr>
          <p:spPr>
            <a:xfrm>
              <a:off x="3867454" y="4680365"/>
              <a:ext cx="8170657" cy="243084"/>
            </a:xfrm>
            <a:custGeom>
              <a:avLst/>
              <a:gdLst>
                <a:gd name="f0" fmla="val 10800000"/>
                <a:gd name="f1" fmla="val 5400000"/>
                <a:gd name="f2" fmla="val 180"/>
                <a:gd name="f3" fmla="val w"/>
                <a:gd name="f4" fmla="val h"/>
                <a:gd name="f5" fmla="val 0"/>
                <a:gd name="f6" fmla="val 8170661"/>
                <a:gd name="f7" fmla="val 243085"/>
                <a:gd name="f8" fmla="+- 0 0 -90"/>
                <a:gd name="f9" fmla="*/ f3 1 8170661"/>
                <a:gd name="f10" fmla="*/ f4 1 243085"/>
                <a:gd name="f11" fmla="+- f7 0 f5"/>
                <a:gd name="f12" fmla="+- f6 0 f5"/>
                <a:gd name="f13" fmla="*/ f8 f0 1"/>
                <a:gd name="f14" fmla="*/ f12 1 8170661"/>
                <a:gd name="f15" fmla="*/ f11 1 243085"/>
                <a:gd name="f16" fmla="*/ 0 f12 1"/>
                <a:gd name="f17" fmla="*/ 0 f11 1"/>
                <a:gd name="f18" fmla="*/ 8170661 f12 1"/>
                <a:gd name="f19" fmla="*/ 243085 f11 1"/>
                <a:gd name="f20" fmla="*/ f13 1 f2"/>
                <a:gd name="f21" fmla="*/ f16 1 8170661"/>
                <a:gd name="f22" fmla="*/ f17 1 243085"/>
                <a:gd name="f23" fmla="*/ f18 1 8170661"/>
                <a:gd name="f24" fmla="*/ f19 1 243085"/>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170661" h="243085">
                  <a:moveTo>
                    <a:pt x="f5" y="f5"/>
                  </a:moveTo>
                  <a:lnTo>
                    <a:pt x="f6" y="f5"/>
                  </a:lnTo>
                  <a:lnTo>
                    <a:pt x="f6" y="f7"/>
                  </a:lnTo>
                  <a:lnTo>
                    <a:pt x="f5" y="f7"/>
                  </a:lnTo>
                  <a:lnTo>
                    <a:pt x="f5" y="f5"/>
                  </a:lnTo>
                  <a:close/>
                </a:path>
              </a:pathLst>
            </a:custGeom>
            <a:noFill/>
            <a:ln cap="flat">
              <a:noFill/>
              <a:prstDash val="solid"/>
            </a:ln>
          </p:spPr>
          <p:txBody>
            <a:bodyPr vert="horz" wrap="square" lIns="30476" tIns="30476" rIns="30476" bIns="30476" anchor="b"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1" i="0" u="none" strike="noStrike" kern="1200" cap="none" spc="0" baseline="0">
                  <a:solidFill>
                    <a:srgbClr val="CD6209"/>
                  </a:solidFill>
                  <a:uFillTx/>
                  <a:latin typeface="Corbel"/>
                </a:rPr>
                <a:t>  CDBG (As a Public Service)</a:t>
              </a:r>
              <a:endParaRPr lang="en-US" sz="1400" b="1" i="0" u="none" strike="noStrike" kern="1200" cap="none" spc="0" baseline="0">
                <a:solidFill>
                  <a:srgbClr val="CD6209"/>
                </a:solidFill>
                <a:uFillTx/>
                <a:latin typeface="Corbel"/>
              </a:endParaRPr>
            </a:p>
          </p:txBody>
        </p:sp>
        <p:sp>
          <p:nvSpPr>
            <p:cNvPr id="22" name="Freeform: Shape 21">
              <a:extLst>
                <a:ext uri="{FF2B5EF4-FFF2-40B4-BE49-F238E27FC236}">
                  <a16:creationId xmlns:a16="http://schemas.microsoft.com/office/drawing/2014/main" id="{F64E6DD6-0193-40A7-A84C-585B06216C32}"/>
                </a:ext>
              </a:extLst>
            </p:cNvPr>
            <p:cNvSpPr/>
            <p:nvPr/>
          </p:nvSpPr>
          <p:spPr>
            <a:xfrm>
              <a:off x="996686" y="4680365"/>
              <a:ext cx="2870777" cy="243084"/>
            </a:xfrm>
            <a:custGeom>
              <a:avLst/>
              <a:gdLst>
                <a:gd name="f0" fmla="val 10800000"/>
                <a:gd name="f1" fmla="val 5400000"/>
                <a:gd name="f2" fmla="val 180"/>
                <a:gd name="f3" fmla="val w"/>
                <a:gd name="f4" fmla="val h"/>
                <a:gd name="f5" fmla="val 0"/>
                <a:gd name="f6" fmla="val 2870773"/>
                <a:gd name="f7" fmla="val 243085"/>
                <a:gd name="f8" fmla="val 40522"/>
                <a:gd name="f9" fmla="val 2830251"/>
                <a:gd name="f10" fmla="val 2852631"/>
                <a:gd name="f11" fmla="val 18142"/>
                <a:gd name="f12" fmla="+- 0 0 -90"/>
                <a:gd name="f13" fmla="*/ f3 1 2870773"/>
                <a:gd name="f14" fmla="*/ f4 1 243085"/>
                <a:gd name="f15" fmla="+- f7 0 f5"/>
                <a:gd name="f16" fmla="+- f6 0 f5"/>
                <a:gd name="f17" fmla="*/ f12 f0 1"/>
                <a:gd name="f18" fmla="*/ f16 1 2870773"/>
                <a:gd name="f19" fmla="*/ f15 1 243085"/>
                <a:gd name="f20" fmla="*/ 40522 f16 1"/>
                <a:gd name="f21" fmla="*/ 0 f15 1"/>
                <a:gd name="f22" fmla="*/ 2830251 f16 1"/>
                <a:gd name="f23" fmla="*/ 2870773 f16 1"/>
                <a:gd name="f24" fmla="*/ 40522 f15 1"/>
                <a:gd name="f25" fmla="*/ 243085 f15 1"/>
                <a:gd name="f26" fmla="*/ 0 f16 1"/>
                <a:gd name="f27" fmla="*/ f17 1 f2"/>
                <a:gd name="f28" fmla="*/ f20 1 2870773"/>
                <a:gd name="f29" fmla="*/ f21 1 243085"/>
                <a:gd name="f30" fmla="*/ f22 1 2870773"/>
                <a:gd name="f31" fmla="*/ f23 1 2870773"/>
                <a:gd name="f32" fmla="*/ f24 1 243085"/>
                <a:gd name="f33" fmla="*/ f25 1 243085"/>
                <a:gd name="f34" fmla="*/ f26 1 2870773"/>
                <a:gd name="f35" fmla="*/ f5 1 f18"/>
                <a:gd name="f36" fmla="*/ f6 1 f18"/>
                <a:gd name="f37" fmla="*/ f5 1 f19"/>
                <a:gd name="f38" fmla="*/ f7 1 f19"/>
                <a:gd name="f39" fmla="+- f27 0 f1"/>
                <a:gd name="f40" fmla="*/ f28 1 f18"/>
                <a:gd name="f41" fmla="*/ f29 1 f19"/>
                <a:gd name="f42" fmla="*/ f30 1 f18"/>
                <a:gd name="f43" fmla="*/ f31 1 f18"/>
                <a:gd name="f44" fmla="*/ f32 1 f19"/>
                <a:gd name="f45" fmla="*/ f33 1 f19"/>
                <a:gd name="f46" fmla="*/ f34 1 f18"/>
                <a:gd name="f47" fmla="*/ f35 f13 1"/>
                <a:gd name="f48" fmla="*/ f36 f13 1"/>
                <a:gd name="f49" fmla="*/ f38 f14 1"/>
                <a:gd name="f50" fmla="*/ f37 f14 1"/>
                <a:gd name="f51" fmla="*/ f40 f13 1"/>
                <a:gd name="f52" fmla="*/ f41 f14 1"/>
                <a:gd name="f53" fmla="*/ f42 f13 1"/>
                <a:gd name="f54" fmla="*/ f43 f13 1"/>
                <a:gd name="f55" fmla="*/ f44 f14 1"/>
                <a:gd name="f56" fmla="*/ f45 f14 1"/>
                <a:gd name="f57" fmla="*/ f46 f13 1"/>
              </a:gdLst>
              <a:ahLst/>
              <a:cxnLst>
                <a:cxn ang="3cd4">
                  <a:pos x="hc" y="t"/>
                </a:cxn>
                <a:cxn ang="0">
                  <a:pos x="r" y="vc"/>
                </a:cxn>
                <a:cxn ang="cd4">
                  <a:pos x="hc" y="b"/>
                </a:cxn>
                <a:cxn ang="cd2">
                  <a:pos x="l" y="vc"/>
                </a:cxn>
                <a:cxn ang="f39">
                  <a:pos x="f51" y="f52"/>
                </a:cxn>
                <a:cxn ang="f39">
                  <a:pos x="f53" y="f52"/>
                </a:cxn>
                <a:cxn ang="f39">
                  <a:pos x="f54" y="f55"/>
                </a:cxn>
                <a:cxn ang="f39">
                  <a:pos x="f54" y="f56"/>
                </a:cxn>
                <a:cxn ang="f39">
                  <a:pos x="f54" y="f56"/>
                </a:cxn>
                <a:cxn ang="f39">
                  <a:pos x="f57" y="f56"/>
                </a:cxn>
                <a:cxn ang="f39">
                  <a:pos x="f57" y="f56"/>
                </a:cxn>
                <a:cxn ang="f39">
                  <a:pos x="f57" y="f55"/>
                </a:cxn>
                <a:cxn ang="f39">
                  <a:pos x="f51" y="f52"/>
                </a:cxn>
              </a:cxnLst>
              <a:rect l="f47" t="f50" r="f48" b="f49"/>
              <a:pathLst>
                <a:path w="2870773" h="243085">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gradFill>
              <a:gsLst>
                <a:gs pos="0">
                  <a:srgbClr val="3A9EB9"/>
                </a:gs>
                <a:gs pos="100000">
                  <a:srgbClr val="3A9EB9"/>
                </a:gs>
              </a:gsLst>
              <a:path path="circle">
                <a:fillToRect l="50000" t="50000" r="50000" b="50000"/>
              </a:path>
            </a:gradFill>
            <a:ln w="12701" cap="flat">
              <a:solidFill>
                <a:srgbClr val="4F81BD"/>
              </a:solidFill>
              <a:prstDash val="solid"/>
              <a:miter/>
            </a:ln>
          </p:spPr>
          <p:txBody>
            <a:bodyPr vert="horz" wrap="square" lIns="46158" tIns="46158" rIns="46158" bIns="3429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1" i="0" u="none" strike="noStrike" kern="1200" cap="none" spc="0" baseline="0" dirty="0">
                  <a:solidFill>
                    <a:schemeClr val="bg1"/>
                  </a:solidFill>
                  <a:uFillTx/>
                  <a:latin typeface="Corbel"/>
                </a:rPr>
                <a:t>Strategy</a:t>
              </a:r>
            </a:p>
          </p:txBody>
        </p:sp>
        <p:sp>
          <p:nvSpPr>
            <p:cNvPr id="23" name="Freeform: Shape 22">
              <a:extLst>
                <a:ext uri="{FF2B5EF4-FFF2-40B4-BE49-F238E27FC236}">
                  <a16:creationId xmlns:a16="http://schemas.microsoft.com/office/drawing/2014/main" id="{38390F95-987D-429A-A57B-70200EB4E0A9}"/>
                </a:ext>
              </a:extLst>
            </p:cNvPr>
            <p:cNvSpPr/>
            <p:nvPr/>
          </p:nvSpPr>
          <p:spPr>
            <a:xfrm>
              <a:off x="996686" y="4923449"/>
              <a:ext cx="11041434" cy="486241"/>
            </a:xfrm>
            <a:custGeom>
              <a:avLst/>
              <a:gdLst>
                <a:gd name="f0" fmla="val 10800000"/>
                <a:gd name="f1" fmla="val 5400000"/>
                <a:gd name="f2" fmla="val 180"/>
                <a:gd name="f3" fmla="val w"/>
                <a:gd name="f4" fmla="val h"/>
                <a:gd name="f5" fmla="val 0"/>
                <a:gd name="f6" fmla="val 11041434"/>
                <a:gd name="f7" fmla="val 486244"/>
                <a:gd name="f8" fmla="+- 0 0 -90"/>
                <a:gd name="f9" fmla="*/ f3 1 11041434"/>
                <a:gd name="f10" fmla="*/ f4 1 486244"/>
                <a:gd name="f11" fmla="+- f7 0 f5"/>
                <a:gd name="f12" fmla="+- f6 0 f5"/>
                <a:gd name="f13" fmla="*/ f8 f0 1"/>
                <a:gd name="f14" fmla="*/ f12 1 11041434"/>
                <a:gd name="f15" fmla="*/ f11 1 486244"/>
                <a:gd name="f16" fmla="*/ 0 f12 1"/>
                <a:gd name="f17" fmla="*/ 0 f11 1"/>
                <a:gd name="f18" fmla="*/ 11041434 f12 1"/>
                <a:gd name="f19" fmla="*/ 486244 f11 1"/>
                <a:gd name="f20" fmla="*/ f13 1 f2"/>
                <a:gd name="f21" fmla="*/ f16 1 11041434"/>
                <a:gd name="f22" fmla="*/ f17 1 486244"/>
                <a:gd name="f23" fmla="*/ f18 1 11041434"/>
                <a:gd name="f24" fmla="*/ f19 1 48624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041434" h="486244">
                  <a:moveTo>
                    <a:pt x="f5" y="f5"/>
                  </a:moveTo>
                  <a:lnTo>
                    <a:pt x="f6" y="f5"/>
                  </a:lnTo>
                  <a:lnTo>
                    <a:pt x="f6" y="f7"/>
                  </a:lnTo>
                  <a:lnTo>
                    <a:pt x="f5" y="f7"/>
                  </a:lnTo>
                  <a:lnTo>
                    <a:pt x="f5" y="f5"/>
                  </a:lnTo>
                  <a:close/>
                </a:path>
              </a:pathLst>
            </a:custGeom>
            <a:noFill/>
            <a:ln cap="flat">
              <a:noFill/>
              <a:prstDash val="solid"/>
            </a:ln>
          </p:spPr>
          <p:txBody>
            <a:bodyPr vert="horz" wrap="square" lIns="28575" tIns="28575" rIns="28575" bIns="28575" anchor="ctr" anchorCtr="0" compatLnSpc="1">
              <a:noAutofit/>
            </a:bodyPr>
            <a:lstStyle/>
            <a:p>
              <a:pPr marL="114300" marR="0" lvl="1" indent="-114300" algn="l" defTabSz="666753"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500" b="1" i="0" u="none" strike="noStrike" kern="1200" cap="none" spc="0" baseline="0">
                  <a:solidFill>
                    <a:srgbClr val="4C7680"/>
                  </a:solidFill>
                  <a:uFillTx/>
                  <a:latin typeface="Corbel"/>
                </a:rPr>
                <a:t>Support training and counseling opportunities for homebuyer and downpayment assistance program participants</a:t>
              </a:r>
              <a:r>
                <a:rPr lang="en-US" sz="1600" b="1" i="0" u="none" strike="noStrike" kern="1200" cap="none" spc="0" baseline="0">
                  <a:solidFill>
                    <a:srgbClr val="000000"/>
                  </a:solidFill>
                  <a:uFillTx/>
                  <a:latin typeface="Corbel"/>
                </a:rPr>
                <a:t>.</a:t>
              </a:r>
            </a:p>
          </p:txBody>
        </p:sp>
        <p:sp>
          <p:nvSpPr>
            <p:cNvPr id="24" name="Freeform: Shape 23">
              <a:extLst>
                <a:ext uri="{FF2B5EF4-FFF2-40B4-BE49-F238E27FC236}">
                  <a16:creationId xmlns:a16="http://schemas.microsoft.com/office/drawing/2014/main" id="{B8764B87-D31C-47AF-ABEE-6B3138374351}"/>
                </a:ext>
              </a:extLst>
            </p:cNvPr>
            <p:cNvSpPr/>
            <p:nvPr/>
          </p:nvSpPr>
          <p:spPr>
            <a:xfrm>
              <a:off x="3867454" y="5421852"/>
              <a:ext cx="8170657" cy="243084"/>
            </a:xfrm>
            <a:custGeom>
              <a:avLst/>
              <a:gdLst>
                <a:gd name="f0" fmla="val 10800000"/>
                <a:gd name="f1" fmla="val 5400000"/>
                <a:gd name="f2" fmla="val 180"/>
                <a:gd name="f3" fmla="val w"/>
                <a:gd name="f4" fmla="val h"/>
                <a:gd name="f5" fmla="val 0"/>
                <a:gd name="f6" fmla="val 8170661"/>
                <a:gd name="f7" fmla="val 243085"/>
                <a:gd name="f8" fmla="+- 0 0 -90"/>
                <a:gd name="f9" fmla="*/ f3 1 8170661"/>
                <a:gd name="f10" fmla="*/ f4 1 243085"/>
                <a:gd name="f11" fmla="+- f7 0 f5"/>
                <a:gd name="f12" fmla="+- f6 0 f5"/>
                <a:gd name="f13" fmla="*/ f8 f0 1"/>
                <a:gd name="f14" fmla="*/ f12 1 8170661"/>
                <a:gd name="f15" fmla="*/ f11 1 243085"/>
                <a:gd name="f16" fmla="*/ 0 f12 1"/>
                <a:gd name="f17" fmla="*/ 0 f11 1"/>
                <a:gd name="f18" fmla="*/ 8170661 f12 1"/>
                <a:gd name="f19" fmla="*/ 243085 f11 1"/>
                <a:gd name="f20" fmla="*/ f13 1 f2"/>
                <a:gd name="f21" fmla="*/ f16 1 8170661"/>
                <a:gd name="f22" fmla="*/ f17 1 243085"/>
                <a:gd name="f23" fmla="*/ f18 1 8170661"/>
                <a:gd name="f24" fmla="*/ f19 1 243085"/>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170661" h="243085">
                  <a:moveTo>
                    <a:pt x="f5" y="f5"/>
                  </a:moveTo>
                  <a:lnTo>
                    <a:pt x="f6" y="f5"/>
                  </a:lnTo>
                  <a:lnTo>
                    <a:pt x="f6" y="f7"/>
                  </a:lnTo>
                  <a:lnTo>
                    <a:pt x="f5" y="f7"/>
                  </a:lnTo>
                  <a:lnTo>
                    <a:pt x="f5" y="f5"/>
                  </a:lnTo>
                  <a:close/>
                </a:path>
              </a:pathLst>
            </a:custGeom>
            <a:noFill/>
            <a:ln cap="flat">
              <a:noFill/>
              <a:prstDash val="solid"/>
            </a:ln>
          </p:spPr>
          <p:txBody>
            <a:bodyPr vert="horz" wrap="square" lIns="30476" tIns="30476" rIns="30476" bIns="30476" anchor="b"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1" i="0" u="none" strike="noStrike" kern="1200" cap="none" spc="0" baseline="0">
                  <a:solidFill>
                    <a:srgbClr val="F79646"/>
                  </a:solidFill>
                  <a:uFillTx/>
                  <a:latin typeface="Corbel"/>
                </a:rPr>
                <a:t>  </a:t>
              </a:r>
              <a:r>
                <a:rPr lang="en-US" sz="1600" b="1" i="0" u="none" strike="noStrike" kern="1200" cap="none" spc="0" baseline="0">
                  <a:solidFill>
                    <a:srgbClr val="CD6209"/>
                  </a:solidFill>
                  <a:uFillTx/>
                  <a:latin typeface="Corbel"/>
                </a:rPr>
                <a:t>CDBG and HOME (As a Planning &amp; Admin Activity by HCD Staff)</a:t>
              </a:r>
            </a:p>
          </p:txBody>
        </p:sp>
        <p:sp>
          <p:nvSpPr>
            <p:cNvPr id="25" name="Freeform: Shape 24">
              <a:extLst>
                <a:ext uri="{FF2B5EF4-FFF2-40B4-BE49-F238E27FC236}">
                  <a16:creationId xmlns:a16="http://schemas.microsoft.com/office/drawing/2014/main" id="{E205663C-0BA7-4FD2-A6AF-C9DBA3F0212F}"/>
                </a:ext>
              </a:extLst>
            </p:cNvPr>
            <p:cNvSpPr/>
            <p:nvPr/>
          </p:nvSpPr>
          <p:spPr>
            <a:xfrm>
              <a:off x="996686" y="5421852"/>
              <a:ext cx="2870777" cy="243084"/>
            </a:xfrm>
            <a:custGeom>
              <a:avLst/>
              <a:gdLst>
                <a:gd name="f0" fmla="val 10800000"/>
                <a:gd name="f1" fmla="val 5400000"/>
                <a:gd name="f2" fmla="val 180"/>
                <a:gd name="f3" fmla="val w"/>
                <a:gd name="f4" fmla="val h"/>
                <a:gd name="f5" fmla="val 0"/>
                <a:gd name="f6" fmla="val 2870773"/>
                <a:gd name="f7" fmla="val 243085"/>
                <a:gd name="f8" fmla="val 40522"/>
                <a:gd name="f9" fmla="val 2830251"/>
                <a:gd name="f10" fmla="val 2852631"/>
                <a:gd name="f11" fmla="val 18142"/>
                <a:gd name="f12" fmla="+- 0 0 -90"/>
                <a:gd name="f13" fmla="*/ f3 1 2870773"/>
                <a:gd name="f14" fmla="*/ f4 1 243085"/>
                <a:gd name="f15" fmla="+- f7 0 f5"/>
                <a:gd name="f16" fmla="+- f6 0 f5"/>
                <a:gd name="f17" fmla="*/ f12 f0 1"/>
                <a:gd name="f18" fmla="*/ f16 1 2870773"/>
                <a:gd name="f19" fmla="*/ f15 1 243085"/>
                <a:gd name="f20" fmla="*/ 40522 f16 1"/>
                <a:gd name="f21" fmla="*/ 0 f15 1"/>
                <a:gd name="f22" fmla="*/ 2830251 f16 1"/>
                <a:gd name="f23" fmla="*/ 2870773 f16 1"/>
                <a:gd name="f24" fmla="*/ 40522 f15 1"/>
                <a:gd name="f25" fmla="*/ 243085 f15 1"/>
                <a:gd name="f26" fmla="*/ 0 f16 1"/>
                <a:gd name="f27" fmla="*/ f17 1 f2"/>
                <a:gd name="f28" fmla="*/ f20 1 2870773"/>
                <a:gd name="f29" fmla="*/ f21 1 243085"/>
                <a:gd name="f30" fmla="*/ f22 1 2870773"/>
                <a:gd name="f31" fmla="*/ f23 1 2870773"/>
                <a:gd name="f32" fmla="*/ f24 1 243085"/>
                <a:gd name="f33" fmla="*/ f25 1 243085"/>
                <a:gd name="f34" fmla="*/ f26 1 2870773"/>
                <a:gd name="f35" fmla="*/ f5 1 f18"/>
                <a:gd name="f36" fmla="*/ f6 1 f18"/>
                <a:gd name="f37" fmla="*/ f5 1 f19"/>
                <a:gd name="f38" fmla="*/ f7 1 f19"/>
                <a:gd name="f39" fmla="+- f27 0 f1"/>
                <a:gd name="f40" fmla="*/ f28 1 f18"/>
                <a:gd name="f41" fmla="*/ f29 1 f19"/>
                <a:gd name="f42" fmla="*/ f30 1 f18"/>
                <a:gd name="f43" fmla="*/ f31 1 f18"/>
                <a:gd name="f44" fmla="*/ f32 1 f19"/>
                <a:gd name="f45" fmla="*/ f33 1 f19"/>
                <a:gd name="f46" fmla="*/ f34 1 f18"/>
                <a:gd name="f47" fmla="*/ f35 f13 1"/>
                <a:gd name="f48" fmla="*/ f36 f13 1"/>
                <a:gd name="f49" fmla="*/ f38 f14 1"/>
                <a:gd name="f50" fmla="*/ f37 f14 1"/>
                <a:gd name="f51" fmla="*/ f40 f13 1"/>
                <a:gd name="f52" fmla="*/ f41 f14 1"/>
                <a:gd name="f53" fmla="*/ f42 f13 1"/>
                <a:gd name="f54" fmla="*/ f43 f13 1"/>
                <a:gd name="f55" fmla="*/ f44 f14 1"/>
                <a:gd name="f56" fmla="*/ f45 f14 1"/>
                <a:gd name="f57" fmla="*/ f46 f13 1"/>
              </a:gdLst>
              <a:ahLst/>
              <a:cxnLst>
                <a:cxn ang="3cd4">
                  <a:pos x="hc" y="t"/>
                </a:cxn>
                <a:cxn ang="0">
                  <a:pos x="r" y="vc"/>
                </a:cxn>
                <a:cxn ang="cd4">
                  <a:pos x="hc" y="b"/>
                </a:cxn>
                <a:cxn ang="cd2">
                  <a:pos x="l" y="vc"/>
                </a:cxn>
                <a:cxn ang="f39">
                  <a:pos x="f51" y="f52"/>
                </a:cxn>
                <a:cxn ang="f39">
                  <a:pos x="f53" y="f52"/>
                </a:cxn>
                <a:cxn ang="f39">
                  <a:pos x="f54" y="f55"/>
                </a:cxn>
                <a:cxn ang="f39">
                  <a:pos x="f54" y="f56"/>
                </a:cxn>
                <a:cxn ang="f39">
                  <a:pos x="f54" y="f56"/>
                </a:cxn>
                <a:cxn ang="f39">
                  <a:pos x="f57" y="f56"/>
                </a:cxn>
                <a:cxn ang="f39">
                  <a:pos x="f57" y="f56"/>
                </a:cxn>
                <a:cxn ang="f39">
                  <a:pos x="f57" y="f55"/>
                </a:cxn>
                <a:cxn ang="f39">
                  <a:pos x="f51" y="f52"/>
                </a:cxn>
              </a:cxnLst>
              <a:rect l="f47" t="f50" r="f48" b="f49"/>
              <a:pathLst>
                <a:path w="2870773" h="243085">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gradFill>
              <a:gsLst>
                <a:gs pos="0">
                  <a:srgbClr val="3A9EB9"/>
                </a:gs>
                <a:gs pos="100000">
                  <a:srgbClr val="3A9EB9"/>
                </a:gs>
              </a:gsLst>
              <a:path path="circle">
                <a:fillToRect l="50000" t="50000" r="50000" b="50000"/>
              </a:path>
            </a:gradFill>
            <a:ln w="12701" cap="flat">
              <a:solidFill>
                <a:srgbClr val="4F81BD"/>
              </a:solidFill>
              <a:prstDash val="solid"/>
              <a:miter/>
            </a:ln>
          </p:spPr>
          <p:txBody>
            <a:bodyPr vert="horz" wrap="square" lIns="46158" tIns="46158" rIns="46158" bIns="3429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1" i="0" u="none" strike="noStrike" kern="1200" cap="none" spc="0" baseline="0" dirty="0">
                  <a:solidFill>
                    <a:schemeClr val="bg1"/>
                  </a:solidFill>
                  <a:uFillTx/>
                  <a:latin typeface="Corbel"/>
                </a:rPr>
                <a:t>Strategy</a:t>
              </a:r>
            </a:p>
          </p:txBody>
        </p:sp>
        <p:sp>
          <p:nvSpPr>
            <p:cNvPr id="26" name="Freeform: Shape 25">
              <a:extLst>
                <a:ext uri="{FF2B5EF4-FFF2-40B4-BE49-F238E27FC236}">
                  <a16:creationId xmlns:a16="http://schemas.microsoft.com/office/drawing/2014/main" id="{F57E7867-951A-4513-876A-F934F2A53CF5}"/>
                </a:ext>
              </a:extLst>
            </p:cNvPr>
            <p:cNvSpPr/>
            <p:nvPr/>
          </p:nvSpPr>
          <p:spPr>
            <a:xfrm>
              <a:off x="996686" y="5664936"/>
              <a:ext cx="11041434" cy="486241"/>
            </a:xfrm>
            <a:custGeom>
              <a:avLst/>
              <a:gdLst>
                <a:gd name="f0" fmla="val 10800000"/>
                <a:gd name="f1" fmla="val 5400000"/>
                <a:gd name="f2" fmla="val 180"/>
                <a:gd name="f3" fmla="val w"/>
                <a:gd name="f4" fmla="val h"/>
                <a:gd name="f5" fmla="val 0"/>
                <a:gd name="f6" fmla="val 11041434"/>
                <a:gd name="f7" fmla="val 486244"/>
                <a:gd name="f8" fmla="+- 0 0 -90"/>
                <a:gd name="f9" fmla="*/ f3 1 11041434"/>
                <a:gd name="f10" fmla="*/ f4 1 486244"/>
                <a:gd name="f11" fmla="+- f7 0 f5"/>
                <a:gd name="f12" fmla="+- f6 0 f5"/>
                <a:gd name="f13" fmla="*/ f8 f0 1"/>
                <a:gd name="f14" fmla="*/ f12 1 11041434"/>
                <a:gd name="f15" fmla="*/ f11 1 486244"/>
                <a:gd name="f16" fmla="*/ 0 f12 1"/>
                <a:gd name="f17" fmla="*/ 0 f11 1"/>
                <a:gd name="f18" fmla="*/ 11041434 f12 1"/>
                <a:gd name="f19" fmla="*/ 486244 f11 1"/>
                <a:gd name="f20" fmla="*/ f13 1 f2"/>
                <a:gd name="f21" fmla="*/ f16 1 11041434"/>
                <a:gd name="f22" fmla="*/ f17 1 486244"/>
                <a:gd name="f23" fmla="*/ f18 1 11041434"/>
                <a:gd name="f24" fmla="*/ f19 1 48624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041434" h="486244">
                  <a:moveTo>
                    <a:pt x="f5" y="f5"/>
                  </a:moveTo>
                  <a:lnTo>
                    <a:pt x="f6" y="f5"/>
                  </a:lnTo>
                  <a:lnTo>
                    <a:pt x="f6" y="f7"/>
                  </a:lnTo>
                  <a:lnTo>
                    <a:pt x="f5" y="f7"/>
                  </a:lnTo>
                  <a:lnTo>
                    <a:pt x="f5" y="f5"/>
                  </a:lnTo>
                  <a:close/>
                </a:path>
              </a:pathLst>
            </a:custGeom>
            <a:noFill/>
            <a:ln cap="flat">
              <a:noFill/>
              <a:prstDash val="solid"/>
            </a:ln>
          </p:spPr>
          <p:txBody>
            <a:bodyPr vert="horz" wrap="square" lIns="28575" tIns="28575" rIns="28575" bIns="28575" anchor="t" anchorCtr="0" compatLnSpc="1">
              <a:noAutofit/>
            </a:bodyPr>
            <a:lstStyle/>
            <a:p>
              <a:pPr marL="114300" marR="0" lvl="1" indent="-114300" algn="l" defTabSz="666753"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500" b="1" i="0" u="none" strike="noStrike" kern="1200" cap="none" spc="0" baseline="0">
                  <a:solidFill>
                    <a:srgbClr val="4C7680"/>
                  </a:solidFill>
                  <a:uFillTx/>
                  <a:latin typeface="Corbel"/>
                </a:rPr>
                <a:t>Increase fair housing education and outreach to ensure tenants understand and can communicate their rights and responsibilities.</a:t>
              </a:r>
            </a:p>
          </p:txBody>
        </p:sp>
      </p:grpSp>
      <p:sp>
        <p:nvSpPr>
          <p:cNvPr id="27" name="Title 1">
            <a:extLst>
              <a:ext uri="{FF2B5EF4-FFF2-40B4-BE49-F238E27FC236}">
                <a16:creationId xmlns:a16="http://schemas.microsoft.com/office/drawing/2014/main" id="{BB5F545B-D7C2-48A9-B0CE-A4633181FD39}"/>
              </a:ext>
            </a:extLst>
          </p:cNvPr>
          <p:cNvSpPr txBox="1">
            <a:spLocks/>
          </p:cNvSpPr>
          <p:nvPr/>
        </p:nvSpPr>
        <p:spPr>
          <a:xfrm>
            <a:off x="1028700" y="188146"/>
            <a:ext cx="9121140" cy="1255124"/>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t>Affordable Housing Development and Redevelopment Goal Strategies</a:t>
            </a:r>
          </a:p>
        </p:txBody>
      </p:sp>
      <p:sp>
        <p:nvSpPr>
          <p:cNvPr id="28" name="Slide Number Placeholder 27">
            <a:extLst>
              <a:ext uri="{FF2B5EF4-FFF2-40B4-BE49-F238E27FC236}">
                <a16:creationId xmlns:a16="http://schemas.microsoft.com/office/drawing/2014/main" id="{E69E308D-1F8F-4954-AA95-C8EB6B1D7F12}"/>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192618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45677" y="539764"/>
            <a:ext cx="7772400" cy="872558"/>
          </a:xfrm>
        </p:spPr>
        <p:txBody>
          <a:bodyPr>
            <a:normAutofit/>
          </a:bodyPr>
          <a:lstStyle/>
          <a:p>
            <a:pPr>
              <a:defRPr/>
            </a:pPr>
            <a:r>
              <a:rPr lang="en-US" dirty="0"/>
              <a:t>Consolidated Plan Goals</a:t>
            </a:r>
            <a:endParaRPr lang="en-US" sz="1050" dirty="0"/>
          </a:p>
        </p:txBody>
      </p:sp>
      <p:sp>
        <p:nvSpPr>
          <p:cNvPr id="9219" name="Rectangle 4"/>
          <p:cNvSpPr>
            <a:spLocks noGrp="1" noChangeArrowheads="1"/>
          </p:cNvSpPr>
          <p:nvPr>
            <p:ph idx="1"/>
          </p:nvPr>
        </p:nvSpPr>
        <p:spPr>
          <a:xfrm>
            <a:off x="711200" y="1833276"/>
            <a:ext cx="10441354" cy="4857857"/>
          </a:xfrm>
        </p:spPr>
        <p:txBody>
          <a:bodyPr rtlCol="0">
            <a:noAutofit/>
          </a:bodyPr>
          <a:lstStyle/>
          <a:p>
            <a:pPr marL="0" indent="0" algn="ctr">
              <a:buNone/>
            </a:pPr>
            <a:r>
              <a:rPr lang="en-US" altLang="en-US" sz="2800" dirty="0"/>
              <a:t>Goal 2: </a:t>
            </a:r>
            <a:r>
              <a:rPr lang="en-US" sz="2800" dirty="0"/>
              <a:t>Economic Development and Workforce Development</a:t>
            </a:r>
          </a:p>
          <a:p>
            <a:pPr lvl="1"/>
            <a:endParaRPr lang="en-US" dirty="0"/>
          </a:p>
          <a:p>
            <a:pPr lvl="2" algn="ctr"/>
            <a:r>
              <a:rPr lang="en-US" sz="2000" dirty="0"/>
              <a:t>To promote the upward economic mobility of low and moderate income Athens-Clarke County residents through small business, entrepreneurship, and workforce development support </a:t>
            </a:r>
          </a:p>
          <a:p>
            <a:pPr lvl="2"/>
            <a:endParaRPr lang="en-US" sz="2000" dirty="0"/>
          </a:p>
          <a:p>
            <a:pPr marL="136525" indent="0">
              <a:spcAft>
                <a:spcPts val="0"/>
              </a:spcAft>
              <a:buNone/>
              <a:defRPr/>
            </a:pPr>
            <a:endParaRPr lang="en-US" altLang="en-US" dirty="0"/>
          </a:p>
          <a:p>
            <a:pPr marL="136525" indent="0" algn="ctr">
              <a:spcAft>
                <a:spcPts val="0"/>
              </a:spcAft>
              <a:buNone/>
              <a:defRPr/>
            </a:pPr>
            <a:endParaRPr lang="en-US" altLang="en-US" dirty="0">
              <a:solidFill>
                <a:schemeClr val="tx1"/>
              </a:solidFill>
            </a:endParaRPr>
          </a:p>
          <a:p>
            <a:pPr marL="136525" indent="0" algn="ctr">
              <a:spcAft>
                <a:spcPts val="0"/>
              </a:spcAft>
              <a:buNone/>
              <a:defRPr/>
            </a:pPr>
            <a:endParaRPr lang="en-US" altLang="en-US" dirty="0">
              <a:solidFill>
                <a:schemeClr val="tx1"/>
              </a:solidFill>
            </a:endParaRPr>
          </a:p>
          <a:p>
            <a:pPr marL="136525" indent="0" algn="ctr">
              <a:spcAft>
                <a:spcPts val="0"/>
              </a:spcAft>
              <a:buNone/>
              <a:defRPr/>
            </a:pPr>
            <a:endParaRPr lang="en-US" altLang="en-US" dirty="0">
              <a:solidFill>
                <a:schemeClr val="tx1"/>
              </a:solidFill>
            </a:endParaRPr>
          </a:p>
          <a:p>
            <a:pPr marL="136525" indent="0" algn="ctr">
              <a:spcAft>
                <a:spcPts val="0"/>
              </a:spcAft>
              <a:buNone/>
              <a:defRPr/>
            </a:pPr>
            <a:r>
              <a:rPr lang="en-US" altLang="en-US" sz="2000" b="1" dirty="0">
                <a:solidFill>
                  <a:schemeClr val="accent1"/>
                </a:solidFill>
              </a:rPr>
              <a:t>Contact Marqueta Swain, Solomon Smothers or Hannah Savard before the Friday, November 9</a:t>
            </a:r>
            <a:r>
              <a:rPr lang="en-US" altLang="en-US" sz="2000" b="1" baseline="30000" dirty="0">
                <a:solidFill>
                  <a:schemeClr val="accent1"/>
                </a:solidFill>
              </a:rPr>
              <a:t>th</a:t>
            </a:r>
            <a:r>
              <a:rPr lang="en-US" altLang="en-US" sz="2000" b="1" dirty="0">
                <a:solidFill>
                  <a:schemeClr val="accent1"/>
                </a:solidFill>
              </a:rPr>
              <a:t> deadline if applying for economic development activities.</a:t>
            </a:r>
          </a:p>
          <a:p>
            <a:pPr marL="136525" indent="0" algn="ctr">
              <a:spcAft>
                <a:spcPts val="0"/>
              </a:spcAft>
              <a:defRPr/>
            </a:pPr>
            <a:endParaRPr lang="en-US" altLang="en-US" sz="2000" dirty="0"/>
          </a:p>
          <a:p>
            <a:pPr marL="136525" indent="0">
              <a:spcAft>
                <a:spcPts val="0"/>
              </a:spcAft>
              <a:buNone/>
              <a:defRPr/>
            </a:pPr>
            <a:endParaRPr lang="en-US" altLang="en-US" sz="2000" dirty="0"/>
          </a:p>
        </p:txBody>
      </p:sp>
      <p:pic>
        <p:nvPicPr>
          <p:cNvPr id="2" name="Picture 1">
            <a:extLst>
              <a:ext uri="{FF2B5EF4-FFF2-40B4-BE49-F238E27FC236}">
                <a16:creationId xmlns:a16="http://schemas.microsoft.com/office/drawing/2014/main" id="{E20B0C33-B4F0-4CA9-8301-3AE88114EE9D}"/>
              </a:ext>
            </a:extLst>
          </p:cNvPr>
          <p:cNvPicPr>
            <a:picLocks noChangeAspect="1"/>
          </p:cNvPicPr>
          <p:nvPr/>
        </p:nvPicPr>
        <p:blipFill>
          <a:blip r:embed="rId3"/>
          <a:stretch>
            <a:fillRect/>
          </a:stretch>
        </p:blipFill>
        <p:spPr>
          <a:xfrm>
            <a:off x="4750227" y="3479512"/>
            <a:ext cx="2691545" cy="1565383"/>
          </a:xfrm>
          <a:prstGeom prst="rect">
            <a:avLst/>
          </a:prstGeom>
        </p:spPr>
      </p:pic>
      <p:sp>
        <p:nvSpPr>
          <p:cNvPr id="3" name="Slide Number Placeholder 2">
            <a:extLst>
              <a:ext uri="{FF2B5EF4-FFF2-40B4-BE49-F238E27FC236}">
                <a16:creationId xmlns:a16="http://schemas.microsoft.com/office/drawing/2014/main" id="{6B508B0E-23D7-4487-8551-42D7BA1A7888}"/>
              </a:ext>
            </a:extLst>
          </p:cNvPr>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1275926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3">
            <a:extLst>
              <a:ext uri="{FF2B5EF4-FFF2-40B4-BE49-F238E27FC236}">
                <a16:creationId xmlns:a16="http://schemas.microsoft.com/office/drawing/2014/main" id="{B9E39C6E-A3CF-4696-AD12-DAC750D80A4A}"/>
              </a:ext>
            </a:extLst>
          </p:cNvPr>
          <p:cNvGrpSpPr/>
          <p:nvPr/>
        </p:nvGrpSpPr>
        <p:grpSpPr>
          <a:xfrm>
            <a:off x="968121" y="1434903"/>
            <a:ext cx="11114394" cy="4636730"/>
            <a:chOff x="968121" y="1434903"/>
            <a:chExt cx="11114394" cy="4636730"/>
          </a:xfrm>
        </p:grpSpPr>
        <p:sp>
          <p:nvSpPr>
            <p:cNvPr id="3" name="Freeform: Shape 2">
              <a:extLst>
                <a:ext uri="{FF2B5EF4-FFF2-40B4-BE49-F238E27FC236}">
                  <a16:creationId xmlns:a16="http://schemas.microsoft.com/office/drawing/2014/main" id="{8443EA52-4EA9-4212-AC2B-1E258A8C8225}"/>
                </a:ext>
              </a:extLst>
            </p:cNvPr>
            <p:cNvSpPr/>
            <p:nvPr/>
          </p:nvSpPr>
          <p:spPr>
            <a:xfrm>
              <a:off x="968121" y="5707181"/>
              <a:ext cx="1111439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Freeform: Shape 3">
              <a:extLst>
                <a:ext uri="{FF2B5EF4-FFF2-40B4-BE49-F238E27FC236}">
                  <a16:creationId xmlns:a16="http://schemas.microsoft.com/office/drawing/2014/main" id="{0E569F5A-B4F7-416C-A0C2-4C9CE35BC05D}"/>
                </a:ext>
              </a:extLst>
            </p:cNvPr>
            <p:cNvSpPr/>
            <p:nvPr/>
          </p:nvSpPr>
          <p:spPr>
            <a:xfrm>
              <a:off x="968121" y="4720013"/>
              <a:ext cx="1111439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 name="Freeform: Shape 4">
              <a:extLst>
                <a:ext uri="{FF2B5EF4-FFF2-40B4-BE49-F238E27FC236}">
                  <a16:creationId xmlns:a16="http://schemas.microsoft.com/office/drawing/2014/main" id="{00799EB3-2179-4D63-9EF9-80B42476EE60}"/>
                </a:ext>
              </a:extLst>
            </p:cNvPr>
            <p:cNvSpPr/>
            <p:nvPr/>
          </p:nvSpPr>
          <p:spPr>
            <a:xfrm>
              <a:off x="968121" y="3732855"/>
              <a:ext cx="1111439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 name="Freeform: Shape 5">
              <a:extLst>
                <a:ext uri="{FF2B5EF4-FFF2-40B4-BE49-F238E27FC236}">
                  <a16:creationId xmlns:a16="http://schemas.microsoft.com/office/drawing/2014/main" id="{4ABD77D5-73B4-4D56-B23F-E061613622F7}"/>
                </a:ext>
              </a:extLst>
            </p:cNvPr>
            <p:cNvSpPr/>
            <p:nvPr/>
          </p:nvSpPr>
          <p:spPr>
            <a:xfrm>
              <a:off x="968121" y="2745696"/>
              <a:ext cx="1111439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Freeform: Shape 6">
              <a:extLst>
                <a:ext uri="{FF2B5EF4-FFF2-40B4-BE49-F238E27FC236}">
                  <a16:creationId xmlns:a16="http://schemas.microsoft.com/office/drawing/2014/main" id="{0178EFB7-D9D9-4212-8228-54001FBC0CBD}"/>
                </a:ext>
              </a:extLst>
            </p:cNvPr>
            <p:cNvSpPr/>
            <p:nvPr/>
          </p:nvSpPr>
          <p:spPr>
            <a:xfrm>
              <a:off x="968121" y="1758537"/>
              <a:ext cx="11114394"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Shape 7">
              <a:extLst>
                <a:ext uri="{FF2B5EF4-FFF2-40B4-BE49-F238E27FC236}">
                  <a16:creationId xmlns:a16="http://schemas.microsoft.com/office/drawing/2014/main" id="{F84744D4-6062-4258-8148-289F0E51BCF2}"/>
                </a:ext>
              </a:extLst>
            </p:cNvPr>
            <p:cNvSpPr/>
            <p:nvPr/>
          </p:nvSpPr>
          <p:spPr>
            <a:xfrm>
              <a:off x="3857853" y="1464091"/>
              <a:ext cx="8224653" cy="323624"/>
            </a:xfrm>
            <a:custGeom>
              <a:avLst/>
              <a:gdLst>
                <a:gd name="f0" fmla="val 10800000"/>
                <a:gd name="f1" fmla="val 5400000"/>
                <a:gd name="f2" fmla="val 180"/>
                <a:gd name="f3" fmla="val w"/>
                <a:gd name="f4" fmla="val h"/>
                <a:gd name="f5" fmla="val 0"/>
                <a:gd name="f6" fmla="val 8224650"/>
                <a:gd name="f7" fmla="val 323627"/>
                <a:gd name="f8" fmla="+- 0 0 -90"/>
                <a:gd name="f9" fmla="*/ f3 1 8224650"/>
                <a:gd name="f10" fmla="*/ f4 1 323627"/>
                <a:gd name="f11" fmla="+- f7 0 f5"/>
                <a:gd name="f12" fmla="+- f6 0 f5"/>
                <a:gd name="f13" fmla="*/ f8 f0 1"/>
                <a:gd name="f14" fmla="*/ f12 1 8224650"/>
                <a:gd name="f15" fmla="*/ f11 1 323627"/>
                <a:gd name="f16" fmla="*/ 0 f12 1"/>
                <a:gd name="f17" fmla="*/ 0 f11 1"/>
                <a:gd name="f18" fmla="*/ 8224650 f12 1"/>
                <a:gd name="f19" fmla="*/ 323627 f11 1"/>
                <a:gd name="f20" fmla="*/ f13 1 f2"/>
                <a:gd name="f21" fmla="*/ f16 1 8224650"/>
                <a:gd name="f22" fmla="*/ f17 1 323627"/>
                <a:gd name="f23" fmla="*/ f18 1 8224650"/>
                <a:gd name="f24" fmla="*/ f19 1 32362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224650" h="323627">
                  <a:moveTo>
                    <a:pt x="f5" y="f5"/>
                  </a:moveTo>
                  <a:lnTo>
                    <a:pt x="f6" y="f5"/>
                  </a:lnTo>
                  <a:lnTo>
                    <a:pt x="f6" y="f7"/>
                  </a:lnTo>
                  <a:lnTo>
                    <a:pt x="f5" y="f7"/>
                  </a:lnTo>
                  <a:lnTo>
                    <a:pt x="f5" y="f5"/>
                  </a:lnTo>
                  <a:close/>
                </a:path>
              </a:pathLst>
            </a:custGeom>
            <a:noFill/>
            <a:ln cap="flat">
              <a:noFill/>
              <a:prstDash val="solid"/>
            </a:ln>
          </p:spPr>
          <p:txBody>
            <a:bodyPr vert="horz" wrap="square" lIns="26673" tIns="26673" rIns="26673" bIns="26673" anchor="ctr" anchorCtr="0" compatLnSpc="1">
              <a:noAutofit/>
            </a:bodyPr>
            <a:lstStyle/>
            <a:p>
              <a:pPr marL="0" marR="0" lvl="0" indent="0" algn="l" defTabSz="622304"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400" b="1" i="0" u="none" strike="noStrike" kern="1200" cap="none" spc="0" baseline="0" dirty="0">
                  <a:solidFill>
                    <a:schemeClr val="accent1"/>
                  </a:solidFill>
                  <a:uFillTx/>
                  <a:latin typeface="Corbel"/>
                </a:rPr>
                <a:t>  </a:t>
              </a:r>
              <a:r>
                <a:rPr lang="en-US" sz="1600" b="1" i="0" u="none" strike="noStrike" kern="1200" cap="none" spc="0" baseline="0" dirty="0">
                  <a:solidFill>
                    <a:schemeClr val="accent1"/>
                  </a:solidFill>
                  <a:uFillTx/>
                  <a:latin typeface="Corbel"/>
                </a:rPr>
                <a:t>CDBG</a:t>
              </a:r>
              <a:endParaRPr lang="en-US" sz="1400" b="1" i="0" u="none" strike="noStrike" kern="1200" cap="none" spc="0" baseline="0" dirty="0">
                <a:solidFill>
                  <a:schemeClr val="accent1"/>
                </a:solidFill>
                <a:uFillTx/>
                <a:latin typeface="Corbel"/>
              </a:endParaRPr>
            </a:p>
          </p:txBody>
        </p:sp>
        <p:sp>
          <p:nvSpPr>
            <p:cNvPr id="9" name="Freeform: Shape 8">
              <a:extLst>
                <a:ext uri="{FF2B5EF4-FFF2-40B4-BE49-F238E27FC236}">
                  <a16:creationId xmlns:a16="http://schemas.microsoft.com/office/drawing/2014/main" id="{13130F44-013B-44C2-9A2D-32F3A9916E6B}"/>
                </a:ext>
              </a:extLst>
            </p:cNvPr>
            <p:cNvSpPr/>
            <p:nvPr/>
          </p:nvSpPr>
          <p:spPr>
            <a:xfrm>
              <a:off x="968121" y="1434903"/>
              <a:ext cx="2889741" cy="323624"/>
            </a:xfrm>
            <a:custGeom>
              <a:avLst/>
              <a:gdLst>
                <a:gd name="f0" fmla="val 10800000"/>
                <a:gd name="f1" fmla="val 5400000"/>
                <a:gd name="f2" fmla="val 180"/>
                <a:gd name="f3" fmla="val w"/>
                <a:gd name="f4" fmla="val h"/>
                <a:gd name="f5" fmla="val 0"/>
                <a:gd name="f6" fmla="val 2889741"/>
                <a:gd name="f7" fmla="val 323627"/>
                <a:gd name="f8" fmla="val 53949"/>
                <a:gd name="f9" fmla="val 2835792"/>
                <a:gd name="f10" fmla="val 2865587"/>
                <a:gd name="f11" fmla="val 24154"/>
                <a:gd name="f12" fmla="+- 0 0 -90"/>
                <a:gd name="f13" fmla="*/ f3 1 2889741"/>
                <a:gd name="f14" fmla="*/ f4 1 323627"/>
                <a:gd name="f15" fmla="+- f7 0 f5"/>
                <a:gd name="f16" fmla="+- f6 0 f5"/>
                <a:gd name="f17" fmla="*/ f12 f0 1"/>
                <a:gd name="f18" fmla="*/ f16 1 2889741"/>
                <a:gd name="f19" fmla="*/ f15 1 323627"/>
                <a:gd name="f20" fmla="*/ 53949 f16 1"/>
                <a:gd name="f21" fmla="*/ 0 f15 1"/>
                <a:gd name="f22" fmla="*/ 2835792 f16 1"/>
                <a:gd name="f23" fmla="*/ 2889741 f16 1"/>
                <a:gd name="f24" fmla="*/ 53949 f15 1"/>
                <a:gd name="f25" fmla="*/ 323627 f15 1"/>
                <a:gd name="f26" fmla="*/ 0 f16 1"/>
                <a:gd name="f27" fmla="*/ f17 1 f2"/>
                <a:gd name="f28" fmla="*/ f20 1 2889741"/>
                <a:gd name="f29" fmla="*/ f21 1 323627"/>
                <a:gd name="f30" fmla="*/ f22 1 2889741"/>
                <a:gd name="f31" fmla="*/ f23 1 2889741"/>
                <a:gd name="f32" fmla="*/ f24 1 323627"/>
                <a:gd name="f33" fmla="*/ f25 1 323627"/>
                <a:gd name="f34" fmla="*/ f26 1 2889741"/>
                <a:gd name="f35" fmla="*/ f5 1 f18"/>
                <a:gd name="f36" fmla="*/ f6 1 f18"/>
                <a:gd name="f37" fmla="*/ f5 1 f19"/>
                <a:gd name="f38" fmla="*/ f7 1 f19"/>
                <a:gd name="f39" fmla="+- f27 0 f1"/>
                <a:gd name="f40" fmla="*/ f28 1 f18"/>
                <a:gd name="f41" fmla="*/ f29 1 f19"/>
                <a:gd name="f42" fmla="*/ f30 1 f18"/>
                <a:gd name="f43" fmla="*/ f31 1 f18"/>
                <a:gd name="f44" fmla="*/ f32 1 f19"/>
                <a:gd name="f45" fmla="*/ f33 1 f19"/>
                <a:gd name="f46" fmla="*/ f34 1 f18"/>
                <a:gd name="f47" fmla="*/ f35 f13 1"/>
                <a:gd name="f48" fmla="*/ f36 f13 1"/>
                <a:gd name="f49" fmla="*/ f38 f14 1"/>
                <a:gd name="f50" fmla="*/ f37 f14 1"/>
                <a:gd name="f51" fmla="*/ f40 f13 1"/>
                <a:gd name="f52" fmla="*/ f41 f14 1"/>
                <a:gd name="f53" fmla="*/ f42 f13 1"/>
                <a:gd name="f54" fmla="*/ f43 f13 1"/>
                <a:gd name="f55" fmla="*/ f44 f14 1"/>
                <a:gd name="f56" fmla="*/ f45 f14 1"/>
                <a:gd name="f57" fmla="*/ f46 f13 1"/>
              </a:gdLst>
              <a:ahLst/>
              <a:cxnLst>
                <a:cxn ang="3cd4">
                  <a:pos x="hc" y="t"/>
                </a:cxn>
                <a:cxn ang="0">
                  <a:pos x="r" y="vc"/>
                </a:cxn>
                <a:cxn ang="cd4">
                  <a:pos x="hc" y="b"/>
                </a:cxn>
                <a:cxn ang="cd2">
                  <a:pos x="l" y="vc"/>
                </a:cxn>
                <a:cxn ang="f39">
                  <a:pos x="f51" y="f52"/>
                </a:cxn>
                <a:cxn ang="f39">
                  <a:pos x="f53" y="f52"/>
                </a:cxn>
                <a:cxn ang="f39">
                  <a:pos x="f54" y="f55"/>
                </a:cxn>
                <a:cxn ang="f39">
                  <a:pos x="f54" y="f56"/>
                </a:cxn>
                <a:cxn ang="f39">
                  <a:pos x="f54" y="f56"/>
                </a:cxn>
                <a:cxn ang="f39">
                  <a:pos x="f57" y="f56"/>
                </a:cxn>
                <a:cxn ang="f39">
                  <a:pos x="f57" y="f56"/>
                </a:cxn>
                <a:cxn ang="f39">
                  <a:pos x="f57" y="f55"/>
                </a:cxn>
                <a:cxn ang="f39">
                  <a:pos x="f51" y="f52"/>
                </a:cxn>
              </a:cxnLst>
              <a:rect l="f47" t="f50" r="f48" b="f49"/>
              <a:pathLst>
                <a:path w="2889741" h="323627">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gradFill>
              <a:gsLst>
                <a:gs pos="0">
                  <a:srgbClr val="8DAE47"/>
                </a:gs>
                <a:gs pos="100000">
                  <a:srgbClr val="8DAE47"/>
                </a:gs>
              </a:gsLst>
              <a:path path="circle">
                <a:fillToRect l="100000" t="100000"/>
              </a:path>
            </a:gradFill>
            <a:ln w="12701" cap="flat">
              <a:solidFill>
                <a:srgbClr val="4F81BD"/>
              </a:solidFill>
              <a:prstDash val="solid"/>
              <a:miter/>
            </a:ln>
          </p:spPr>
          <p:txBody>
            <a:bodyPr vert="horz" wrap="square" lIns="50090" tIns="50090" rIns="50090" bIns="3429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1" i="0" u="none" strike="noStrike" kern="1200" cap="none" spc="0" baseline="0">
                  <a:solidFill>
                    <a:schemeClr val="bg1"/>
                  </a:solidFill>
                  <a:uFillTx/>
                  <a:latin typeface="Corbel"/>
                </a:rPr>
                <a:t>Strategy</a:t>
              </a:r>
            </a:p>
          </p:txBody>
        </p:sp>
        <p:sp>
          <p:nvSpPr>
            <p:cNvPr id="10" name="Freeform: Shape 9">
              <a:extLst>
                <a:ext uri="{FF2B5EF4-FFF2-40B4-BE49-F238E27FC236}">
                  <a16:creationId xmlns:a16="http://schemas.microsoft.com/office/drawing/2014/main" id="{06843EDD-63DC-4E3D-A35D-30E6941F6317}"/>
                </a:ext>
              </a:extLst>
            </p:cNvPr>
            <p:cNvSpPr/>
            <p:nvPr/>
          </p:nvSpPr>
          <p:spPr>
            <a:xfrm>
              <a:off x="968121" y="1719620"/>
              <a:ext cx="11114394" cy="647349"/>
            </a:xfrm>
            <a:custGeom>
              <a:avLst/>
              <a:gdLst>
                <a:gd name="f0" fmla="val 10800000"/>
                <a:gd name="f1" fmla="val 5400000"/>
                <a:gd name="f2" fmla="val 180"/>
                <a:gd name="f3" fmla="val w"/>
                <a:gd name="f4" fmla="val h"/>
                <a:gd name="f5" fmla="val 0"/>
                <a:gd name="f6" fmla="val 11114392"/>
                <a:gd name="f7" fmla="val 647352"/>
                <a:gd name="f8" fmla="+- 0 0 -90"/>
                <a:gd name="f9" fmla="*/ f3 1 11114392"/>
                <a:gd name="f10" fmla="*/ f4 1 647352"/>
                <a:gd name="f11" fmla="+- f7 0 f5"/>
                <a:gd name="f12" fmla="+- f6 0 f5"/>
                <a:gd name="f13" fmla="*/ f8 f0 1"/>
                <a:gd name="f14" fmla="*/ f12 1 11114392"/>
                <a:gd name="f15" fmla="*/ f11 1 647352"/>
                <a:gd name="f16" fmla="*/ 0 f12 1"/>
                <a:gd name="f17" fmla="*/ 0 f11 1"/>
                <a:gd name="f18" fmla="*/ 11114392 f12 1"/>
                <a:gd name="f19" fmla="*/ 647352 f11 1"/>
                <a:gd name="f20" fmla="*/ f13 1 f2"/>
                <a:gd name="f21" fmla="*/ f16 1 11114392"/>
                <a:gd name="f22" fmla="*/ f17 1 647352"/>
                <a:gd name="f23" fmla="*/ f18 1 11114392"/>
                <a:gd name="f24" fmla="*/ f19 1 64735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114392" h="647352">
                  <a:moveTo>
                    <a:pt x="f5" y="f5"/>
                  </a:moveTo>
                  <a:lnTo>
                    <a:pt x="f6" y="f5"/>
                  </a:lnTo>
                  <a:lnTo>
                    <a:pt x="f6" y="f7"/>
                  </a:lnTo>
                  <a:lnTo>
                    <a:pt x="f5" y="f7"/>
                  </a:lnTo>
                  <a:lnTo>
                    <a:pt x="f5" y="f5"/>
                  </a:lnTo>
                  <a:close/>
                </a:path>
              </a:pathLst>
            </a:custGeom>
            <a:noFill/>
            <a:ln cap="flat">
              <a:noFill/>
              <a:prstDash val="solid"/>
            </a:ln>
          </p:spPr>
          <p:txBody>
            <a:bodyPr vert="horz" wrap="square" lIns="30476" tIns="30476" rIns="30476" bIns="30476" anchor="ctr" anchorCtr="0" compatLnSpc="1">
              <a:noAutofit/>
            </a:bodyPr>
            <a:lstStyle/>
            <a:p>
              <a:pPr marL="171450" marR="0" lvl="1" indent="-171450" algn="l" defTabSz="711202"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600" b="1" i="0" u="none" strike="noStrike" kern="1200" cap="none" spc="0" baseline="0" dirty="0">
                  <a:solidFill>
                    <a:schemeClr val="tx2"/>
                  </a:solidFill>
                  <a:uFillTx/>
                  <a:latin typeface="Corbel"/>
                </a:rPr>
                <a:t>Create incentives to encourage revitalization of neighborhoods and commercial developments</a:t>
              </a:r>
            </a:p>
          </p:txBody>
        </p:sp>
        <p:sp>
          <p:nvSpPr>
            <p:cNvPr id="11" name="Freeform: Shape 10">
              <a:extLst>
                <a:ext uri="{FF2B5EF4-FFF2-40B4-BE49-F238E27FC236}">
                  <a16:creationId xmlns:a16="http://schemas.microsoft.com/office/drawing/2014/main" id="{B125CC35-B69D-4965-991F-01D0DB1B42C3}"/>
                </a:ext>
              </a:extLst>
            </p:cNvPr>
            <p:cNvSpPr/>
            <p:nvPr/>
          </p:nvSpPr>
          <p:spPr>
            <a:xfrm>
              <a:off x="3857853" y="2266422"/>
              <a:ext cx="8224653" cy="323624"/>
            </a:xfrm>
            <a:custGeom>
              <a:avLst/>
              <a:gdLst>
                <a:gd name="f0" fmla="val 10800000"/>
                <a:gd name="f1" fmla="val 5400000"/>
                <a:gd name="f2" fmla="val 180"/>
                <a:gd name="f3" fmla="val w"/>
                <a:gd name="f4" fmla="val h"/>
                <a:gd name="f5" fmla="val 0"/>
                <a:gd name="f6" fmla="val 8224650"/>
                <a:gd name="f7" fmla="val 323627"/>
                <a:gd name="f8" fmla="+- 0 0 -90"/>
                <a:gd name="f9" fmla="*/ f3 1 8224650"/>
                <a:gd name="f10" fmla="*/ f4 1 323627"/>
                <a:gd name="f11" fmla="+- f7 0 f5"/>
                <a:gd name="f12" fmla="+- f6 0 f5"/>
                <a:gd name="f13" fmla="*/ f8 f0 1"/>
                <a:gd name="f14" fmla="*/ f12 1 8224650"/>
                <a:gd name="f15" fmla="*/ f11 1 323627"/>
                <a:gd name="f16" fmla="*/ 0 f12 1"/>
                <a:gd name="f17" fmla="*/ 0 f11 1"/>
                <a:gd name="f18" fmla="*/ 8224650 f12 1"/>
                <a:gd name="f19" fmla="*/ 323627 f11 1"/>
                <a:gd name="f20" fmla="*/ f13 1 f2"/>
                <a:gd name="f21" fmla="*/ f16 1 8224650"/>
                <a:gd name="f22" fmla="*/ f17 1 323627"/>
                <a:gd name="f23" fmla="*/ f18 1 8224650"/>
                <a:gd name="f24" fmla="*/ f19 1 32362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224650" h="323627">
                  <a:moveTo>
                    <a:pt x="f5" y="f5"/>
                  </a:moveTo>
                  <a:lnTo>
                    <a:pt x="f6" y="f5"/>
                  </a:lnTo>
                  <a:lnTo>
                    <a:pt x="f6" y="f7"/>
                  </a:lnTo>
                  <a:lnTo>
                    <a:pt x="f5" y="f7"/>
                  </a:lnTo>
                  <a:lnTo>
                    <a:pt x="f5" y="f5"/>
                  </a:lnTo>
                  <a:close/>
                </a:path>
              </a:pathLst>
            </a:custGeom>
            <a:noFill/>
            <a:ln cap="flat">
              <a:noFill/>
              <a:prstDash val="solid"/>
            </a:ln>
          </p:spPr>
          <p:txBody>
            <a:bodyPr vert="horz" wrap="square" lIns="26673" tIns="26673" rIns="26673" bIns="26673" anchor="ctr" anchorCtr="0" compatLnSpc="1">
              <a:noAutofit/>
            </a:bodyPr>
            <a:lstStyle/>
            <a:p>
              <a:pPr marL="0" marR="0" lvl="0" indent="0" algn="l" defTabSz="622304"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400" b="1" i="0" u="none" strike="noStrike" kern="1200" cap="none" spc="0" baseline="0" dirty="0">
                  <a:solidFill>
                    <a:schemeClr val="accent1"/>
                  </a:solidFill>
                  <a:uFillTx/>
                  <a:latin typeface="Corbel"/>
                </a:rPr>
                <a:t>  </a:t>
              </a:r>
              <a:r>
                <a:rPr lang="en-US" sz="1600" b="1" i="0" u="none" strike="noStrike" kern="1200" cap="none" spc="0" baseline="0" dirty="0">
                  <a:solidFill>
                    <a:schemeClr val="accent1"/>
                  </a:solidFill>
                  <a:uFillTx/>
                  <a:latin typeface="Corbel"/>
                </a:rPr>
                <a:t>CDBG</a:t>
              </a:r>
              <a:endParaRPr lang="en-US" sz="1400" b="1" i="0" u="none" strike="noStrike" kern="1200" cap="none" spc="0" baseline="0" dirty="0">
                <a:solidFill>
                  <a:schemeClr val="accent1"/>
                </a:solidFill>
                <a:uFillTx/>
                <a:latin typeface="Corbel"/>
              </a:endParaRPr>
            </a:p>
          </p:txBody>
        </p:sp>
        <p:sp>
          <p:nvSpPr>
            <p:cNvPr id="12" name="Freeform: Shape 11">
              <a:extLst>
                <a:ext uri="{FF2B5EF4-FFF2-40B4-BE49-F238E27FC236}">
                  <a16:creationId xmlns:a16="http://schemas.microsoft.com/office/drawing/2014/main" id="{14BE1C43-2EE4-4006-B007-013DA9F0B963}"/>
                </a:ext>
              </a:extLst>
            </p:cNvPr>
            <p:cNvSpPr/>
            <p:nvPr/>
          </p:nvSpPr>
          <p:spPr>
            <a:xfrm>
              <a:off x="968121" y="2266422"/>
              <a:ext cx="2889741" cy="323624"/>
            </a:xfrm>
            <a:custGeom>
              <a:avLst/>
              <a:gdLst>
                <a:gd name="f0" fmla="val 10800000"/>
                <a:gd name="f1" fmla="val 5400000"/>
                <a:gd name="f2" fmla="val 180"/>
                <a:gd name="f3" fmla="val w"/>
                <a:gd name="f4" fmla="val h"/>
                <a:gd name="f5" fmla="val 0"/>
                <a:gd name="f6" fmla="val 2889741"/>
                <a:gd name="f7" fmla="val 323627"/>
                <a:gd name="f8" fmla="val 53949"/>
                <a:gd name="f9" fmla="val 2835792"/>
                <a:gd name="f10" fmla="val 2865587"/>
                <a:gd name="f11" fmla="val 24154"/>
                <a:gd name="f12" fmla="+- 0 0 -90"/>
                <a:gd name="f13" fmla="*/ f3 1 2889741"/>
                <a:gd name="f14" fmla="*/ f4 1 323627"/>
                <a:gd name="f15" fmla="+- f7 0 f5"/>
                <a:gd name="f16" fmla="+- f6 0 f5"/>
                <a:gd name="f17" fmla="*/ f12 f0 1"/>
                <a:gd name="f18" fmla="*/ f16 1 2889741"/>
                <a:gd name="f19" fmla="*/ f15 1 323627"/>
                <a:gd name="f20" fmla="*/ 53949 f16 1"/>
                <a:gd name="f21" fmla="*/ 0 f15 1"/>
                <a:gd name="f22" fmla="*/ 2835792 f16 1"/>
                <a:gd name="f23" fmla="*/ 2889741 f16 1"/>
                <a:gd name="f24" fmla="*/ 53949 f15 1"/>
                <a:gd name="f25" fmla="*/ 323627 f15 1"/>
                <a:gd name="f26" fmla="*/ 0 f16 1"/>
                <a:gd name="f27" fmla="*/ f17 1 f2"/>
                <a:gd name="f28" fmla="*/ f20 1 2889741"/>
                <a:gd name="f29" fmla="*/ f21 1 323627"/>
                <a:gd name="f30" fmla="*/ f22 1 2889741"/>
                <a:gd name="f31" fmla="*/ f23 1 2889741"/>
                <a:gd name="f32" fmla="*/ f24 1 323627"/>
                <a:gd name="f33" fmla="*/ f25 1 323627"/>
                <a:gd name="f34" fmla="*/ f26 1 2889741"/>
                <a:gd name="f35" fmla="*/ f5 1 f18"/>
                <a:gd name="f36" fmla="*/ f6 1 f18"/>
                <a:gd name="f37" fmla="*/ f5 1 f19"/>
                <a:gd name="f38" fmla="*/ f7 1 f19"/>
                <a:gd name="f39" fmla="+- f27 0 f1"/>
                <a:gd name="f40" fmla="*/ f28 1 f18"/>
                <a:gd name="f41" fmla="*/ f29 1 f19"/>
                <a:gd name="f42" fmla="*/ f30 1 f18"/>
                <a:gd name="f43" fmla="*/ f31 1 f18"/>
                <a:gd name="f44" fmla="*/ f32 1 f19"/>
                <a:gd name="f45" fmla="*/ f33 1 f19"/>
                <a:gd name="f46" fmla="*/ f34 1 f18"/>
                <a:gd name="f47" fmla="*/ f35 f13 1"/>
                <a:gd name="f48" fmla="*/ f36 f13 1"/>
                <a:gd name="f49" fmla="*/ f38 f14 1"/>
                <a:gd name="f50" fmla="*/ f37 f14 1"/>
                <a:gd name="f51" fmla="*/ f40 f13 1"/>
                <a:gd name="f52" fmla="*/ f41 f14 1"/>
                <a:gd name="f53" fmla="*/ f42 f13 1"/>
                <a:gd name="f54" fmla="*/ f43 f13 1"/>
                <a:gd name="f55" fmla="*/ f44 f14 1"/>
                <a:gd name="f56" fmla="*/ f45 f14 1"/>
                <a:gd name="f57" fmla="*/ f46 f13 1"/>
              </a:gdLst>
              <a:ahLst/>
              <a:cxnLst>
                <a:cxn ang="3cd4">
                  <a:pos x="hc" y="t"/>
                </a:cxn>
                <a:cxn ang="0">
                  <a:pos x="r" y="vc"/>
                </a:cxn>
                <a:cxn ang="cd4">
                  <a:pos x="hc" y="b"/>
                </a:cxn>
                <a:cxn ang="cd2">
                  <a:pos x="l" y="vc"/>
                </a:cxn>
                <a:cxn ang="f39">
                  <a:pos x="f51" y="f52"/>
                </a:cxn>
                <a:cxn ang="f39">
                  <a:pos x="f53" y="f52"/>
                </a:cxn>
                <a:cxn ang="f39">
                  <a:pos x="f54" y="f55"/>
                </a:cxn>
                <a:cxn ang="f39">
                  <a:pos x="f54" y="f56"/>
                </a:cxn>
                <a:cxn ang="f39">
                  <a:pos x="f54" y="f56"/>
                </a:cxn>
                <a:cxn ang="f39">
                  <a:pos x="f57" y="f56"/>
                </a:cxn>
                <a:cxn ang="f39">
                  <a:pos x="f57" y="f56"/>
                </a:cxn>
                <a:cxn ang="f39">
                  <a:pos x="f57" y="f55"/>
                </a:cxn>
                <a:cxn ang="f39">
                  <a:pos x="f51" y="f52"/>
                </a:cxn>
              </a:cxnLst>
              <a:rect l="f47" t="f50" r="f48" b="f49"/>
              <a:pathLst>
                <a:path w="2889741" h="323627">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gradFill>
              <a:gsLst>
                <a:gs pos="0">
                  <a:srgbClr val="8DAE47"/>
                </a:gs>
                <a:gs pos="100000">
                  <a:srgbClr val="8DAE47"/>
                </a:gs>
              </a:gsLst>
              <a:path path="circle">
                <a:fillToRect l="100000" t="100000"/>
              </a:path>
            </a:gradFill>
            <a:ln w="12701" cap="flat">
              <a:solidFill>
                <a:srgbClr val="4F81BD"/>
              </a:solidFill>
              <a:prstDash val="solid"/>
              <a:miter/>
            </a:ln>
          </p:spPr>
          <p:txBody>
            <a:bodyPr vert="horz" wrap="square" lIns="50090" tIns="50090" rIns="50090" bIns="3429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1" i="0" u="none" strike="noStrike" kern="1200" cap="none" spc="0" baseline="0" dirty="0">
                  <a:solidFill>
                    <a:schemeClr val="bg1"/>
                  </a:solidFill>
                  <a:uFillTx/>
                  <a:latin typeface="Corbel"/>
                </a:rPr>
                <a:t>Strategy</a:t>
              </a:r>
            </a:p>
          </p:txBody>
        </p:sp>
        <p:sp>
          <p:nvSpPr>
            <p:cNvPr id="13" name="Freeform: Shape 12">
              <a:extLst>
                <a:ext uri="{FF2B5EF4-FFF2-40B4-BE49-F238E27FC236}">
                  <a16:creationId xmlns:a16="http://schemas.microsoft.com/office/drawing/2014/main" id="{9EF1B5D2-20CB-444E-93F1-DF9E69EFD5D3}"/>
                </a:ext>
              </a:extLst>
            </p:cNvPr>
            <p:cNvSpPr/>
            <p:nvPr/>
          </p:nvSpPr>
          <p:spPr>
            <a:xfrm>
              <a:off x="968121" y="2599776"/>
              <a:ext cx="11114394" cy="647349"/>
            </a:xfrm>
            <a:custGeom>
              <a:avLst/>
              <a:gdLst>
                <a:gd name="f0" fmla="val 10800000"/>
                <a:gd name="f1" fmla="val 5400000"/>
                <a:gd name="f2" fmla="val 180"/>
                <a:gd name="f3" fmla="val w"/>
                <a:gd name="f4" fmla="val h"/>
                <a:gd name="f5" fmla="val 0"/>
                <a:gd name="f6" fmla="val 11114392"/>
                <a:gd name="f7" fmla="val 647352"/>
                <a:gd name="f8" fmla="+- 0 0 -90"/>
                <a:gd name="f9" fmla="*/ f3 1 11114392"/>
                <a:gd name="f10" fmla="*/ f4 1 647352"/>
                <a:gd name="f11" fmla="+- f7 0 f5"/>
                <a:gd name="f12" fmla="+- f6 0 f5"/>
                <a:gd name="f13" fmla="*/ f8 f0 1"/>
                <a:gd name="f14" fmla="*/ f12 1 11114392"/>
                <a:gd name="f15" fmla="*/ f11 1 647352"/>
                <a:gd name="f16" fmla="*/ 0 f12 1"/>
                <a:gd name="f17" fmla="*/ 0 f11 1"/>
                <a:gd name="f18" fmla="*/ 11114392 f12 1"/>
                <a:gd name="f19" fmla="*/ 647352 f11 1"/>
                <a:gd name="f20" fmla="*/ f13 1 f2"/>
                <a:gd name="f21" fmla="*/ f16 1 11114392"/>
                <a:gd name="f22" fmla="*/ f17 1 647352"/>
                <a:gd name="f23" fmla="*/ f18 1 11114392"/>
                <a:gd name="f24" fmla="*/ f19 1 64735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114392" h="647352">
                  <a:moveTo>
                    <a:pt x="f5" y="f5"/>
                  </a:moveTo>
                  <a:lnTo>
                    <a:pt x="f6" y="f5"/>
                  </a:lnTo>
                  <a:lnTo>
                    <a:pt x="f6" y="f7"/>
                  </a:lnTo>
                  <a:lnTo>
                    <a:pt x="f5" y="f7"/>
                  </a:lnTo>
                  <a:lnTo>
                    <a:pt x="f5" y="f5"/>
                  </a:lnTo>
                  <a:close/>
                </a:path>
              </a:pathLst>
            </a:custGeom>
            <a:noFill/>
            <a:ln cap="flat">
              <a:noFill/>
              <a:prstDash val="solid"/>
            </a:ln>
          </p:spPr>
          <p:txBody>
            <a:bodyPr vert="horz" wrap="square" lIns="30476" tIns="30476" rIns="30476" bIns="30476" anchor="ctr" anchorCtr="0" compatLnSpc="1">
              <a:noAutofit/>
            </a:bodyPr>
            <a:lstStyle/>
            <a:p>
              <a:pPr marL="171450" marR="0" lvl="1" indent="-171450" algn="l" defTabSz="711202"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600" b="1" i="0" u="none" strike="noStrike" kern="1200" cap="none" spc="0" baseline="0" dirty="0">
                  <a:solidFill>
                    <a:schemeClr val="tx2"/>
                  </a:solidFill>
                  <a:uFillTx/>
                  <a:latin typeface="Corbel"/>
                </a:rPr>
                <a:t>Provide the facilities and services necessary to attract, incubate, and grow businesses across a variety of sectors</a:t>
              </a:r>
              <a:r>
                <a:rPr lang="en-US" sz="1600" b="1" i="0" u="none" strike="noStrike" kern="1200" cap="none" spc="0" baseline="0" dirty="0">
                  <a:solidFill>
                    <a:srgbClr val="9966FF"/>
                  </a:solidFill>
                  <a:uFillTx/>
                  <a:latin typeface="Corbel"/>
                </a:rPr>
                <a:t>.</a:t>
              </a:r>
            </a:p>
          </p:txBody>
        </p:sp>
        <p:sp>
          <p:nvSpPr>
            <p:cNvPr id="14" name="Freeform: Shape 13">
              <a:extLst>
                <a:ext uri="{FF2B5EF4-FFF2-40B4-BE49-F238E27FC236}">
                  <a16:creationId xmlns:a16="http://schemas.microsoft.com/office/drawing/2014/main" id="{2D9BBF47-C1AC-4C47-A6BD-15EA1D6626F5}"/>
                </a:ext>
              </a:extLst>
            </p:cNvPr>
            <p:cNvSpPr/>
            <p:nvPr/>
          </p:nvSpPr>
          <p:spPr>
            <a:xfrm>
              <a:off x="3857853" y="3175766"/>
              <a:ext cx="8224653" cy="323624"/>
            </a:xfrm>
            <a:custGeom>
              <a:avLst/>
              <a:gdLst>
                <a:gd name="f0" fmla="val 10800000"/>
                <a:gd name="f1" fmla="val 5400000"/>
                <a:gd name="f2" fmla="val 180"/>
                <a:gd name="f3" fmla="val w"/>
                <a:gd name="f4" fmla="val h"/>
                <a:gd name="f5" fmla="val 0"/>
                <a:gd name="f6" fmla="val 8224650"/>
                <a:gd name="f7" fmla="val 323627"/>
                <a:gd name="f8" fmla="+- 0 0 -90"/>
                <a:gd name="f9" fmla="*/ f3 1 8224650"/>
                <a:gd name="f10" fmla="*/ f4 1 323627"/>
                <a:gd name="f11" fmla="+- f7 0 f5"/>
                <a:gd name="f12" fmla="+- f6 0 f5"/>
                <a:gd name="f13" fmla="*/ f8 f0 1"/>
                <a:gd name="f14" fmla="*/ f12 1 8224650"/>
                <a:gd name="f15" fmla="*/ f11 1 323627"/>
                <a:gd name="f16" fmla="*/ 0 f12 1"/>
                <a:gd name="f17" fmla="*/ 0 f11 1"/>
                <a:gd name="f18" fmla="*/ 8224650 f12 1"/>
                <a:gd name="f19" fmla="*/ 323627 f11 1"/>
                <a:gd name="f20" fmla="*/ f13 1 f2"/>
                <a:gd name="f21" fmla="*/ f16 1 8224650"/>
                <a:gd name="f22" fmla="*/ f17 1 323627"/>
                <a:gd name="f23" fmla="*/ f18 1 8224650"/>
                <a:gd name="f24" fmla="*/ f19 1 32362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224650" h="323627">
                  <a:moveTo>
                    <a:pt x="f5" y="f5"/>
                  </a:moveTo>
                  <a:lnTo>
                    <a:pt x="f6" y="f5"/>
                  </a:lnTo>
                  <a:lnTo>
                    <a:pt x="f6" y="f7"/>
                  </a:lnTo>
                  <a:lnTo>
                    <a:pt x="f5" y="f7"/>
                  </a:lnTo>
                  <a:lnTo>
                    <a:pt x="f5" y="f5"/>
                  </a:lnTo>
                  <a:close/>
                </a:path>
              </a:pathLst>
            </a:custGeom>
            <a:noFill/>
            <a:ln cap="flat">
              <a:noFill/>
              <a:prstDash val="solid"/>
            </a:ln>
          </p:spPr>
          <p:txBody>
            <a:bodyPr vert="horz" wrap="square" lIns="26673" tIns="26673" rIns="26673" bIns="26673" anchor="ctr" anchorCtr="0" compatLnSpc="1">
              <a:noAutofit/>
            </a:bodyPr>
            <a:lstStyle/>
            <a:p>
              <a:pPr marL="0" marR="0" lvl="0" indent="0" algn="l" defTabSz="622304"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400" b="1" i="0" u="none" strike="noStrike" kern="1200" cap="none" spc="0" baseline="0" dirty="0">
                  <a:solidFill>
                    <a:srgbClr val="CCC1DA"/>
                  </a:solidFill>
                  <a:uFillTx/>
                  <a:latin typeface="Corbel"/>
                </a:rPr>
                <a:t>  </a:t>
              </a:r>
              <a:r>
                <a:rPr lang="en-US" sz="1600" b="1" i="0" u="none" strike="noStrike" kern="1200" cap="none" spc="0" baseline="0" dirty="0">
                  <a:solidFill>
                    <a:schemeClr val="accent1"/>
                  </a:solidFill>
                  <a:uFillTx/>
                  <a:latin typeface="Corbel"/>
                </a:rPr>
                <a:t>CDBG</a:t>
              </a:r>
              <a:endParaRPr lang="en-US" sz="1400" b="1" i="0" u="none" strike="noStrike" kern="1200" cap="none" spc="0" baseline="0" dirty="0">
                <a:solidFill>
                  <a:schemeClr val="accent1"/>
                </a:solidFill>
                <a:uFillTx/>
                <a:latin typeface="Corbel"/>
              </a:endParaRPr>
            </a:p>
          </p:txBody>
        </p:sp>
        <p:sp>
          <p:nvSpPr>
            <p:cNvPr id="15" name="Freeform: Shape 14">
              <a:extLst>
                <a:ext uri="{FF2B5EF4-FFF2-40B4-BE49-F238E27FC236}">
                  <a16:creationId xmlns:a16="http://schemas.microsoft.com/office/drawing/2014/main" id="{14044663-6887-4102-9A7B-002A61E57071}"/>
                </a:ext>
              </a:extLst>
            </p:cNvPr>
            <p:cNvSpPr/>
            <p:nvPr/>
          </p:nvSpPr>
          <p:spPr>
            <a:xfrm>
              <a:off x="977164" y="3166036"/>
              <a:ext cx="2889741" cy="323624"/>
            </a:xfrm>
            <a:custGeom>
              <a:avLst/>
              <a:gdLst>
                <a:gd name="f0" fmla="val 10800000"/>
                <a:gd name="f1" fmla="val 5400000"/>
                <a:gd name="f2" fmla="val 180"/>
                <a:gd name="f3" fmla="val w"/>
                <a:gd name="f4" fmla="val h"/>
                <a:gd name="f5" fmla="val 0"/>
                <a:gd name="f6" fmla="val 2889741"/>
                <a:gd name="f7" fmla="val 323627"/>
                <a:gd name="f8" fmla="val 53949"/>
                <a:gd name="f9" fmla="val 2835792"/>
                <a:gd name="f10" fmla="val 2865587"/>
                <a:gd name="f11" fmla="val 24154"/>
                <a:gd name="f12" fmla="+- 0 0 -90"/>
                <a:gd name="f13" fmla="*/ f3 1 2889741"/>
                <a:gd name="f14" fmla="*/ f4 1 323627"/>
                <a:gd name="f15" fmla="+- f7 0 f5"/>
                <a:gd name="f16" fmla="+- f6 0 f5"/>
                <a:gd name="f17" fmla="*/ f12 f0 1"/>
                <a:gd name="f18" fmla="*/ f16 1 2889741"/>
                <a:gd name="f19" fmla="*/ f15 1 323627"/>
                <a:gd name="f20" fmla="*/ 53949 f16 1"/>
                <a:gd name="f21" fmla="*/ 0 f15 1"/>
                <a:gd name="f22" fmla="*/ 2835792 f16 1"/>
                <a:gd name="f23" fmla="*/ 2889741 f16 1"/>
                <a:gd name="f24" fmla="*/ 53949 f15 1"/>
                <a:gd name="f25" fmla="*/ 323627 f15 1"/>
                <a:gd name="f26" fmla="*/ 0 f16 1"/>
                <a:gd name="f27" fmla="*/ f17 1 f2"/>
                <a:gd name="f28" fmla="*/ f20 1 2889741"/>
                <a:gd name="f29" fmla="*/ f21 1 323627"/>
                <a:gd name="f30" fmla="*/ f22 1 2889741"/>
                <a:gd name="f31" fmla="*/ f23 1 2889741"/>
                <a:gd name="f32" fmla="*/ f24 1 323627"/>
                <a:gd name="f33" fmla="*/ f25 1 323627"/>
                <a:gd name="f34" fmla="*/ f26 1 2889741"/>
                <a:gd name="f35" fmla="*/ f5 1 f18"/>
                <a:gd name="f36" fmla="*/ f6 1 f18"/>
                <a:gd name="f37" fmla="*/ f5 1 f19"/>
                <a:gd name="f38" fmla="*/ f7 1 f19"/>
                <a:gd name="f39" fmla="+- f27 0 f1"/>
                <a:gd name="f40" fmla="*/ f28 1 f18"/>
                <a:gd name="f41" fmla="*/ f29 1 f19"/>
                <a:gd name="f42" fmla="*/ f30 1 f18"/>
                <a:gd name="f43" fmla="*/ f31 1 f18"/>
                <a:gd name="f44" fmla="*/ f32 1 f19"/>
                <a:gd name="f45" fmla="*/ f33 1 f19"/>
                <a:gd name="f46" fmla="*/ f34 1 f18"/>
                <a:gd name="f47" fmla="*/ f35 f13 1"/>
                <a:gd name="f48" fmla="*/ f36 f13 1"/>
                <a:gd name="f49" fmla="*/ f38 f14 1"/>
                <a:gd name="f50" fmla="*/ f37 f14 1"/>
                <a:gd name="f51" fmla="*/ f40 f13 1"/>
                <a:gd name="f52" fmla="*/ f41 f14 1"/>
                <a:gd name="f53" fmla="*/ f42 f13 1"/>
                <a:gd name="f54" fmla="*/ f43 f13 1"/>
                <a:gd name="f55" fmla="*/ f44 f14 1"/>
                <a:gd name="f56" fmla="*/ f45 f14 1"/>
                <a:gd name="f57" fmla="*/ f46 f13 1"/>
              </a:gdLst>
              <a:ahLst/>
              <a:cxnLst>
                <a:cxn ang="3cd4">
                  <a:pos x="hc" y="t"/>
                </a:cxn>
                <a:cxn ang="0">
                  <a:pos x="r" y="vc"/>
                </a:cxn>
                <a:cxn ang="cd4">
                  <a:pos x="hc" y="b"/>
                </a:cxn>
                <a:cxn ang="cd2">
                  <a:pos x="l" y="vc"/>
                </a:cxn>
                <a:cxn ang="f39">
                  <a:pos x="f51" y="f52"/>
                </a:cxn>
                <a:cxn ang="f39">
                  <a:pos x="f53" y="f52"/>
                </a:cxn>
                <a:cxn ang="f39">
                  <a:pos x="f54" y="f55"/>
                </a:cxn>
                <a:cxn ang="f39">
                  <a:pos x="f54" y="f56"/>
                </a:cxn>
                <a:cxn ang="f39">
                  <a:pos x="f54" y="f56"/>
                </a:cxn>
                <a:cxn ang="f39">
                  <a:pos x="f57" y="f56"/>
                </a:cxn>
                <a:cxn ang="f39">
                  <a:pos x="f57" y="f56"/>
                </a:cxn>
                <a:cxn ang="f39">
                  <a:pos x="f57" y="f55"/>
                </a:cxn>
                <a:cxn ang="f39">
                  <a:pos x="f51" y="f52"/>
                </a:cxn>
              </a:cxnLst>
              <a:rect l="f47" t="f50" r="f48" b="f49"/>
              <a:pathLst>
                <a:path w="2889741" h="323627">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gradFill>
              <a:gsLst>
                <a:gs pos="0">
                  <a:srgbClr val="8DAE47"/>
                </a:gs>
                <a:gs pos="100000">
                  <a:srgbClr val="8DAE47"/>
                </a:gs>
              </a:gsLst>
              <a:path path="circle">
                <a:fillToRect l="100000" t="100000"/>
              </a:path>
            </a:gradFill>
            <a:ln w="12701" cap="flat">
              <a:solidFill>
                <a:srgbClr val="4F81BD"/>
              </a:solidFill>
              <a:prstDash val="solid"/>
              <a:miter/>
            </a:ln>
          </p:spPr>
          <p:txBody>
            <a:bodyPr vert="horz" wrap="square" lIns="50090" tIns="50090" rIns="50090" bIns="3429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1" i="0" u="none" strike="noStrike" kern="1200" cap="none" spc="0" baseline="0" dirty="0">
                  <a:solidFill>
                    <a:schemeClr val="bg1"/>
                  </a:solidFill>
                  <a:uFillTx/>
                  <a:latin typeface="Corbel"/>
                </a:rPr>
                <a:t>Strategy</a:t>
              </a:r>
            </a:p>
          </p:txBody>
        </p:sp>
        <p:sp>
          <p:nvSpPr>
            <p:cNvPr id="16" name="Freeform: Shape 15">
              <a:extLst>
                <a:ext uri="{FF2B5EF4-FFF2-40B4-BE49-F238E27FC236}">
                  <a16:creationId xmlns:a16="http://schemas.microsoft.com/office/drawing/2014/main" id="{E3E6F57E-1DD3-4E36-A29E-9AE3FE5A5B30}"/>
                </a:ext>
              </a:extLst>
            </p:cNvPr>
            <p:cNvSpPr/>
            <p:nvPr/>
          </p:nvSpPr>
          <p:spPr>
            <a:xfrm>
              <a:off x="968121" y="3479932"/>
              <a:ext cx="11114394" cy="647349"/>
            </a:xfrm>
            <a:custGeom>
              <a:avLst/>
              <a:gdLst>
                <a:gd name="f0" fmla="val 10800000"/>
                <a:gd name="f1" fmla="val 5400000"/>
                <a:gd name="f2" fmla="val 180"/>
                <a:gd name="f3" fmla="val w"/>
                <a:gd name="f4" fmla="val h"/>
                <a:gd name="f5" fmla="val 0"/>
                <a:gd name="f6" fmla="val 11114392"/>
                <a:gd name="f7" fmla="val 647352"/>
                <a:gd name="f8" fmla="+- 0 0 -90"/>
                <a:gd name="f9" fmla="*/ f3 1 11114392"/>
                <a:gd name="f10" fmla="*/ f4 1 647352"/>
                <a:gd name="f11" fmla="+- f7 0 f5"/>
                <a:gd name="f12" fmla="+- f6 0 f5"/>
                <a:gd name="f13" fmla="*/ f8 f0 1"/>
                <a:gd name="f14" fmla="*/ f12 1 11114392"/>
                <a:gd name="f15" fmla="*/ f11 1 647352"/>
                <a:gd name="f16" fmla="*/ 0 f12 1"/>
                <a:gd name="f17" fmla="*/ 0 f11 1"/>
                <a:gd name="f18" fmla="*/ 11114392 f12 1"/>
                <a:gd name="f19" fmla="*/ 647352 f11 1"/>
                <a:gd name="f20" fmla="*/ f13 1 f2"/>
                <a:gd name="f21" fmla="*/ f16 1 11114392"/>
                <a:gd name="f22" fmla="*/ f17 1 647352"/>
                <a:gd name="f23" fmla="*/ f18 1 11114392"/>
                <a:gd name="f24" fmla="*/ f19 1 64735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114392" h="647352">
                  <a:moveTo>
                    <a:pt x="f5" y="f5"/>
                  </a:moveTo>
                  <a:lnTo>
                    <a:pt x="f6" y="f5"/>
                  </a:lnTo>
                  <a:lnTo>
                    <a:pt x="f6" y="f7"/>
                  </a:lnTo>
                  <a:lnTo>
                    <a:pt x="f5" y="f7"/>
                  </a:lnTo>
                  <a:lnTo>
                    <a:pt x="f5" y="f5"/>
                  </a:lnTo>
                  <a:close/>
                </a:path>
              </a:pathLst>
            </a:custGeom>
            <a:noFill/>
            <a:ln cap="flat">
              <a:noFill/>
              <a:prstDash val="solid"/>
            </a:ln>
          </p:spPr>
          <p:txBody>
            <a:bodyPr vert="horz" wrap="square" lIns="30476" tIns="30476" rIns="30476" bIns="30476" anchor="ctr" anchorCtr="0" compatLnSpc="1">
              <a:noAutofit/>
            </a:bodyPr>
            <a:lstStyle/>
            <a:p>
              <a:pPr marL="171450" marR="0" lvl="1" indent="-171450" algn="l" defTabSz="711202"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600" b="1" i="0" u="none" strike="noStrike" kern="1200" cap="none" spc="0" baseline="0" dirty="0">
                  <a:solidFill>
                    <a:schemeClr val="tx2"/>
                  </a:solidFill>
                  <a:uFillTx/>
                  <a:latin typeface="Corbel"/>
                </a:rPr>
                <a:t>Provide business planning assistance, technical assistance, and business support services to start-ups and owners of microenterprises.</a:t>
              </a:r>
            </a:p>
          </p:txBody>
        </p:sp>
        <p:sp>
          <p:nvSpPr>
            <p:cNvPr id="17" name="Freeform: Shape 16">
              <a:extLst>
                <a:ext uri="{FF2B5EF4-FFF2-40B4-BE49-F238E27FC236}">
                  <a16:creationId xmlns:a16="http://schemas.microsoft.com/office/drawing/2014/main" id="{BDB485F2-008E-445B-88DA-450F153D3355}"/>
                </a:ext>
              </a:extLst>
            </p:cNvPr>
            <p:cNvSpPr/>
            <p:nvPr/>
          </p:nvSpPr>
          <p:spPr>
            <a:xfrm>
              <a:off x="3857853" y="4104558"/>
              <a:ext cx="8224653" cy="323624"/>
            </a:xfrm>
            <a:custGeom>
              <a:avLst/>
              <a:gdLst>
                <a:gd name="f0" fmla="val 10800000"/>
                <a:gd name="f1" fmla="val 5400000"/>
                <a:gd name="f2" fmla="val 180"/>
                <a:gd name="f3" fmla="val w"/>
                <a:gd name="f4" fmla="val h"/>
                <a:gd name="f5" fmla="val 0"/>
                <a:gd name="f6" fmla="val 8224650"/>
                <a:gd name="f7" fmla="val 323627"/>
                <a:gd name="f8" fmla="+- 0 0 -90"/>
                <a:gd name="f9" fmla="*/ f3 1 8224650"/>
                <a:gd name="f10" fmla="*/ f4 1 323627"/>
                <a:gd name="f11" fmla="+- f7 0 f5"/>
                <a:gd name="f12" fmla="+- f6 0 f5"/>
                <a:gd name="f13" fmla="*/ f8 f0 1"/>
                <a:gd name="f14" fmla="*/ f12 1 8224650"/>
                <a:gd name="f15" fmla="*/ f11 1 323627"/>
                <a:gd name="f16" fmla="*/ 0 f12 1"/>
                <a:gd name="f17" fmla="*/ 0 f11 1"/>
                <a:gd name="f18" fmla="*/ 8224650 f12 1"/>
                <a:gd name="f19" fmla="*/ 323627 f11 1"/>
                <a:gd name="f20" fmla="*/ f13 1 f2"/>
                <a:gd name="f21" fmla="*/ f16 1 8224650"/>
                <a:gd name="f22" fmla="*/ f17 1 323627"/>
                <a:gd name="f23" fmla="*/ f18 1 8224650"/>
                <a:gd name="f24" fmla="*/ f19 1 32362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224650" h="323627">
                  <a:moveTo>
                    <a:pt x="f5" y="f5"/>
                  </a:moveTo>
                  <a:lnTo>
                    <a:pt x="f6" y="f5"/>
                  </a:lnTo>
                  <a:lnTo>
                    <a:pt x="f6" y="f7"/>
                  </a:lnTo>
                  <a:lnTo>
                    <a:pt x="f5" y="f7"/>
                  </a:lnTo>
                  <a:lnTo>
                    <a:pt x="f5" y="f5"/>
                  </a:lnTo>
                  <a:close/>
                </a:path>
              </a:pathLst>
            </a:custGeom>
            <a:noFill/>
            <a:ln cap="flat">
              <a:noFill/>
              <a:prstDash val="solid"/>
            </a:ln>
          </p:spPr>
          <p:txBody>
            <a:bodyPr vert="horz" wrap="square" lIns="26673" tIns="26673" rIns="26673" bIns="26673" anchor="ctr" anchorCtr="0" compatLnSpc="1">
              <a:noAutofit/>
            </a:bodyPr>
            <a:lstStyle/>
            <a:p>
              <a:pPr marL="0" marR="0" lvl="0" indent="0" algn="l" defTabSz="622304"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400" b="1" i="0" u="none" strike="noStrike" kern="1200" cap="none" spc="0" baseline="0" dirty="0">
                  <a:solidFill>
                    <a:srgbClr val="CCC1DA"/>
                  </a:solidFill>
                  <a:uFillTx/>
                  <a:latin typeface="Corbel"/>
                </a:rPr>
                <a:t> </a:t>
              </a:r>
              <a:r>
                <a:rPr lang="en-US" sz="1400" b="1" i="0" u="none" strike="noStrike" kern="1200" cap="none" spc="0" baseline="0" dirty="0">
                  <a:solidFill>
                    <a:srgbClr val="7030A0"/>
                  </a:solidFill>
                  <a:uFillTx/>
                  <a:latin typeface="Corbel"/>
                </a:rPr>
                <a:t> </a:t>
              </a:r>
              <a:r>
                <a:rPr lang="en-US" sz="1600" b="1" i="0" u="none" strike="noStrike" kern="1200" cap="none" spc="0" baseline="0" dirty="0">
                  <a:solidFill>
                    <a:schemeClr val="accent1"/>
                  </a:solidFill>
                  <a:uFillTx/>
                  <a:latin typeface="Corbel"/>
                </a:rPr>
                <a:t>CDBG</a:t>
              </a:r>
              <a:endParaRPr lang="en-US" sz="1400" b="1" i="0" u="none" strike="noStrike" kern="1200" cap="none" spc="0" baseline="0" dirty="0">
                <a:solidFill>
                  <a:schemeClr val="accent1"/>
                </a:solidFill>
                <a:uFillTx/>
                <a:latin typeface="Corbel"/>
              </a:endParaRPr>
            </a:p>
          </p:txBody>
        </p:sp>
        <p:sp>
          <p:nvSpPr>
            <p:cNvPr id="18" name="Freeform: Shape 17">
              <a:extLst>
                <a:ext uri="{FF2B5EF4-FFF2-40B4-BE49-F238E27FC236}">
                  <a16:creationId xmlns:a16="http://schemas.microsoft.com/office/drawing/2014/main" id="{DE88C2BE-63B5-4FA1-BB7D-8A151540BC5F}"/>
                </a:ext>
              </a:extLst>
            </p:cNvPr>
            <p:cNvSpPr/>
            <p:nvPr/>
          </p:nvSpPr>
          <p:spPr>
            <a:xfrm>
              <a:off x="986207" y="4114287"/>
              <a:ext cx="2889741" cy="323624"/>
            </a:xfrm>
            <a:custGeom>
              <a:avLst/>
              <a:gdLst>
                <a:gd name="f0" fmla="val 10800000"/>
                <a:gd name="f1" fmla="val 5400000"/>
                <a:gd name="f2" fmla="val 180"/>
                <a:gd name="f3" fmla="val w"/>
                <a:gd name="f4" fmla="val h"/>
                <a:gd name="f5" fmla="val 0"/>
                <a:gd name="f6" fmla="val 2889741"/>
                <a:gd name="f7" fmla="val 323627"/>
                <a:gd name="f8" fmla="val 53949"/>
                <a:gd name="f9" fmla="val 2835792"/>
                <a:gd name="f10" fmla="val 2865587"/>
                <a:gd name="f11" fmla="val 24154"/>
                <a:gd name="f12" fmla="+- 0 0 -90"/>
                <a:gd name="f13" fmla="*/ f3 1 2889741"/>
                <a:gd name="f14" fmla="*/ f4 1 323627"/>
                <a:gd name="f15" fmla="+- f7 0 f5"/>
                <a:gd name="f16" fmla="+- f6 0 f5"/>
                <a:gd name="f17" fmla="*/ f12 f0 1"/>
                <a:gd name="f18" fmla="*/ f16 1 2889741"/>
                <a:gd name="f19" fmla="*/ f15 1 323627"/>
                <a:gd name="f20" fmla="*/ 53949 f16 1"/>
                <a:gd name="f21" fmla="*/ 0 f15 1"/>
                <a:gd name="f22" fmla="*/ 2835792 f16 1"/>
                <a:gd name="f23" fmla="*/ 2889741 f16 1"/>
                <a:gd name="f24" fmla="*/ 53949 f15 1"/>
                <a:gd name="f25" fmla="*/ 323627 f15 1"/>
                <a:gd name="f26" fmla="*/ 0 f16 1"/>
                <a:gd name="f27" fmla="*/ f17 1 f2"/>
                <a:gd name="f28" fmla="*/ f20 1 2889741"/>
                <a:gd name="f29" fmla="*/ f21 1 323627"/>
                <a:gd name="f30" fmla="*/ f22 1 2889741"/>
                <a:gd name="f31" fmla="*/ f23 1 2889741"/>
                <a:gd name="f32" fmla="*/ f24 1 323627"/>
                <a:gd name="f33" fmla="*/ f25 1 323627"/>
                <a:gd name="f34" fmla="*/ f26 1 2889741"/>
                <a:gd name="f35" fmla="*/ f5 1 f18"/>
                <a:gd name="f36" fmla="*/ f6 1 f18"/>
                <a:gd name="f37" fmla="*/ f5 1 f19"/>
                <a:gd name="f38" fmla="*/ f7 1 f19"/>
                <a:gd name="f39" fmla="+- f27 0 f1"/>
                <a:gd name="f40" fmla="*/ f28 1 f18"/>
                <a:gd name="f41" fmla="*/ f29 1 f19"/>
                <a:gd name="f42" fmla="*/ f30 1 f18"/>
                <a:gd name="f43" fmla="*/ f31 1 f18"/>
                <a:gd name="f44" fmla="*/ f32 1 f19"/>
                <a:gd name="f45" fmla="*/ f33 1 f19"/>
                <a:gd name="f46" fmla="*/ f34 1 f18"/>
                <a:gd name="f47" fmla="*/ f35 f13 1"/>
                <a:gd name="f48" fmla="*/ f36 f13 1"/>
                <a:gd name="f49" fmla="*/ f38 f14 1"/>
                <a:gd name="f50" fmla="*/ f37 f14 1"/>
                <a:gd name="f51" fmla="*/ f40 f13 1"/>
                <a:gd name="f52" fmla="*/ f41 f14 1"/>
                <a:gd name="f53" fmla="*/ f42 f13 1"/>
                <a:gd name="f54" fmla="*/ f43 f13 1"/>
                <a:gd name="f55" fmla="*/ f44 f14 1"/>
                <a:gd name="f56" fmla="*/ f45 f14 1"/>
                <a:gd name="f57" fmla="*/ f46 f13 1"/>
              </a:gdLst>
              <a:ahLst/>
              <a:cxnLst>
                <a:cxn ang="3cd4">
                  <a:pos x="hc" y="t"/>
                </a:cxn>
                <a:cxn ang="0">
                  <a:pos x="r" y="vc"/>
                </a:cxn>
                <a:cxn ang="cd4">
                  <a:pos x="hc" y="b"/>
                </a:cxn>
                <a:cxn ang="cd2">
                  <a:pos x="l" y="vc"/>
                </a:cxn>
                <a:cxn ang="f39">
                  <a:pos x="f51" y="f52"/>
                </a:cxn>
                <a:cxn ang="f39">
                  <a:pos x="f53" y="f52"/>
                </a:cxn>
                <a:cxn ang="f39">
                  <a:pos x="f54" y="f55"/>
                </a:cxn>
                <a:cxn ang="f39">
                  <a:pos x="f54" y="f56"/>
                </a:cxn>
                <a:cxn ang="f39">
                  <a:pos x="f54" y="f56"/>
                </a:cxn>
                <a:cxn ang="f39">
                  <a:pos x="f57" y="f56"/>
                </a:cxn>
                <a:cxn ang="f39">
                  <a:pos x="f57" y="f56"/>
                </a:cxn>
                <a:cxn ang="f39">
                  <a:pos x="f57" y="f55"/>
                </a:cxn>
                <a:cxn ang="f39">
                  <a:pos x="f51" y="f52"/>
                </a:cxn>
              </a:cxnLst>
              <a:rect l="f47" t="f50" r="f48" b="f49"/>
              <a:pathLst>
                <a:path w="2889741" h="323627">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gradFill>
              <a:gsLst>
                <a:gs pos="0">
                  <a:srgbClr val="8DAE47"/>
                </a:gs>
                <a:gs pos="100000">
                  <a:srgbClr val="8DAE47"/>
                </a:gs>
              </a:gsLst>
              <a:path path="circle">
                <a:fillToRect l="100000" t="100000"/>
              </a:path>
            </a:gradFill>
            <a:ln w="12701" cap="flat">
              <a:solidFill>
                <a:srgbClr val="4F81BD"/>
              </a:solidFill>
              <a:prstDash val="solid"/>
              <a:miter/>
            </a:ln>
          </p:spPr>
          <p:txBody>
            <a:bodyPr vert="horz" wrap="square" lIns="50090" tIns="50090" rIns="50090" bIns="3429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1" i="0" u="none" strike="noStrike" kern="1200" cap="none" spc="0" baseline="0" dirty="0">
                  <a:solidFill>
                    <a:schemeClr val="bg1"/>
                  </a:solidFill>
                  <a:uFillTx/>
                  <a:latin typeface="Corbel"/>
                </a:rPr>
                <a:t>Strategy</a:t>
              </a:r>
            </a:p>
          </p:txBody>
        </p:sp>
        <p:sp>
          <p:nvSpPr>
            <p:cNvPr id="19" name="Freeform: Shape 18">
              <a:extLst>
                <a:ext uri="{FF2B5EF4-FFF2-40B4-BE49-F238E27FC236}">
                  <a16:creationId xmlns:a16="http://schemas.microsoft.com/office/drawing/2014/main" id="{4F31C913-4B82-4B1A-8D37-8733CC62B5AE}"/>
                </a:ext>
              </a:extLst>
            </p:cNvPr>
            <p:cNvSpPr/>
            <p:nvPr/>
          </p:nvSpPr>
          <p:spPr>
            <a:xfrm>
              <a:off x="968121" y="4379555"/>
              <a:ext cx="11114394" cy="647349"/>
            </a:xfrm>
            <a:custGeom>
              <a:avLst/>
              <a:gdLst>
                <a:gd name="f0" fmla="val 10800000"/>
                <a:gd name="f1" fmla="val 5400000"/>
                <a:gd name="f2" fmla="val 180"/>
                <a:gd name="f3" fmla="val w"/>
                <a:gd name="f4" fmla="val h"/>
                <a:gd name="f5" fmla="val 0"/>
                <a:gd name="f6" fmla="val 11114392"/>
                <a:gd name="f7" fmla="val 647352"/>
                <a:gd name="f8" fmla="+- 0 0 -90"/>
                <a:gd name="f9" fmla="*/ f3 1 11114392"/>
                <a:gd name="f10" fmla="*/ f4 1 647352"/>
                <a:gd name="f11" fmla="+- f7 0 f5"/>
                <a:gd name="f12" fmla="+- f6 0 f5"/>
                <a:gd name="f13" fmla="*/ f8 f0 1"/>
                <a:gd name="f14" fmla="*/ f12 1 11114392"/>
                <a:gd name="f15" fmla="*/ f11 1 647352"/>
                <a:gd name="f16" fmla="*/ 0 f12 1"/>
                <a:gd name="f17" fmla="*/ 0 f11 1"/>
                <a:gd name="f18" fmla="*/ 11114392 f12 1"/>
                <a:gd name="f19" fmla="*/ 647352 f11 1"/>
                <a:gd name="f20" fmla="*/ f13 1 f2"/>
                <a:gd name="f21" fmla="*/ f16 1 11114392"/>
                <a:gd name="f22" fmla="*/ f17 1 647352"/>
                <a:gd name="f23" fmla="*/ f18 1 11114392"/>
                <a:gd name="f24" fmla="*/ f19 1 64735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114392" h="647352">
                  <a:moveTo>
                    <a:pt x="f5" y="f5"/>
                  </a:moveTo>
                  <a:lnTo>
                    <a:pt x="f6" y="f5"/>
                  </a:lnTo>
                  <a:lnTo>
                    <a:pt x="f6" y="f7"/>
                  </a:lnTo>
                  <a:lnTo>
                    <a:pt x="f5" y="f7"/>
                  </a:lnTo>
                  <a:lnTo>
                    <a:pt x="f5" y="f5"/>
                  </a:lnTo>
                  <a:close/>
                </a:path>
              </a:pathLst>
            </a:custGeom>
            <a:noFill/>
            <a:ln cap="flat">
              <a:noFill/>
              <a:prstDash val="solid"/>
            </a:ln>
          </p:spPr>
          <p:txBody>
            <a:bodyPr vert="horz" wrap="square" lIns="30476" tIns="30476" rIns="30476" bIns="30476" anchor="ctr" anchorCtr="0" compatLnSpc="1">
              <a:noAutofit/>
            </a:bodyPr>
            <a:lstStyle/>
            <a:p>
              <a:pPr marL="171450" marR="0" lvl="1" indent="-171450" algn="l" defTabSz="711202"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600" b="1" i="0" u="none" strike="noStrike" kern="1200" cap="none" spc="0" baseline="0" dirty="0">
                  <a:solidFill>
                    <a:schemeClr val="tx2"/>
                  </a:solidFill>
                  <a:uFillTx/>
                  <a:latin typeface="Corbel"/>
                </a:rPr>
                <a:t>Provide financing assistance for small businesses to expand economic opportunities.</a:t>
              </a:r>
            </a:p>
          </p:txBody>
        </p:sp>
        <p:sp>
          <p:nvSpPr>
            <p:cNvPr id="20" name="Freeform: Shape 19">
              <a:extLst>
                <a:ext uri="{FF2B5EF4-FFF2-40B4-BE49-F238E27FC236}">
                  <a16:creationId xmlns:a16="http://schemas.microsoft.com/office/drawing/2014/main" id="{A73856DC-2BC1-4A79-AA11-D6DF86F9D555}"/>
                </a:ext>
              </a:extLst>
            </p:cNvPr>
            <p:cNvSpPr/>
            <p:nvPr/>
          </p:nvSpPr>
          <p:spPr>
            <a:xfrm>
              <a:off x="3857853" y="4994443"/>
              <a:ext cx="8224653" cy="323624"/>
            </a:xfrm>
            <a:custGeom>
              <a:avLst/>
              <a:gdLst>
                <a:gd name="f0" fmla="val 10800000"/>
                <a:gd name="f1" fmla="val 5400000"/>
                <a:gd name="f2" fmla="val 180"/>
                <a:gd name="f3" fmla="val w"/>
                <a:gd name="f4" fmla="val h"/>
                <a:gd name="f5" fmla="val 0"/>
                <a:gd name="f6" fmla="val 8224650"/>
                <a:gd name="f7" fmla="val 323627"/>
                <a:gd name="f8" fmla="+- 0 0 -90"/>
                <a:gd name="f9" fmla="*/ f3 1 8224650"/>
                <a:gd name="f10" fmla="*/ f4 1 323627"/>
                <a:gd name="f11" fmla="+- f7 0 f5"/>
                <a:gd name="f12" fmla="+- f6 0 f5"/>
                <a:gd name="f13" fmla="*/ f8 f0 1"/>
                <a:gd name="f14" fmla="*/ f12 1 8224650"/>
                <a:gd name="f15" fmla="*/ f11 1 323627"/>
                <a:gd name="f16" fmla="*/ 0 f12 1"/>
                <a:gd name="f17" fmla="*/ 0 f11 1"/>
                <a:gd name="f18" fmla="*/ 8224650 f12 1"/>
                <a:gd name="f19" fmla="*/ 323627 f11 1"/>
                <a:gd name="f20" fmla="*/ f13 1 f2"/>
                <a:gd name="f21" fmla="*/ f16 1 8224650"/>
                <a:gd name="f22" fmla="*/ f17 1 323627"/>
                <a:gd name="f23" fmla="*/ f18 1 8224650"/>
                <a:gd name="f24" fmla="*/ f19 1 32362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224650" h="323627">
                  <a:moveTo>
                    <a:pt x="f5" y="f5"/>
                  </a:moveTo>
                  <a:lnTo>
                    <a:pt x="f6" y="f5"/>
                  </a:lnTo>
                  <a:lnTo>
                    <a:pt x="f6" y="f7"/>
                  </a:lnTo>
                  <a:lnTo>
                    <a:pt x="f5" y="f7"/>
                  </a:lnTo>
                  <a:lnTo>
                    <a:pt x="f5" y="f5"/>
                  </a:lnTo>
                  <a:close/>
                </a:path>
              </a:pathLst>
            </a:custGeom>
            <a:noFill/>
            <a:ln cap="flat">
              <a:noFill/>
              <a:prstDash val="solid"/>
            </a:ln>
          </p:spPr>
          <p:txBody>
            <a:bodyPr vert="horz" wrap="square" lIns="26673" tIns="26673" rIns="26673" bIns="26673" anchor="ctr" anchorCtr="0" compatLnSpc="1">
              <a:noAutofit/>
            </a:bodyPr>
            <a:lstStyle/>
            <a:p>
              <a:pPr marL="0" marR="0" lvl="0" indent="0" algn="l" defTabSz="622304"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400" b="1" i="0" u="none" strike="noStrike" kern="1200" cap="none" spc="0" baseline="0" dirty="0">
                  <a:solidFill>
                    <a:srgbClr val="CCC1DA"/>
                  </a:solidFill>
                  <a:uFillTx/>
                  <a:latin typeface="Corbel"/>
                </a:rPr>
                <a:t>  </a:t>
              </a:r>
              <a:r>
                <a:rPr lang="en-US" sz="1600" b="1" i="0" u="none" strike="noStrike" kern="1200" cap="none" spc="0" baseline="0" dirty="0">
                  <a:solidFill>
                    <a:schemeClr val="accent1"/>
                  </a:solidFill>
                  <a:uFillTx/>
                  <a:latin typeface="Corbel"/>
                </a:rPr>
                <a:t>CDBG (As a CBDO Public Service)</a:t>
              </a:r>
              <a:endParaRPr lang="en-US" sz="1400" b="1" i="0" u="none" strike="noStrike" kern="1200" cap="none" spc="0" baseline="0" dirty="0">
                <a:solidFill>
                  <a:schemeClr val="accent1"/>
                </a:solidFill>
                <a:uFillTx/>
                <a:latin typeface="Corbel"/>
              </a:endParaRPr>
            </a:p>
          </p:txBody>
        </p:sp>
        <p:sp>
          <p:nvSpPr>
            <p:cNvPr id="21" name="Freeform: Shape 20">
              <a:extLst>
                <a:ext uri="{FF2B5EF4-FFF2-40B4-BE49-F238E27FC236}">
                  <a16:creationId xmlns:a16="http://schemas.microsoft.com/office/drawing/2014/main" id="{559FECD1-E570-4519-833B-4B87E17516D5}"/>
                </a:ext>
              </a:extLst>
            </p:cNvPr>
            <p:cNvSpPr/>
            <p:nvPr/>
          </p:nvSpPr>
          <p:spPr>
            <a:xfrm>
              <a:off x="986207" y="4974994"/>
              <a:ext cx="2889741" cy="323624"/>
            </a:xfrm>
            <a:custGeom>
              <a:avLst/>
              <a:gdLst>
                <a:gd name="f0" fmla="val 10800000"/>
                <a:gd name="f1" fmla="val 5400000"/>
                <a:gd name="f2" fmla="val 180"/>
                <a:gd name="f3" fmla="val w"/>
                <a:gd name="f4" fmla="val h"/>
                <a:gd name="f5" fmla="val 0"/>
                <a:gd name="f6" fmla="val 2889741"/>
                <a:gd name="f7" fmla="val 323627"/>
                <a:gd name="f8" fmla="val 53949"/>
                <a:gd name="f9" fmla="val 2835792"/>
                <a:gd name="f10" fmla="val 2865587"/>
                <a:gd name="f11" fmla="val 24154"/>
                <a:gd name="f12" fmla="+- 0 0 -90"/>
                <a:gd name="f13" fmla="*/ f3 1 2889741"/>
                <a:gd name="f14" fmla="*/ f4 1 323627"/>
                <a:gd name="f15" fmla="+- f7 0 f5"/>
                <a:gd name="f16" fmla="+- f6 0 f5"/>
                <a:gd name="f17" fmla="*/ f12 f0 1"/>
                <a:gd name="f18" fmla="*/ f16 1 2889741"/>
                <a:gd name="f19" fmla="*/ f15 1 323627"/>
                <a:gd name="f20" fmla="*/ 53949 f16 1"/>
                <a:gd name="f21" fmla="*/ 0 f15 1"/>
                <a:gd name="f22" fmla="*/ 2835792 f16 1"/>
                <a:gd name="f23" fmla="*/ 2889741 f16 1"/>
                <a:gd name="f24" fmla="*/ 53949 f15 1"/>
                <a:gd name="f25" fmla="*/ 323627 f15 1"/>
                <a:gd name="f26" fmla="*/ 0 f16 1"/>
                <a:gd name="f27" fmla="*/ f17 1 f2"/>
                <a:gd name="f28" fmla="*/ f20 1 2889741"/>
                <a:gd name="f29" fmla="*/ f21 1 323627"/>
                <a:gd name="f30" fmla="*/ f22 1 2889741"/>
                <a:gd name="f31" fmla="*/ f23 1 2889741"/>
                <a:gd name="f32" fmla="*/ f24 1 323627"/>
                <a:gd name="f33" fmla="*/ f25 1 323627"/>
                <a:gd name="f34" fmla="*/ f26 1 2889741"/>
                <a:gd name="f35" fmla="*/ f5 1 f18"/>
                <a:gd name="f36" fmla="*/ f6 1 f18"/>
                <a:gd name="f37" fmla="*/ f5 1 f19"/>
                <a:gd name="f38" fmla="*/ f7 1 f19"/>
                <a:gd name="f39" fmla="+- f27 0 f1"/>
                <a:gd name="f40" fmla="*/ f28 1 f18"/>
                <a:gd name="f41" fmla="*/ f29 1 f19"/>
                <a:gd name="f42" fmla="*/ f30 1 f18"/>
                <a:gd name="f43" fmla="*/ f31 1 f18"/>
                <a:gd name="f44" fmla="*/ f32 1 f19"/>
                <a:gd name="f45" fmla="*/ f33 1 f19"/>
                <a:gd name="f46" fmla="*/ f34 1 f18"/>
                <a:gd name="f47" fmla="*/ f35 f13 1"/>
                <a:gd name="f48" fmla="*/ f36 f13 1"/>
                <a:gd name="f49" fmla="*/ f38 f14 1"/>
                <a:gd name="f50" fmla="*/ f37 f14 1"/>
                <a:gd name="f51" fmla="*/ f40 f13 1"/>
                <a:gd name="f52" fmla="*/ f41 f14 1"/>
                <a:gd name="f53" fmla="*/ f42 f13 1"/>
                <a:gd name="f54" fmla="*/ f43 f13 1"/>
                <a:gd name="f55" fmla="*/ f44 f14 1"/>
                <a:gd name="f56" fmla="*/ f45 f14 1"/>
                <a:gd name="f57" fmla="*/ f46 f13 1"/>
              </a:gdLst>
              <a:ahLst/>
              <a:cxnLst>
                <a:cxn ang="3cd4">
                  <a:pos x="hc" y="t"/>
                </a:cxn>
                <a:cxn ang="0">
                  <a:pos x="r" y="vc"/>
                </a:cxn>
                <a:cxn ang="cd4">
                  <a:pos x="hc" y="b"/>
                </a:cxn>
                <a:cxn ang="cd2">
                  <a:pos x="l" y="vc"/>
                </a:cxn>
                <a:cxn ang="f39">
                  <a:pos x="f51" y="f52"/>
                </a:cxn>
                <a:cxn ang="f39">
                  <a:pos x="f53" y="f52"/>
                </a:cxn>
                <a:cxn ang="f39">
                  <a:pos x="f54" y="f55"/>
                </a:cxn>
                <a:cxn ang="f39">
                  <a:pos x="f54" y="f56"/>
                </a:cxn>
                <a:cxn ang="f39">
                  <a:pos x="f54" y="f56"/>
                </a:cxn>
                <a:cxn ang="f39">
                  <a:pos x="f57" y="f56"/>
                </a:cxn>
                <a:cxn ang="f39">
                  <a:pos x="f57" y="f56"/>
                </a:cxn>
                <a:cxn ang="f39">
                  <a:pos x="f57" y="f55"/>
                </a:cxn>
                <a:cxn ang="f39">
                  <a:pos x="f51" y="f52"/>
                </a:cxn>
              </a:cxnLst>
              <a:rect l="f47" t="f50" r="f48" b="f49"/>
              <a:pathLst>
                <a:path w="2889741" h="323627">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gradFill>
              <a:gsLst>
                <a:gs pos="0">
                  <a:srgbClr val="8DAE47"/>
                </a:gs>
                <a:gs pos="100000">
                  <a:srgbClr val="8DAE47"/>
                </a:gs>
              </a:gsLst>
              <a:path path="circle">
                <a:fillToRect l="100000" t="100000"/>
              </a:path>
            </a:gradFill>
            <a:ln w="12701" cap="flat">
              <a:solidFill>
                <a:srgbClr val="4F81BD"/>
              </a:solidFill>
              <a:prstDash val="solid"/>
              <a:miter/>
            </a:ln>
          </p:spPr>
          <p:txBody>
            <a:bodyPr vert="horz" wrap="square" lIns="50090" tIns="50090" rIns="50090" bIns="3429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1" i="0" u="none" strike="noStrike" kern="1200" cap="none" spc="0" baseline="0" dirty="0">
                  <a:solidFill>
                    <a:schemeClr val="bg1"/>
                  </a:solidFill>
                  <a:uFillTx/>
                  <a:latin typeface="Corbel"/>
                </a:rPr>
                <a:t>Strategy</a:t>
              </a:r>
            </a:p>
          </p:txBody>
        </p:sp>
        <p:sp>
          <p:nvSpPr>
            <p:cNvPr id="22" name="Freeform: Shape 21">
              <a:extLst>
                <a:ext uri="{FF2B5EF4-FFF2-40B4-BE49-F238E27FC236}">
                  <a16:creationId xmlns:a16="http://schemas.microsoft.com/office/drawing/2014/main" id="{72643B30-B389-4677-8404-156F09DE8724}"/>
                </a:ext>
              </a:extLst>
            </p:cNvPr>
            <p:cNvSpPr/>
            <p:nvPr/>
          </p:nvSpPr>
          <p:spPr>
            <a:xfrm>
              <a:off x="968121" y="5424284"/>
              <a:ext cx="11114394" cy="647349"/>
            </a:xfrm>
            <a:custGeom>
              <a:avLst/>
              <a:gdLst>
                <a:gd name="f0" fmla="val 10800000"/>
                <a:gd name="f1" fmla="val 5400000"/>
                <a:gd name="f2" fmla="val 180"/>
                <a:gd name="f3" fmla="val w"/>
                <a:gd name="f4" fmla="val h"/>
                <a:gd name="f5" fmla="val 0"/>
                <a:gd name="f6" fmla="val 11114392"/>
                <a:gd name="f7" fmla="val 647352"/>
                <a:gd name="f8" fmla="+- 0 0 -90"/>
                <a:gd name="f9" fmla="*/ f3 1 11114392"/>
                <a:gd name="f10" fmla="*/ f4 1 647352"/>
                <a:gd name="f11" fmla="+- f7 0 f5"/>
                <a:gd name="f12" fmla="+- f6 0 f5"/>
                <a:gd name="f13" fmla="*/ f8 f0 1"/>
                <a:gd name="f14" fmla="*/ f12 1 11114392"/>
                <a:gd name="f15" fmla="*/ f11 1 647352"/>
                <a:gd name="f16" fmla="*/ 0 f12 1"/>
                <a:gd name="f17" fmla="*/ 0 f11 1"/>
                <a:gd name="f18" fmla="*/ 11114392 f12 1"/>
                <a:gd name="f19" fmla="*/ 647352 f11 1"/>
                <a:gd name="f20" fmla="*/ f13 1 f2"/>
                <a:gd name="f21" fmla="*/ f16 1 11114392"/>
                <a:gd name="f22" fmla="*/ f17 1 647352"/>
                <a:gd name="f23" fmla="*/ f18 1 11114392"/>
                <a:gd name="f24" fmla="*/ f19 1 64735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114392" h="647352">
                  <a:moveTo>
                    <a:pt x="f5" y="f5"/>
                  </a:moveTo>
                  <a:lnTo>
                    <a:pt x="f6" y="f5"/>
                  </a:lnTo>
                  <a:lnTo>
                    <a:pt x="f6" y="f7"/>
                  </a:lnTo>
                  <a:lnTo>
                    <a:pt x="f5" y="f7"/>
                  </a:lnTo>
                  <a:lnTo>
                    <a:pt x="f5" y="f5"/>
                  </a:lnTo>
                  <a:close/>
                </a:path>
              </a:pathLst>
            </a:custGeom>
            <a:noFill/>
            <a:ln cap="flat">
              <a:noFill/>
              <a:prstDash val="solid"/>
            </a:ln>
          </p:spPr>
          <p:txBody>
            <a:bodyPr vert="horz" wrap="square" lIns="28575" tIns="28575" rIns="28575" bIns="28575" anchor="ctr" anchorCtr="0" compatLnSpc="1">
              <a:noAutofit/>
            </a:bodyPr>
            <a:lstStyle/>
            <a:p>
              <a:pPr marL="114300" marR="0" lvl="1" indent="-114300" algn="l" defTabSz="666753"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500" b="1" i="0" u="none" strike="noStrike" kern="1200" cap="none" spc="0" baseline="0" dirty="0">
                  <a:solidFill>
                    <a:schemeClr val="tx2"/>
                  </a:solidFill>
                  <a:uFillTx/>
                  <a:latin typeface="Corbel"/>
                </a:rPr>
                <a:t>Promote workforce development through ESL programs, GED programs, youth apprenticeship programs, vocational training, and job placement.</a:t>
              </a:r>
            </a:p>
            <a:p>
              <a:pPr marL="114300" marR="0" lvl="1" indent="-114300" algn="l" defTabSz="666753"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500" b="1" i="0" u="none" strike="noStrike" kern="1200" cap="none" spc="0" baseline="0" dirty="0">
                  <a:solidFill>
                    <a:schemeClr val="tx2"/>
                  </a:solidFill>
                  <a:uFillTx/>
                  <a:latin typeface="Corbel"/>
                </a:rPr>
                <a:t>Provide financial literacy training and promote financial stability of low-and moderate-income households.</a:t>
              </a:r>
            </a:p>
          </p:txBody>
        </p:sp>
      </p:grpSp>
      <p:sp>
        <p:nvSpPr>
          <p:cNvPr id="23" name="Title 1">
            <a:extLst>
              <a:ext uri="{FF2B5EF4-FFF2-40B4-BE49-F238E27FC236}">
                <a16:creationId xmlns:a16="http://schemas.microsoft.com/office/drawing/2014/main" id="{779EBE0A-F981-4151-8364-71664A8C6892}"/>
              </a:ext>
            </a:extLst>
          </p:cNvPr>
          <p:cNvSpPr txBox="1">
            <a:spLocks/>
          </p:cNvSpPr>
          <p:nvPr/>
        </p:nvSpPr>
        <p:spPr>
          <a:xfrm>
            <a:off x="968121" y="400050"/>
            <a:ext cx="9150675" cy="801388"/>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t>Economic Development Goal Strategies</a:t>
            </a:r>
          </a:p>
        </p:txBody>
      </p:sp>
      <p:sp>
        <p:nvSpPr>
          <p:cNvPr id="24" name="Slide Number Placeholder 23">
            <a:extLst>
              <a:ext uri="{FF2B5EF4-FFF2-40B4-BE49-F238E27FC236}">
                <a16:creationId xmlns:a16="http://schemas.microsoft.com/office/drawing/2014/main" id="{FCC4EE27-EB71-452B-B798-AA53DBBC96D1}"/>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59631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578656"/>
            <a:ext cx="7772400" cy="798546"/>
          </a:xfrm>
        </p:spPr>
        <p:txBody>
          <a:bodyPr>
            <a:normAutofit/>
          </a:bodyPr>
          <a:lstStyle/>
          <a:p>
            <a:pPr>
              <a:defRPr/>
            </a:pPr>
            <a:r>
              <a:rPr lang="en-US" dirty="0"/>
              <a:t>Consolidated Plan Goals</a:t>
            </a:r>
            <a:endParaRPr lang="en-US" sz="1200" dirty="0"/>
          </a:p>
        </p:txBody>
      </p:sp>
      <p:sp>
        <p:nvSpPr>
          <p:cNvPr id="9219" name="Rectangle 4"/>
          <p:cNvSpPr>
            <a:spLocks noGrp="1" noChangeArrowheads="1"/>
          </p:cNvSpPr>
          <p:nvPr>
            <p:ph idx="1"/>
          </p:nvPr>
        </p:nvSpPr>
        <p:spPr>
          <a:xfrm>
            <a:off x="930027" y="1807377"/>
            <a:ext cx="9589457" cy="3419977"/>
          </a:xfrm>
        </p:spPr>
        <p:txBody>
          <a:bodyPr rtlCol="0">
            <a:noAutofit/>
          </a:bodyPr>
          <a:lstStyle/>
          <a:p>
            <a:pPr marL="136525" indent="0" algn="ctr">
              <a:spcAft>
                <a:spcPts val="0"/>
              </a:spcAft>
              <a:buNone/>
              <a:defRPr/>
            </a:pPr>
            <a:r>
              <a:rPr lang="en-US" altLang="en-US" sz="2800" dirty="0"/>
              <a:t>Goal 3: Public Services</a:t>
            </a:r>
          </a:p>
          <a:p>
            <a:pPr marL="136525" indent="0">
              <a:spcAft>
                <a:spcPts val="0"/>
              </a:spcAft>
              <a:buNone/>
              <a:defRPr/>
            </a:pPr>
            <a:r>
              <a:rPr lang="en-US" sz="2400" dirty="0"/>
              <a:t>	</a:t>
            </a:r>
            <a:endParaRPr lang="en-US" dirty="0"/>
          </a:p>
          <a:p>
            <a:pPr lvl="1" algn="ctr"/>
            <a:r>
              <a:rPr lang="en-US" sz="2000" dirty="0"/>
              <a:t>To enhance the quality of life through programs/service that meet the needs of residents in Athens Clarke County.</a:t>
            </a:r>
            <a:endParaRPr lang="en-US" sz="2000" i="1" dirty="0"/>
          </a:p>
        </p:txBody>
      </p:sp>
      <p:sp>
        <p:nvSpPr>
          <p:cNvPr id="24580" name="TextBox 1"/>
          <p:cNvSpPr txBox="1">
            <a:spLocks noChangeArrowheads="1"/>
          </p:cNvSpPr>
          <p:nvPr/>
        </p:nvSpPr>
        <p:spPr bwMode="auto">
          <a:xfrm>
            <a:off x="1267057" y="5405311"/>
            <a:ext cx="8915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a:spcBef>
                <a:spcPct val="0"/>
              </a:spcBef>
              <a:defRPr/>
            </a:pPr>
            <a:r>
              <a:rPr lang="en-US" altLang="en-US" sz="2000" dirty="0">
                <a:solidFill>
                  <a:schemeClr val="accent1"/>
                </a:solidFill>
                <a:latin typeface="Century Gothic" panose="020B0502020202020204" pitchFamily="34" charset="0"/>
              </a:rPr>
              <a:t>Contact Damario Squire, Lily </a:t>
            </a:r>
            <a:r>
              <a:rPr lang="en-US" altLang="en-US" sz="2000" dirty="0" err="1">
                <a:solidFill>
                  <a:schemeClr val="accent1"/>
                </a:solidFill>
                <a:latin typeface="Century Gothic" panose="020B0502020202020204" pitchFamily="34" charset="0"/>
              </a:rPr>
              <a:t>Sronkoski</a:t>
            </a:r>
            <a:r>
              <a:rPr lang="en-US" altLang="en-US" sz="2000" dirty="0">
                <a:solidFill>
                  <a:schemeClr val="accent1"/>
                </a:solidFill>
                <a:latin typeface="Century Gothic" panose="020B0502020202020204" pitchFamily="34" charset="0"/>
              </a:rPr>
              <a:t> or Samantha </a:t>
            </a:r>
            <a:r>
              <a:rPr lang="en-US" altLang="en-US" sz="2000" dirty="0" err="1">
                <a:solidFill>
                  <a:schemeClr val="accent1"/>
                </a:solidFill>
                <a:latin typeface="Century Gothic" panose="020B0502020202020204" pitchFamily="34" charset="0"/>
              </a:rPr>
              <a:t>Gambuti</a:t>
            </a:r>
            <a:r>
              <a:rPr lang="en-US" altLang="en-US" sz="2000" dirty="0">
                <a:solidFill>
                  <a:schemeClr val="accent1"/>
                </a:solidFill>
                <a:latin typeface="Century Gothic" panose="020B0502020202020204" pitchFamily="34" charset="0"/>
              </a:rPr>
              <a:t> if applying for public services activities.</a:t>
            </a:r>
          </a:p>
          <a:p>
            <a:pPr algn="ctr" eaLnBrk="1" hangingPunct="1">
              <a:spcBef>
                <a:spcPct val="0"/>
              </a:spcBef>
              <a:buFontTx/>
              <a:buNone/>
              <a:defRPr/>
            </a:pPr>
            <a:endParaRPr lang="en-US" altLang="en-US" sz="2000" dirty="0">
              <a:latin typeface="+mn-lt"/>
            </a:endParaRPr>
          </a:p>
        </p:txBody>
      </p:sp>
      <p:pic>
        <p:nvPicPr>
          <p:cNvPr id="5" name="Picture 4">
            <a:extLst>
              <a:ext uri="{FF2B5EF4-FFF2-40B4-BE49-F238E27FC236}">
                <a16:creationId xmlns:a16="http://schemas.microsoft.com/office/drawing/2014/main" id="{A6F62AA1-2E57-430C-8331-6F256A0BC4F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19041" y="3517366"/>
            <a:ext cx="2211431" cy="1608816"/>
          </a:xfrm>
          <a:prstGeom prst="rect">
            <a:avLst/>
          </a:prstGeom>
        </p:spPr>
      </p:pic>
      <p:sp>
        <p:nvSpPr>
          <p:cNvPr id="2" name="Slide Number Placeholder 1">
            <a:extLst>
              <a:ext uri="{FF2B5EF4-FFF2-40B4-BE49-F238E27FC236}">
                <a16:creationId xmlns:a16="http://schemas.microsoft.com/office/drawing/2014/main" id="{53A6F242-C10D-4BA3-8F6A-8A14BF00A815}"/>
              </a:ext>
            </a:extLst>
          </p:cNvPr>
          <p:cNvSpPr>
            <a:spLocks noGrp="1"/>
          </p:cNvSpPr>
          <p:nvPr>
            <p:ph type="sldNum" sz="quarter" idx="12"/>
          </p:nvPr>
        </p:nvSpPr>
        <p:spPr/>
        <p:txBody>
          <a:bodyPr/>
          <a:lstStyle/>
          <a:p>
            <a:fld id="{E97799C9-84D9-46D2-A11E-BCF8A720529D}" type="slidenum">
              <a:rPr lang="en-US" smtClean="0"/>
              <a:t>13</a:t>
            </a:fld>
            <a:endParaRPr lang="en-US" dirty="0"/>
          </a:p>
        </p:txBody>
      </p:sp>
    </p:spTree>
    <p:extLst>
      <p:ext uri="{BB962C8B-B14F-4D97-AF65-F5344CB8AC3E}">
        <p14:creationId xmlns:p14="http://schemas.microsoft.com/office/powerpoint/2010/main" val="111403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2">
            <a:extLst>
              <a:ext uri="{FF2B5EF4-FFF2-40B4-BE49-F238E27FC236}">
                <a16:creationId xmlns:a16="http://schemas.microsoft.com/office/drawing/2014/main" id="{228F6DAE-357C-45C8-9E22-47C53F89F4D6}"/>
              </a:ext>
            </a:extLst>
          </p:cNvPr>
          <p:cNvGrpSpPr/>
          <p:nvPr/>
        </p:nvGrpSpPr>
        <p:grpSpPr>
          <a:xfrm>
            <a:off x="973214" y="1298265"/>
            <a:ext cx="10905107" cy="4941152"/>
            <a:chOff x="973214" y="1298265"/>
            <a:chExt cx="10905107" cy="4941152"/>
          </a:xfrm>
        </p:grpSpPr>
        <p:sp>
          <p:nvSpPr>
            <p:cNvPr id="3" name="Freeform: Shape 2">
              <a:extLst>
                <a:ext uri="{FF2B5EF4-FFF2-40B4-BE49-F238E27FC236}">
                  <a16:creationId xmlns:a16="http://schemas.microsoft.com/office/drawing/2014/main" id="{7C5AD0BB-A154-407D-BCD2-68753133B301}"/>
                </a:ext>
              </a:extLst>
            </p:cNvPr>
            <p:cNvSpPr/>
            <p:nvPr/>
          </p:nvSpPr>
          <p:spPr>
            <a:xfrm>
              <a:off x="973214" y="5396999"/>
              <a:ext cx="1090510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Freeform: Shape 3">
              <a:extLst>
                <a:ext uri="{FF2B5EF4-FFF2-40B4-BE49-F238E27FC236}">
                  <a16:creationId xmlns:a16="http://schemas.microsoft.com/office/drawing/2014/main" id="{8ABA19AB-C303-490A-B3C1-9EC955286AA1}"/>
                </a:ext>
              </a:extLst>
            </p:cNvPr>
            <p:cNvSpPr/>
            <p:nvPr/>
          </p:nvSpPr>
          <p:spPr>
            <a:xfrm>
              <a:off x="973214" y="3002853"/>
              <a:ext cx="1090510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 name="Freeform: Shape 4">
              <a:extLst>
                <a:ext uri="{FF2B5EF4-FFF2-40B4-BE49-F238E27FC236}">
                  <a16:creationId xmlns:a16="http://schemas.microsoft.com/office/drawing/2014/main" id="{9F0645D0-8CC4-40D7-943E-3E359AA9A6B3}"/>
                </a:ext>
              </a:extLst>
            </p:cNvPr>
            <p:cNvSpPr/>
            <p:nvPr/>
          </p:nvSpPr>
          <p:spPr>
            <a:xfrm>
              <a:off x="973214" y="1719995"/>
              <a:ext cx="1090510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 name="Freeform: Shape 5">
              <a:extLst>
                <a:ext uri="{FF2B5EF4-FFF2-40B4-BE49-F238E27FC236}">
                  <a16:creationId xmlns:a16="http://schemas.microsoft.com/office/drawing/2014/main" id="{7EFE6256-E8B7-488B-8FAA-CC33A1CD061D}"/>
                </a:ext>
              </a:extLst>
            </p:cNvPr>
            <p:cNvSpPr/>
            <p:nvPr/>
          </p:nvSpPr>
          <p:spPr>
            <a:xfrm>
              <a:off x="3808540" y="1429490"/>
              <a:ext cx="8069781" cy="160449"/>
            </a:xfrm>
            <a:custGeom>
              <a:avLst/>
              <a:gdLst>
                <a:gd name="f0" fmla="val 10800000"/>
                <a:gd name="f1" fmla="val 5400000"/>
                <a:gd name="f2" fmla="val 180"/>
                <a:gd name="f3" fmla="val w"/>
                <a:gd name="f4" fmla="val h"/>
                <a:gd name="f5" fmla="val 0"/>
                <a:gd name="f6" fmla="val 8069778"/>
                <a:gd name="f7" fmla="val 160446"/>
                <a:gd name="f8" fmla="+- 0 0 -90"/>
                <a:gd name="f9" fmla="*/ f3 1 8069778"/>
                <a:gd name="f10" fmla="*/ f4 1 160446"/>
                <a:gd name="f11" fmla="+- f7 0 f5"/>
                <a:gd name="f12" fmla="+- f6 0 f5"/>
                <a:gd name="f13" fmla="*/ f8 f0 1"/>
                <a:gd name="f14" fmla="*/ f12 1 8069778"/>
                <a:gd name="f15" fmla="*/ f11 1 160446"/>
                <a:gd name="f16" fmla="*/ 0 f12 1"/>
                <a:gd name="f17" fmla="*/ 0 f11 1"/>
                <a:gd name="f18" fmla="*/ 8069778 f12 1"/>
                <a:gd name="f19" fmla="*/ 160446 f11 1"/>
                <a:gd name="f20" fmla="*/ f13 1 f2"/>
                <a:gd name="f21" fmla="*/ f16 1 8069778"/>
                <a:gd name="f22" fmla="*/ f17 1 160446"/>
                <a:gd name="f23" fmla="*/ f18 1 8069778"/>
                <a:gd name="f24" fmla="*/ f19 1 16044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069778" h="160446">
                  <a:moveTo>
                    <a:pt x="f5" y="f5"/>
                  </a:moveTo>
                  <a:lnTo>
                    <a:pt x="f6" y="f5"/>
                  </a:lnTo>
                  <a:lnTo>
                    <a:pt x="f6" y="f7"/>
                  </a:lnTo>
                  <a:lnTo>
                    <a:pt x="f5" y="f7"/>
                  </a:lnTo>
                  <a:lnTo>
                    <a:pt x="f5" y="f5"/>
                  </a:lnTo>
                  <a:close/>
                </a:path>
              </a:pathLst>
            </a:custGeom>
            <a:noFill/>
            <a:ln cap="flat">
              <a:noFill/>
              <a:prstDash val="solid"/>
            </a:ln>
          </p:spPr>
          <p:txBody>
            <a:bodyPr vert="horz" wrap="square" lIns="30476" tIns="30476" rIns="30476" bIns="30476" anchor="ctr"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1" i="0" u="none" strike="noStrike" kern="1200" cap="none" spc="0" baseline="0">
                  <a:solidFill>
                    <a:srgbClr val="5B4839"/>
                  </a:solidFill>
                  <a:uFillTx/>
                  <a:latin typeface="Corbel"/>
                </a:rPr>
                <a:t>  CDBG</a:t>
              </a:r>
            </a:p>
          </p:txBody>
        </p:sp>
        <p:sp>
          <p:nvSpPr>
            <p:cNvPr id="7" name="Freeform: Shape 6">
              <a:extLst>
                <a:ext uri="{FF2B5EF4-FFF2-40B4-BE49-F238E27FC236}">
                  <a16:creationId xmlns:a16="http://schemas.microsoft.com/office/drawing/2014/main" id="{AFA2E6EC-76D5-4A6E-8273-9E6E28DFC6ED}"/>
                </a:ext>
              </a:extLst>
            </p:cNvPr>
            <p:cNvSpPr/>
            <p:nvPr/>
          </p:nvSpPr>
          <p:spPr>
            <a:xfrm>
              <a:off x="982175" y="1298265"/>
              <a:ext cx="2835325" cy="420569"/>
            </a:xfrm>
            <a:custGeom>
              <a:avLst/>
              <a:gdLst>
                <a:gd name="f0" fmla="val 10800000"/>
                <a:gd name="f1" fmla="val 5400000"/>
                <a:gd name="f2" fmla="val 180"/>
                <a:gd name="f3" fmla="val w"/>
                <a:gd name="f4" fmla="val h"/>
                <a:gd name="f5" fmla="val 0"/>
                <a:gd name="f6" fmla="val 2835327"/>
                <a:gd name="f7" fmla="val 420567"/>
                <a:gd name="f8" fmla="val 70109"/>
                <a:gd name="f9" fmla="val 2765218"/>
                <a:gd name="f10" fmla="val 2803938"/>
                <a:gd name="f11" fmla="val 31389"/>
                <a:gd name="f12" fmla="+- 0 0 -90"/>
                <a:gd name="f13" fmla="*/ f3 1 2835327"/>
                <a:gd name="f14" fmla="*/ f4 1 420567"/>
                <a:gd name="f15" fmla="+- f7 0 f5"/>
                <a:gd name="f16" fmla="+- f6 0 f5"/>
                <a:gd name="f17" fmla="*/ f12 f0 1"/>
                <a:gd name="f18" fmla="*/ f16 1 2835327"/>
                <a:gd name="f19" fmla="*/ f15 1 420567"/>
                <a:gd name="f20" fmla="*/ 70109 f16 1"/>
                <a:gd name="f21" fmla="*/ 0 f15 1"/>
                <a:gd name="f22" fmla="*/ 2765218 f16 1"/>
                <a:gd name="f23" fmla="*/ 2835327 f16 1"/>
                <a:gd name="f24" fmla="*/ 70109 f15 1"/>
                <a:gd name="f25" fmla="*/ 420567 f15 1"/>
                <a:gd name="f26" fmla="*/ 0 f16 1"/>
                <a:gd name="f27" fmla="*/ f17 1 f2"/>
                <a:gd name="f28" fmla="*/ f20 1 2835327"/>
                <a:gd name="f29" fmla="*/ f21 1 420567"/>
                <a:gd name="f30" fmla="*/ f22 1 2835327"/>
                <a:gd name="f31" fmla="*/ f23 1 2835327"/>
                <a:gd name="f32" fmla="*/ f24 1 420567"/>
                <a:gd name="f33" fmla="*/ f25 1 420567"/>
                <a:gd name="f34" fmla="*/ f26 1 2835327"/>
                <a:gd name="f35" fmla="*/ f5 1 f18"/>
                <a:gd name="f36" fmla="*/ f6 1 f18"/>
                <a:gd name="f37" fmla="*/ f5 1 f19"/>
                <a:gd name="f38" fmla="*/ f7 1 f19"/>
                <a:gd name="f39" fmla="+- f27 0 f1"/>
                <a:gd name="f40" fmla="*/ f28 1 f18"/>
                <a:gd name="f41" fmla="*/ f29 1 f19"/>
                <a:gd name="f42" fmla="*/ f30 1 f18"/>
                <a:gd name="f43" fmla="*/ f31 1 f18"/>
                <a:gd name="f44" fmla="*/ f32 1 f19"/>
                <a:gd name="f45" fmla="*/ f33 1 f19"/>
                <a:gd name="f46" fmla="*/ f34 1 f18"/>
                <a:gd name="f47" fmla="*/ f35 f13 1"/>
                <a:gd name="f48" fmla="*/ f36 f13 1"/>
                <a:gd name="f49" fmla="*/ f38 f14 1"/>
                <a:gd name="f50" fmla="*/ f37 f14 1"/>
                <a:gd name="f51" fmla="*/ f40 f13 1"/>
                <a:gd name="f52" fmla="*/ f41 f14 1"/>
                <a:gd name="f53" fmla="*/ f42 f13 1"/>
                <a:gd name="f54" fmla="*/ f43 f13 1"/>
                <a:gd name="f55" fmla="*/ f44 f14 1"/>
                <a:gd name="f56" fmla="*/ f45 f14 1"/>
                <a:gd name="f57" fmla="*/ f46 f13 1"/>
              </a:gdLst>
              <a:ahLst/>
              <a:cxnLst>
                <a:cxn ang="3cd4">
                  <a:pos x="hc" y="t"/>
                </a:cxn>
                <a:cxn ang="0">
                  <a:pos x="r" y="vc"/>
                </a:cxn>
                <a:cxn ang="cd4">
                  <a:pos x="hc" y="b"/>
                </a:cxn>
                <a:cxn ang="cd2">
                  <a:pos x="l" y="vc"/>
                </a:cxn>
                <a:cxn ang="f39">
                  <a:pos x="f51" y="f52"/>
                </a:cxn>
                <a:cxn ang="f39">
                  <a:pos x="f53" y="f52"/>
                </a:cxn>
                <a:cxn ang="f39">
                  <a:pos x="f54" y="f55"/>
                </a:cxn>
                <a:cxn ang="f39">
                  <a:pos x="f54" y="f56"/>
                </a:cxn>
                <a:cxn ang="f39">
                  <a:pos x="f54" y="f56"/>
                </a:cxn>
                <a:cxn ang="f39">
                  <a:pos x="f57" y="f56"/>
                </a:cxn>
                <a:cxn ang="f39">
                  <a:pos x="f57" y="f56"/>
                </a:cxn>
                <a:cxn ang="f39">
                  <a:pos x="f57" y="f55"/>
                </a:cxn>
                <a:cxn ang="f39">
                  <a:pos x="f51" y="f52"/>
                </a:cxn>
              </a:cxnLst>
              <a:rect l="f47" t="f50" r="f48" b="f49"/>
              <a:pathLst>
                <a:path w="2835327" h="420567">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solidFill>
              <a:schemeClr val="accent1"/>
            </a:solidFill>
            <a:ln w="12701" cap="flat">
              <a:solidFill>
                <a:srgbClr val="4F81BD"/>
              </a:solidFill>
              <a:prstDash val="solid"/>
              <a:miter/>
            </a:ln>
          </p:spPr>
          <p:txBody>
            <a:bodyPr vert="horz" wrap="square" lIns="54827" tIns="54827" rIns="54827" bIns="3429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1" i="0" u="none" strike="noStrike" kern="1200" cap="none" spc="0" baseline="0">
                  <a:solidFill>
                    <a:srgbClr val="E3DAD2"/>
                  </a:solidFill>
                  <a:uFillTx/>
                  <a:latin typeface="Corbel"/>
                </a:rPr>
                <a:t>Strategy</a:t>
              </a:r>
            </a:p>
          </p:txBody>
        </p:sp>
        <p:sp>
          <p:nvSpPr>
            <p:cNvPr id="8" name="Freeform: Shape 7">
              <a:extLst>
                <a:ext uri="{FF2B5EF4-FFF2-40B4-BE49-F238E27FC236}">
                  <a16:creationId xmlns:a16="http://schemas.microsoft.com/office/drawing/2014/main" id="{222D9679-E000-421D-A3DE-B8450C162B53}"/>
                </a:ext>
              </a:extLst>
            </p:cNvPr>
            <p:cNvSpPr/>
            <p:nvPr/>
          </p:nvSpPr>
          <p:spPr>
            <a:xfrm>
              <a:off x="973214" y="1957611"/>
              <a:ext cx="10905106" cy="841257"/>
            </a:xfrm>
            <a:custGeom>
              <a:avLst/>
              <a:gdLst>
                <a:gd name="f0" fmla="val 10800000"/>
                <a:gd name="f1" fmla="val 5400000"/>
                <a:gd name="f2" fmla="val 180"/>
                <a:gd name="f3" fmla="val w"/>
                <a:gd name="f4" fmla="val h"/>
                <a:gd name="f5" fmla="val 0"/>
                <a:gd name="f6" fmla="val 10905106"/>
                <a:gd name="f7" fmla="val 841260"/>
                <a:gd name="f8" fmla="+- 0 0 -90"/>
                <a:gd name="f9" fmla="*/ f3 1 10905106"/>
                <a:gd name="f10" fmla="*/ f4 1 841260"/>
                <a:gd name="f11" fmla="+- f7 0 f5"/>
                <a:gd name="f12" fmla="+- f6 0 f5"/>
                <a:gd name="f13" fmla="*/ f8 f0 1"/>
                <a:gd name="f14" fmla="*/ f12 1 10905106"/>
                <a:gd name="f15" fmla="*/ f11 1 841260"/>
                <a:gd name="f16" fmla="*/ 0 f12 1"/>
                <a:gd name="f17" fmla="*/ 0 f11 1"/>
                <a:gd name="f18" fmla="*/ 10905106 f12 1"/>
                <a:gd name="f19" fmla="*/ 841260 f11 1"/>
                <a:gd name="f20" fmla="*/ f13 1 f2"/>
                <a:gd name="f21" fmla="*/ f16 1 10905106"/>
                <a:gd name="f22" fmla="*/ f17 1 841260"/>
                <a:gd name="f23" fmla="*/ f18 1 10905106"/>
                <a:gd name="f24" fmla="*/ f19 1 84126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905106" h="841260">
                  <a:moveTo>
                    <a:pt x="f5" y="f5"/>
                  </a:moveTo>
                  <a:lnTo>
                    <a:pt x="f6" y="f5"/>
                  </a:lnTo>
                  <a:lnTo>
                    <a:pt x="f6" y="f7"/>
                  </a:lnTo>
                  <a:lnTo>
                    <a:pt x="f5" y="f7"/>
                  </a:lnTo>
                  <a:lnTo>
                    <a:pt x="f5" y="f5"/>
                  </a:lnTo>
                  <a:close/>
                </a:path>
              </a:pathLst>
            </a:custGeom>
            <a:noFill/>
            <a:ln cap="flat">
              <a:noFill/>
              <a:prstDash val="solid"/>
            </a:ln>
          </p:spPr>
          <p:txBody>
            <a:bodyPr vert="horz" wrap="square" lIns="24761" tIns="24761" rIns="24761" bIns="24761" anchor="ctr" anchorCtr="0" compatLnSpc="1">
              <a:noAutofit/>
            </a:bodyPr>
            <a:lstStyle/>
            <a:p>
              <a:pPr marL="114300" marR="0" lvl="1"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1" i="0" u="none" strike="noStrike" kern="1200" cap="none" spc="0" baseline="0" dirty="0">
                  <a:solidFill>
                    <a:srgbClr val="A37261"/>
                  </a:solidFill>
                  <a:uFillTx/>
                  <a:latin typeface="Corbel"/>
                </a:rPr>
                <a:t>Homelessness (Individuals and Families):</a:t>
              </a:r>
            </a:p>
            <a:p>
              <a:pPr marL="228600" marR="0" lvl="2"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1" i="0" u="none" strike="noStrike" kern="1200" cap="none" spc="0" baseline="0" dirty="0">
                  <a:solidFill>
                    <a:srgbClr val="A37261"/>
                  </a:solidFill>
                  <a:uFillTx/>
                  <a:latin typeface="Corbel"/>
                </a:rPr>
                <a:t>Comprehensive street outreach services</a:t>
              </a:r>
            </a:p>
            <a:p>
              <a:pPr marL="228600" marR="0" lvl="2"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1" i="0" u="none" strike="noStrike" kern="1200" cap="none" spc="0" baseline="0" dirty="0">
                  <a:solidFill>
                    <a:srgbClr val="A37261"/>
                  </a:solidFill>
                  <a:uFillTx/>
                  <a:latin typeface="Corbel"/>
                </a:rPr>
                <a:t>Low-barrier emergency shelter</a:t>
              </a:r>
            </a:p>
            <a:p>
              <a:pPr marL="228600" marR="0" lvl="2"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1" i="0" u="none" strike="noStrike" kern="1200" cap="none" spc="0" baseline="0" dirty="0">
                  <a:solidFill>
                    <a:srgbClr val="A37261"/>
                  </a:solidFill>
                  <a:uFillTx/>
                  <a:latin typeface="Corbel"/>
                </a:rPr>
                <a:t>Diversion and rapid exit programming</a:t>
              </a:r>
            </a:p>
            <a:p>
              <a:pPr marL="228600" marR="0" lvl="2"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1" i="0" u="none" strike="noStrike" kern="1200" cap="none" spc="0" baseline="0" dirty="0">
                  <a:solidFill>
                    <a:srgbClr val="A37261"/>
                  </a:solidFill>
                  <a:uFillTx/>
                  <a:latin typeface="Corbel"/>
                </a:rPr>
                <a:t>Supportive services</a:t>
              </a:r>
            </a:p>
            <a:p>
              <a:pPr marL="228600" marR="0" lvl="2"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1" i="0" u="none" strike="noStrike" kern="1200" cap="none" spc="0" baseline="0" dirty="0">
                  <a:solidFill>
                    <a:srgbClr val="A37261"/>
                  </a:solidFill>
                  <a:uFillTx/>
                  <a:latin typeface="Corbel"/>
                </a:rPr>
                <a:t>Expansion of the affordable housing market through landlord engagement programs</a:t>
              </a:r>
            </a:p>
          </p:txBody>
        </p:sp>
        <p:sp>
          <p:nvSpPr>
            <p:cNvPr id="9" name="Freeform: Shape 8">
              <a:extLst>
                <a:ext uri="{FF2B5EF4-FFF2-40B4-BE49-F238E27FC236}">
                  <a16:creationId xmlns:a16="http://schemas.microsoft.com/office/drawing/2014/main" id="{52298EC3-D9BB-431B-8F39-89EB01C7CD06}"/>
                </a:ext>
              </a:extLst>
            </p:cNvPr>
            <p:cNvSpPr/>
            <p:nvPr/>
          </p:nvSpPr>
          <p:spPr>
            <a:xfrm>
              <a:off x="3808540" y="3033960"/>
              <a:ext cx="8069781" cy="420569"/>
            </a:xfrm>
            <a:custGeom>
              <a:avLst/>
              <a:gdLst>
                <a:gd name="f0" fmla="val 10800000"/>
                <a:gd name="f1" fmla="val 5400000"/>
                <a:gd name="f2" fmla="val 180"/>
                <a:gd name="f3" fmla="val w"/>
                <a:gd name="f4" fmla="val h"/>
                <a:gd name="f5" fmla="val 0"/>
                <a:gd name="f6" fmla="val 8069778"/>
                <a:gd name="f7" fmla="val 420567"/>
                <a:gd name="f8" fmla="+- 0 0 -90"/>
                <a:gd name="f9" fmla="*/ f3 1 8069778"/>
                <a:gd name="f10" fmla="*/ f4 1 420567"/>
                <a:gd name="f11" fmla="+- f7 0 f5"/>
                <a:gd name="f12" fmla="+- f6 0 f5"/>
                <a:gd name="f13" fmla="*/ f8 f0 1"/>
                <a:gd name="f14" fmla="*/ f12 1 8069778"/>
                <a:gd name="f15" fmla="*/ f11 1 420567"/>
                <a:gd name="f16" fmla="*/ 0 f12 1"/>
                <a:gd name="f17" fmla="*/ 0 f11 1"/>
                <a:gd name="f18" fmla="*/ 8069778 f12 1"/>
                <a:gd name="f19" fmla="*/ 420567 f11 1"/>
                <a:gd name="f20" fmla="*/ f13 1 f2"/>
                <a:gd name="f21" fmla="*/ f16 1 8069778"/>
                <a:gd name="f22" fmla="*/ f17 1 420567"/>
                <a:gd name="f23" fmla="*/ f18 1 8069778"/>
                <a:gd name="f24" fmla="*/ f19 1 42056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069778" h="420567">
                  <a:moveTo>
                    <a:pt x="f5" y="f5"/>
                  </a:moveTo>
                  <a:lnTo>
                    <a:pt x="f6" y="f5"/>
                  </a:lnTo>
                  <a:lnTo>
                    <a:pt x="f6" y="f7"/>
                  </a:lnTo>
                  <a:lnTo>
                    <a:pt x="f5" y="f7"/>
                  </a:lnTo>
                  <a:lnTo>
                    <a:pt x="f5" y="f5"/>
                  </a:lnTo>
                  <a:close/>
                </a:path>
              </a:pathLst>
            </a:custGeom>
            <a:noFill/>
            <a:ln cap="flat">
              <a:noFill/>
              <a:prstDash val="solid"/>
            </a:ln>
          </p:spPr>
          <p:txBody>
            <a:bodyPr vert="horz" wrap="square" lIns="30476" tIns="30476" rIns="30476" bIns="30476" anchor="ctr"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1" i="0" u="none" strike="noStrike" kern="1200" cap="none" spc="0" baseline="0">
                  <a:solidFill>
                    <a:srgbClr val="B7DEE8"/>
                  </a:solidFill>
                  <a:uFillTx/>
                  <a:latin typeface="Corbel"/>
                </a:rPr>
                <a:t>  </a:t>
              </a:r>
              <a:r>
                <a:rPr lang="en-US" sz="1600" b="1" i="0" u="none" strike="noStrike" kern="1200" cap="none" spc="0" baseline="0">
                  <a:solidFill>
                    <a:srgbClr val="5B4839"/>
                  </a:solidFill>
                  <a:uFillTx/>
                  <a:latin typeface="Corbel"/>
                </a:rPr>
                <a:t>CDBG</a:t>
              </a:r>
            </a:p>
          </p:txBody>
        </p:sp>
        <p:sp>
          <p:nvSpPr>
            <p:cNvPr id="10" name="Freeform: Shape 9">
              <a:extLst>
                <a:ext uri="{FF2B5EF4-FFF2-40B4-BE49-F238E27FC236}">
                  <a16:creationId xmlns:a16="http://schemas.microsoft.com/office/drawing/2014/main" id="{C0DE8DF4-358C-43E6-9D44-B0A4B6C18191}"/>
                </a:ext>
              </a:extLst>
            </p:cNvPr>
            <p:cNvSpPr/>
            <p:nvPr/>
          </p:nvSpPr>
          <p:spPr>
            <a:xfrm>
              <a:off x="1000006" y="3043488"/>
              <a:ext cx="2835325" cy="420569"/>
            </a:xfrm>
            <a:custGeom>
              <a:avLst/>
              <a:gdLst>
                <a:gd name="f0" fmla="val 10800000"/>
                <a:gd name="f1" fmla="val 5400000"/>
                <a:gd name="f2" fmla="val 180"/>
                <a:gd name="f3" fmla="val w"/>
                <a:gd name="f4" fmla="val h"/>
                <a:gd name="f5" fmla="val 0"/>
                <a:gd name="f6" fmla="val 2835327"/>
                <a:gd name="f7" fmla="val 420567"/>
                <a:gd name="f8" fmla="val 70109"/>
                <a:gd name="f9" fmla="val 2765218"/>
                <a:gd name="f10" fmla="val 2803938"/>
                <a:gd name="f11" fmla="val 31389"/>
                <a:gd name="f12" fmla="+- 0 0 -90"/>
                <a:gd name="f13" fmla="*/ f3 1 2835327"/>
                <a:gd name="f14" fmla="*/ f4 1 420567"/>
                <a:gd name="f15" fmla="+- f7 0 f5"/>
                <a:gd name="f16" fmla="+- f6 0 f5"/>
                <a:gd name="f17" fmla="*/ f12 f0 1"/>
                <a:gd name="f18" fmla="*/ f16 1 2835327"/>
                <a:gd name="f19" fmla="*/ f15 1 420567"/>
                <a:gd name="f20" fmla="*/ 70109 f16 1"/>
                <a:gd name="f21" fmla="*/ 0 f15 1"/>
                <a:gd name="f22" fmla="*/ 2765218 f16 1"/>
                <a:gd name="f23" fmla="*/ 2835327 f16 1"/>
                <a:gd name="f24" fmla="*/ 70109 f15 1"/>
                <a:gd name="f25" fmla="*/ 420567 f15 1"/>
                <a:gd name="f26" fmla="*/ 0 f16 1"/>
                <a:gd name="f27" fmla="*/ f17 1 f2"/>
                <a:gd name="f28" fmla="*/ f20 1 2835327"/>
                <a:gd name="f29" fmla="*/ f21 1 420567"/>
                <a:gd name="f30" fmla="*/ f22 1 2835327"/>
                <a:gd name="f31" fmla="*/ f23 1 2835327"/>
                <a:gd name="f32" fmla="*/ f24 1 420567"/>
                <a:gd name="f33" fmla="*/ f25 1 420567"/>
                <a:gd name="f34" fmla="*/ f26 1 2835327"/>
                <a:gd name="f35" fmla="*/ f5 1 f18"/>
                <a:gd name="f36" fmla="*/ f6 1 f18"/>
                <a:gd name="f37" fmla="*/ f5 1 f19"/>
                <a:gd name="f38" fmla="*/ f7 1 f19"/>
                <a:gd name="f39" fmla="+- f27 0 f1"/>
                <a:gd name="f40" fmla="*/ f28 1 f18"/>
                <a:gd name="f41" fmla="*/ f29 1 f19"/>
                <a:gd name="f42" fmla="*/ f30 1 f18"/>
                <a:gd name="f43" fmla="*/ f31 1 f18"/>
                <a:gd name="f44" fmla="*/ f32 1 f19"/>
                <a:gd name="f45" fmla="*/ f33 1 f19"/>
                <a:gd name="f46" fmla="*/ f34 1 f18"/>
                <a:gd name="f47" fmla="*/ f35 f13 1"/>
                <a:gd name="f48" fmla="*/ f36 f13 1"/>
                <a:gd name="f49" fmla="*/ f38 f14 1"/>
                <a:gd name="f50" fmla="*/ f37 f14 1"/>
                <a:gd name="f51" fmla="*/ f40 f13 1"/>
                <a:gd name="f52" fmla="*/ f41 f14 1"/>
                <a:gd name="f53" fmla="*/ f42 f13 1"/>
                <a:gd name="f54" fmla="*/ f43 f13 1"/>
                <a:gd name="f55" fmla="*/ f44 f14 1"/>
                <a:gd name="f56" fmla="*/ f45 f14 1"/>
                <a:gd name="f57" fmla="*/ f46 f13 1"/>
              </a:gdLst>
              <a:ahLst/>
              <a:cxnLst>
                <a:cxn ang="3cd4">
                  <a:pos x="hc" y="t"/>
                </a:cxn>
                <a:cxn ang="0">
                  <a:pos x="r" y="vc"/>
                </a:cxn>
                <a:cxn ang="cd4">
                  <a:pos x="hc" y="b"/>
                </a:cxn>
                <a:cxn ang="cd2">
                  <a:pos x="l" y="vc"/>
                </a:cxn>
                <a:cxn ang="f39">
                  <a:pos x="f51" y="f52"/>
                </a:cxn>
                <a:cxn ang="f39">
                  <a:pos x="f53" y="f52"/>
                </a:cxn>
                <a:cxn ang="f39">
                  <a:pos x="f54" y="f55"/>
                </a:cxn>
                <a:cxn ang="f39">
                  <a:pos x="f54" y="f56"/>
                </a:cxn>
                <a:cxn ang="f39">
                  <a:pos x="f54" y="f56"/>
                </a:cxn>
                <a:cxn ang="f39">
                  <a:pos x="f57" y="f56"/>
                </a:cxn>
                <a:cxn ang="f39">
                  <a:pos x="f57" y="f56"/>
                </a:cxn>
                <a:cxn ang="f39">
                  <a:pos x="f57" y="f55"/>
                </a:cxn>
                <a:cxn ang="f39">
                  <a:pos x="f51" y="f52"/>
                </a:cxn>
              </a:cxnLst>
              <a:rect l="f47" t="f50" r="f48" b="f49"/>
              <a:pathLst>
                <a:path w="2835327" h="420567">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solidFill>
              <a:schemeClr val="accent1"/>
            </a:solidFill>
            <a:ln w="12701" cap="flat">
              <a:solidFill>
                <a:srgbClr val="4F81BD"/>
              </a:solidFill>
              <a:prstDash val="solid"/>
              <a:miter/>
            </a:ln>
          </p:spPr>
          <p:txBody>
            <a:bodyPr vert="horz" wrap="square" lIns="54827" tIns="54827" rIns="54827" bIns="3429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1" i="0" u="none" strike="noStrike" kern="1200" cap="none" spc="0" baseline="0">
                  <a:solidFill>
                    <a:srgbClr val="E3DAD2"/>
                  </a:solidFill>
                  <a:uFillTx/>
                  <a:latin typeface="Corbel"/>
                </a:rPr>
                <a:t>Strategy</a:t>
              </a:r>
            </a:p>
          </p:txBody>
        </p:sp>
        <p:sp>
          <p:nvSpPr>
            <p:cNvPr id="11" name="Freeform: Shape 10">
              <a:extLst>
                <a:ext uri="{FF2B5EF4-FFF2-40B4-BE49-F238E27FC236}">
                  <a16:creationId xmlns:a16="http://schemas.microsoft.com/office/drawing/2014/main" id="{18DB5463-218D-4941-A886-740E966739FE}"/>
                </a:ext>
              </a:extLst>
            </p:cNvPr>
            <p:cNvSpPr/>
            <p:nvPr/>
          </p:nvSpPr>
          <p:spPr>
            <a:xfrm>
              <a:off x="973214" y="3317799"/>
              <a:ext cx="10905106" cy="1952545"/>
            </a:xfrm>
            <a:custGeom>
              <a:avLst/>
              <a:gdLst>
                <a:gd name="f0" fmla="val 10800000"/>
                <a:gd name="f1" fmla="val 5400000"/>
                <a:gd name="f2" fmla="val 180"/>
                <a:gd name="f3" fmla="val w"/>
                <a:gd name="f4" fmla="val h"/>
                <a:gd name="f5" fmla="val 0"/>
                <a:gd name="f6" fmla="val 10905106"/>
                <a:gd name="f7" fmla="val 1952548"/>
                <a:gd name="f8" fmla="+- 0 0 -90"/>
                <a:gd name="f9" fmla="*/ f3 1 10905106"/>
                <a:gd name="f10" fmla="*/ f4 1 1952548"/>
                <a:gd name="f11" fmla="+- f7 0 f5"/>
                <a:gd name="f12" fmla="+- f6 0 f5"/>
                <a:gd name="f13" fmla="*/ f8 f0 1"/>
                <a:gd name="f14" fmla="*/ f12 1 10905106"/>
                <a:gd name="f15" fmla="*/ f11 1 1952548"/>
                <a:gd name="f16" fmla="*/ 0 f12 1"/>
                <a:gd name="f17" fmla="*/ 0 f11 1"/>
                <a:gd name="f18" fmla="*/ 10905106 f12 1"/>
                <a:gd name="f19" fmla="*/ 1952548 f11 1"/>
                <a:gd name="f20" fmla="*/ f13 1 f2"/>
                <a:gd name="f21" fmla="*/ f16 1 10905106"/>
                <a:gd name="f22" fmla="*/ f17 1 1952548"/>
                <a:gd name="f23" fmla="*/ f18 1 10905106"/>
                <a:gd name="f24" fmla="*/ f19 1 1952548"/>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905106" h="1952548">
                  <a:moveTo>
                    <a:pt x="f5" y="f5"/>
                  </a:moveTo>
                  <a:lnTo>
                    <a:pt x="f6" y="f5"/>
                  </a:lnTo>
                  <a:lnTo>
                    <a:pt x="f6" y="f7"/>
                  </a:lnTo>
                  <a:lnTo>
                    <a:pt x="f5" y="f7"/>
                  </a:lnTo>
                  <a:lnTo>
                    <a:pt x="f5" y="f5"/>
                  </a:lnTo>
                  <a:close/>
                </a:path>
              </a:pathLst>
            </a:custGeom>
            <a:noFill/>
            <a:ln cap="flat">
              <a:noFill/>
              <a:prstDash val="solid"/>
            </a:ln>
          </p:spPr>
          <p:txBody>
            <a:bodyPr vert="horz" wrap="square" lIns="24761" tIns="24761" rIns="24761" bIns="24761" anchor="ctr" anchorCtr="0" compatLnSpc="1">
              <a:noAutofit/>
            </a:bodyPr>
            <a:lstStyle/>
            <a:p>
              <a:pPr marL="114300" marR="0" lvl="1"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1" i="0" u="none" strike="noStrike" kern="1200" cap="none" spc="0" baseline="0">
                  <a:solidFill>
                    <a:srgbClr val="A37261"/>
                  </a:solidFill>
                  <a:uFillTx/>
                  <a:latin typeface="Corbel"/>
                </a:rPr>
                <a:t>Youth Development and Violence Prevention:</a:t>
              </a:r>
            </a:p>
            <a:p>
              <a:pPr marL="228600" marR="0" lvl="2"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1" i="0" u="none" strike="noStrike" kern="1200" cap="none" spc="0" baseline="0">
                  <a:solidFill>
                    <a:srgbClr val="A37261"/>
                  </a:solidFill>
                  <a:uFillTx/>
                  <a:latin typeface="Corbel"/>
                </a:rPr>
                <a:t>Educate, train and develop young people in Athens-Clarke County so that they will graduate from high school prepared to successfully enter the workforce, continue their education and/or enlist in armed forces to better reach their full potential</a:t>
              </a:r>
            </a:p>
            <a:p>
              <a:pPr marL="228600" marR="0" lvl="2"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1" i="0" u="none" strike="noStrike" kern="1200" cap="none" spc="0" baseline="0">
                  <a:solidFill>
                    <a:srgbClr val="A37261"/>
                  </a:solidFill>
                  <a:uFillTx/>
                  <a:latin typeface="Corbel"/>
                </a:rPr>
                <a:t>Support the development of youth literacy, math, science, social and emotional learning (SEL) skills, and build stronger connections that lead to societal contributions</a:t>
              </a:r>
            </a:p>
            <a:p>
              <a:pPr marL="228600" marR="0" lvl="2"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1" i="0" u="none" strike="noStrike" kern="1200" cap="none" spc="0" baseline="0">
                  <a:solidFill>
                    <a:srgbClr val="A37261"/>
                  </a:solidFill>
                  <a:uFillTx/>
                  <a:latin typeface="Corbel"/>
                </a:rPr>
                <a:t>Develop and expand youth development programming that is accessible and equitable.</a:t>
              </a:r>
            </a:p>
            <a:p>
              <a:pPr marL="228600" marR="0" lvl="2"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1" i="0" u="none" strike="noStrike" kern="1200" cap="none" spc="0" baseline="0">
                  <a:solidFill>
                    <a:srgbClr val="A37261"/>
                  </a:solidFill>
                  <a:uFillTx/>
                  <a:latin typeface="Corbel"/>
                </a:rPr>
                <a:t>Expand youth development programs for public safety</a:t>
              </a:r>
            </a:p>
            <a:p>
              <a:pPr marL="228600" marR="0" lvl="2"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1" i="0" u="none" strike="noStrike" kern="1200" cap="none" spc="0" baseline="0">
                  <a:solidFill>
                    <a:srgbClr val="A37261"/>
                  </a:solidFill>
                  <a:uFillTx/>
                  <a:latin typeface="Corbel"/>
                </a:rPr>
                <a:t>Provide opportunities for students to be exposed to, and interact with local, hybrid or remote career options.</a:t>
              </a:r>
            </a:p>
          </p:txBody>
        </p:sp>
        <p:sp>
          <p:nvSpPr>
            <p:cNvPr id="12" name="Freeform: Shape 11">
              <a:extLst>
                <a:ext uri="{FF2B5EF4-FFF2-40B4-BE49-F238E27FC236}">
                  <a16:creationId xmlns:a16="http://schemas.microsoft.com/office/drawing/2014/main" id="{B9D1AA6E-1C6F-4A6C-967A-FE0891793299}"/>
                </a:ext>
              </a:extLst>
            </p:cNvPr>
            <p:cNvSpPr/>
            <p:nvPr/>
          </p:nvSpPr>
          <p:spPr>
            <a:xfrm>
              <a:off x="3799670" y="5174150"/>
              <a:ext cx="8069781" cy="420569"/>
            </a:xfrm>
            <a:custGeom>
              <a:avLst/>
              <a:gdLst>
                <a:gd name="f0" fmla="val 10800000"/>
                <a:gd name="f1" fmla="val 5400000"/>
                <a:gd name="f2" fmla="val 180"/>
                <a:gd name="f3" fmla="val w"/>
                <a:gd name="f4" fmla="val h"/>
                <a:gd name="f5" fmla="val 0"/>
                <a:gd name="f6" fmla="val 8069778"/>
                <a:gd name="f7" fmla="val 420567"/>
                <a:gd name="f8" fmla="+- 0 0 -90"/>
                <a:gd name="f9" fmla="*/ f3 1 8069778"/>
                <a:gd name="f10" fmla="*/ f4 1 420567"/>
                <a:gd name="f11" fmla="+- f7 0 f5"/>
                <a:gd name="f12" fmla="+- f6 0 f5"/>
                <a:gd name="f13" fmla="*/ f8 f0 1"/>
                <a:gd name="f14" fmla="*/ f12 1 8069778"/>
                <a:gd name="f15" fmla="*/ f11 1 420567"/>
                <a:gd name="f16" fmla="*/ 0 f12 1"/>
                <a:gd name="f17" fmla="*/ 0 f11 1"/>
                <a:gd name="f18" fmla="*/ 8069778 f12 1"/>
                <a:gd name="f19" fmla="*/ 420567 f11 1"/>
                <a:gd name="f20" fmla="*/ f13 1 f2"/>
                <a:gd name="f21" fmla="*/ f16 1 8069778"/>
                <a:gd name="f22" fmla="*/ f17 1 420567"/>
                <a:gd name="f23" fmla="*/ f18 1 8069778"/>
                <a:gd name="f24" fmla="*/ f19 1 42056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069778" h="420567">
                  <a:moveTo>
                    <a:pt x="f5" y="f5"/>
                  </a:moveTo>
                  <a:lnTo>
                    <a:pt x="f6" y="f5"/>
                  </a:lnTo>
                  <a:lnTo>
                    <a:pt x="f6" y="f7"/>
                  </a:lnTo>
                  <a:lnTo>
                    <a:pt x="f5" y="f7"/>
                  </a:lnTo>
                  <a:lnTo>
                    <a:pt x="f5" y="f5"/>
                  </a:lnTo>
                  <a:close/>
                </a:path>
              </a:pathLst>
            </a:custGeom>
            <a:noFill/>
            <a:ln cap="flat">
              <a:noFill/>
              <a:prstDash val="solid"/>
            </a:ln>
          </p:spPr>
          <p:txBody>
            <a:bodyPr vert="horz" wrap="square" lIns="30476" tIns="30476" rIns="30476" bIns="30476" anchor="ctr"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1" i="0" u="none" strike="noStrike" kern="1200" cap="none" spc="0" baseline="0">
                  <a:solidFill>
                    <a:srgbClr val="B7DEE8"/>
                  </a:solidFill>
                  <a:uFillTx/>
                  <a:latin typeface="Corbel"/>
                </a:rPr>
                <a:t>  </a:t>
              </a:r>
              <a:r>
                <a:rPr lang="en-US" sz="1600" b="1" i="0" u="none" strike="noStrike" kern="1200" cap="none" spc="0" baseline="0">
                  <a:solidFill>
                    <a:srgbClr val="5B4839"/>
                  </a:solidFill>
                  <a:uFillTx/>
                  <a:latin typeface="Corbel"/>
                </a:rPr>
                <a:t>CDBG</a:t>
              </a:r>
            </a:p>
          </p:txBody>
        </p:sp>
        <p:sp>
          <p:nvSpPr>
            <p:cNvPr id="13" name="Freeform: Shape 12">
              <a:extLst>
                <a:ext uri="{FF2B5EF4-FFF2-40B4-BE49-F238E27FC236}">
                  <a16:creationId xmlns:a16="http://schemas.microsoft.com/office/drawing/2014/main" id="{D07F38C6-5EF2-4381-918F-46F32F52FCCF}"/>
                </a:ext>
              </a:extLst>
            </p:cNvPr>
            <p:cNvSpPr/>
            <p:nvPr/>
          </p:nvSpPr>
          <p:spPr>
            <a:xfrm>
              <a:off x="990907" y="5183907"/>
              <a:ext cx="2835325" cy="420569"/>
            </a:xfrm>
            <a:custGeom>
              <a:avLst/>
              <a:gdLst>
                <a:gd name="f0" fmla="val 10800000"/>
                <a:gd name="f1" fmla="val 5400000"/>
                <a:gd name="f2" fmla="val 180"/>
                <a:gd name="f3" fmla="val w"/>
                <a:gd name="f4" fmla="val h"/>
                <a:gd name="f5" fmla="val 0"/>
                <a:gd name="f6" fmla="val 2835327"/>
                <a:gd name="f7" fmla="val 420567"/>
                <a:gd name="f8" fmla="val 70109"/>
                <a:gd name="f9" fmla="val 2765218"/>
                <a:gd name="f10" fmla="val 2803938"/>
                <a:gd name="f11" fmla="val 31389"/>
                <a:gd name="f12" fmla="+- 0 0 -90"/>
                <a:gd name="f13" fmla="*/ f3 1 2835327"/>
                <a:gd name="f14" fmla="*/ f4 1 420567"/>
                <a:gd name="f15" fmla="+- f7 0 f5"/>
                <a:gd name="f16" fmla="+- f6 0 f5"/>
                <a:gd name="f17" fmla="*/ f12 f0 1"/>
                <a:gd name="f18" fmla="*/ f16 1 2835327"/>
                <a:gd name="f19" fmla="*/ f15 1 420567"/>
                <a:gd name="f20" fmla="*/ 70109 f16 1"/>
                <a:gd name="f21" fmla="*/ 0 f15 1"/>
                <a:gd name="f22" fmla="*/ 2765218 f16 1"/>
                <a:gd name="f23" fmla="*/ 2835327 f16 1"/>
                <a:gd name="f24" fmla="*/ 70109 f15 1"/>
                <a:gd name="f25" fmla="*/ 420567 f15 1"/>
                <a:gd name="f26" fmla="*/ 0 f16 1"/>
                <a:gd name="f27" fmla="*/ f17 1 f2"/>
                <a:gd name="f28" fmla="*/ f20 1 2835327"/>
                <a:gd name="f29" fmla="*/ f21 1 420567"/>
                <a:gd name="f30" fmla="*/ f22 1 2835327"/>
                <a:gd name="f31" fmla="*/ f23 1 2835327"/>
                <a:gd name="f32" fmla="*/ f24 1 420567"/>
                <a:gd name="f33" fmla="*/ f25 1 420567"/>
                <a:gd name="f34" fmla="*/ f26 1 2835327"/>
                <a:gd name="f35" fmla="*/ f5 1 f18"/>
                <a:gd name="f36" fmla="*/ f6 1 f18"/>
                <a:gd name="f37" fmla="*/ f5 1 f19"/>
                <a:gd name="f38" fmla="*/ f7 1 f19"/>
                <a:gd name="f39" fmla="+- f27 0 f1"/>
                <a:gd name="f40" fmla="*/ f28 1 f18"/>
                <a:gd name="f41" fmla="*/ f29 1 f19"/>
                <a:gd name="f42" fmla="*/ f30 1 f18"/>
                <a:gd name="f43" fmla="*/ f31 1 f18"/>
                <a:gd name="f44" fmla="*/ f32 1 f19"/>
                <a:gd name="f45" fmla="*/ f33 1 f19"/>
                <a:gd name="f46" fmla="*/ f34 1 f18"/>
                <a:gd name="f47" fmla="*/ f35 f13 1"/>
                <a:gd name="f48" fmla="*/ f36 f13 1"/>
                <a:gd name="f49" fmla="*/ f38 f14 1"/>
                <a:gd name="f50" fmla="*/ f37 f14 1"/>
                <a:gd name="f51" fmla="*/ f40 f13 1"/>
                <a:gd name="f52" fmla="*/ f41 f14 1"/>
                <a:gd name="f53" fmla="*/ f42 f13 1"/>
                <a:gd name="f54" fmla="*/ f43 f13 1"/>
                <a:gd name="f55" fmla="*/ f44 f14 1"/>
                <a:gd name="f56" fmla="*/ f45 f14 1"/>
                <a:gd name="f57" fmla="*/ f46 f13 1"/>
              </a:gdLst>
              <a:ahLst/>
              <a:cxnLst>
                <a:cxn ang="3cd4">
                  <a:pos x="hc" y="t"/>
                </a:cxn>
                <a:cxn ang="0">
                  <a:pos x="r" y="vc"/>
                </a:cxn>
                <a:cxn ang="cd4">
                  <a:pos x="hc" y="b"/>
                </a:cxn>
                <a:cxn ang="cd2">
                  <a:pos x="l" y="vc"/>
                </a:cxn>
                <a:cxn ang="f39">
                  <a:pos x="f51" y="f52"/>
                </a:cxn>
                <a:cxn ang="f39">
                  <a:pos x="f53" y="f52"/>
                </a:cxn>
                <a:cxn ang="f39">
                  <a:pos x="f54" y="f55"/>
                </a:cxn>
                <a:cxn ang="f39">
                  <a:pos x="f54" y="f56"/>
                </a:cxn>
                <a:cxn ang="f39">
                  <a:pos x="f54" y="f56"/>
                </a:cxn>
                <a:cxn ang="f39">
                  <a:pos x="f57" y="f56"/>
                </a:cxn>
                <a:cxn ang="f39">
                  <a:pos x="f57" y="f56"/>
                </a:cxn>
                <a:cxn ang="f39">
                  <a:pos x="f57" y="f55"/>
                </a:cxn>
                <a:cxn ang="f39">
                  <a:pos x="f51" y="f52"/>
                </a:cxn>
              </a:cxnLst>
              <a:rect l="f47" t="f50" r="f48" b="f49"/>
              <a:pathLst>
                <a:path w="2835327" h="420567">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solidFill>
              <a:schemeClr val="accent1"/>
            </a:solidFill>
            <a:ln w="12701" cap="flat">
              <a:solidFill>
                <a:srgbClr val="4F81BD"/>
              </a:solidFill>
              <a:prstDash val="solid"/>
              <a:miter/>
            </a:ln>
          </p:spPr>
          <p:txBody>
            <a:bodyPr vert="horz" wrap="square" lIns="54827" tIns="54827" rIns="54827" bIns="3429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1" i="0" u="none" strike="noStrike" kern="1200" cap="none" spc="0" baseline="0">
                  <a:solidFill>
                    <a:srgbClr val="E3DAD2"/>
                  </a:solidFill>
                  <a:uFillTx/>
                  <a:latin typeface="Corbel"/>
                </a:rPr>
                <a:t>Strategy</a:t>
              </a:r>
            </a:p>
          </p:txBody>
        </p:sp>
        <p:sp>
          <p:nvSpPr>
            <p:cNvPr id="14" name="Freeform: Shape 13">
              <a:extLst>
                <a:ext uri="{FF2B5EF4-FFF2-40B4-BE49-F238E27FC236}">
                  <a16:creationId xmlns:a16="http://schemas.microsoft.com/office/drawing/2014/main" id="{40E0E243-26A9-4424-8660-DBF5A6303F8E}"/>
                </a:ext>
              </a:extLst>
            </p:cNvPr>
            <p:cNvSpPr/>
            <p:nvPr/>
          </p:nvSpPr>
          <p:spPr>
            <a:xfrm>
              <a:off x="973214" y="5398160"/>
              <a:ext cx="10905106" cy="841257"/>
            </a:xfrm>
            <a:custGeom>
              <a:avLst/>
              <a:gdLst>
                <a:gd name="f0" fmla="val 10800000"/>
                <a:gd name="f1" fmla="val 5400000"/>
                <a:gd name="f2" fmla="val 180"/>
                <a:gd name="f3" fmla="val w"/>
                <a:gd name="f4" fmla="val h"/>
                <a:gd name="f5" fmla="val 0"/>
                <a:gd name="f6" fmla="val 10905106"/>
                <a:gd name="f7" fmla="val 841260"/>
                <a:gd name="f8" fmla="+- 0 0 -90"/>
                <a:gd name="f9" fmla="*/ f3 1 10905106"/>
                <a:gd name="f10" fmla="*/ f4 1 841260"/>
                <a:gd name="f11" fmla="+- f7 0 f5"/>
                <a:gd name="f12" fmla="+- f6 0 f5"/>
                <a:gd name="f13" fmla="*/ f8 f0 1"/>
                <a:gd name="f14" fmla="*/ f12 1 10905106"/>
                <a:gd name="f15" fmla="*/ f11 1 841260"/>
                <a:gd name="f16" fmla="*/ 0 f12 1"/>
                <a:gd name="f17" fmla="*/ 0 f11 1"/>
                <a:gd name="f18" fmla="*/ 10905106 f12 1"/>
                <a:gd name="f19" fmla="*/ 841260 f11 1"/>
                <a:gd name="f20" fmla="*/ f13 1 f2"/>
                <a:gd name="f21" fmla="*/ f16 1 10905106"/>
                <a:gd name="f22" fmla="*/ f17 1 841260"/>
                <a:gd name="f23" fmla="*/ f18 1 10905106"/>
                <a:gd name="f24" fmla="*/ f19 1 84126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905106" h="841260">
                  <a:moveTo>
                    <a:pt x="f5" y="f5"/>
                  </a:moveTo>
                  <a:lnTo>
                    <a:pt x="f6" y="f5"/>
                  </a:lnTo>
                  <a:lnTo>
                    <a:pt x="f6" y="f7"/>
                  </a:lnTo>
                  <a:lnTo>
                    <a:pt x="f5" y="f7"/>
                  </a:lnTo>
                  <a:lnTo>
                    <a:pt x="f5" y="f5"/>
                  </a:lnTo>
                  <a:close/>
                </a:path>
              </a:pathLst>
            </a:custGeom>
            <a:noFill/>
            <a:ln cap="flat">
              <a:noFill/>
              <a:prstDash val="solid"/>
            </a:ln>
          </p:spPr>
          <p:txBody>
            <a:bodyPr vert="horz" wrap="square" lIns="24761" tIns="24761" rIns="24761" bIns="24761" anchor="ctr" anchorCtr="0" compatLnSpc="1">
              <a:noAutofit/>
            </a:bodyPr>
            <a:lstStyle/>
            <a:p>
              <a:pPr marL="114300" marR="0" lvl="1"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r>
                <a:rPr lang="en-US" sz="1300" b="1" i="0" u="none" strike="noStrike" kern="1200" cap="none" spc="0" baseline="0">
                  <a:solidFill>
                    <a:srgbClr val="A37261"/>
                  </a:solidFill>
                  <a:uFillTx/>
                  <a:latin typeface="Corbel"/>
                </a:rPr>
                <a:t>Provide supportive services for eligible low-to-moderate income individuals in support of affordable housing, economic development, and public facilities and improvements goal driven activities.</a:t>
              </a:r>
              <a:endParaRPr lang="en-US" sz="1300" b="0" i="0" u="none" strike="noStrike" kern="1200" cap="none" spc="0" baseline="0">
                <a:solidFill>
                  <a:srgbClr val="A37261"/>
                </a:solidFill>
                <a:uFillTx/>
                <a:latin typeface="Corbel"/>
              </a:endParaRPr>
            </a:p>
          </p:txBody>
        </p:sp>
      </p:grpSp>
      <p:sp>
        <p:nvSpPr>
          <p:cNvPr id="15" name="Title 1">
            <a:extLst>
              <a:ext uri="{FF2B5EF4-FFF2-40B4-BE49-F238E27FC236}">
                <a16:creationId xmlns:a16="http://schemas.microsoft.com/office/drawing/2014/main" id="{B75A6CF4-9D6A-4254-8A0E-13756E81B3DD}"/>
              </a:ext>
            </a:extLst>
          </p:cNvPr>
          <p:cNvSpPr txBox="1">
            <a:spLocks/>
          </p:cNvSpPr>
          <p:nvPr/>
        </p:nvSpPr>
        <p:spPr>
          <a:xfrm>
            <a:off x="1095954" y="407967"/>
            <a:ext cx="9150675" cy="68352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t>Public Services Goal Strategies</a:t>
            </a:r>
          </a:p>
        </p:txBody>
      </p:sp>
      <p:sp>
        <p:nvSpPr>
          <p:cNvPr id="16" name="Slide Number Placeholder 15">
            <a:extLst>
              <a:ext uri="{FF2B5EF4-FFF2-40B4-BE49-F238E27FC236}">
                <a16:creationId xmlns:a16="http://schemas.microsoft.com/office/drawing/2014/main" id="{D5E6AA6F-5812-41EA-BB08-7B49B2C124F8}"/>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98622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2" y="387243"/>
            <a:ext cx="10772775" cy="1249368"/>
          </a:xfrm>
        </p:spPr>
        <p:txBody>
          <a:bodyPr/>
          <a:lstStyle/>
          <a:p>
            <a:pPr algn="ctr"/>
            <a:r>
              <a:rPr lang="en-US" dirty="0"/>
              <a:t>Consolidated Plan Goals</a:t>
            </a:r>
          </a:p>
        </p:txBody>
      </p:sp>
      <p:sp>
        <p:nvSpPr>
          <p:cNvPr id="3" name="Content Placeholder 2"/>
          <p:cNvSpPr>
            <a:spLocks noGrp="1"/>
          </p:cNvSpPr>
          <p:nvPr>
            <p:ph idx="1"/>
          </p:nvPr>
        </p:nvSpPr>
        <p:spPr>
          <a:xfrm>
            <a:off x="951693" y="1821483"/>
            <a:ext cx="9677229" cy="3399906"/>
          </a:xfrm>
        </p:spPr>
        <p:txBody>
          <a:bodyPr/>
          <a:lstStyle/>
          <a:p>
            <a:pPr marL="0" indent="0" algn="ctr">
              <a:buNone/>
            </a:pPr>
            <a:r>
              <a:rPr lang="en-US" sz="2800" dirty="0"/>
              <a:t>Goal 4:  Public Facilities &amp; Improvements</a:t>
            </a:r>
          </a:p>
          <a:p>
            <a:pPr marL="0" indent="0" algn="ctr">
              <a:buNone/>
            </a:pPr>
            <a:r>
              <a:rPr lang="en-US" dirty="0"/>
              <a:t> </a:t>
            </a:r>
          </a:p>
          <a:p>
            <a:pPr lvl="1" algn="ctr"/>
            <a:r>
              <a:rPr lang="en-US" sz="2000" dirty="0"/>
              <a:t>To foster public infrastructure improvements that improve the lives of low and moderate income residents in Athens-Clarke County</a:t>
            </a:r>
            <a:r>
              <a:rPr lang="en-US" sz="2000" i="1" dirty="0"/>
              <a:t>. </a:t>
            </a:r>
          </a:p>
          <a:p>
            <a:pPr marL="0" indent="0">
              <a:buNone/>
            </a:pPr>
            <a:endParaRPr lang="en-US" dirty="0"/>
          </a:p>
        </p:txBody>
      </p:sp>
      <p:sp>
        <p:nvSpPr>
          <p:cNvPr id="4" name="TextBox 1"/>
          <p:cNvSpPr txBox="1">
            <a:spLocks noChangeArrowheads="1"/>
          </p:cNvSpPr>
          <p:nvPr/>
        </p:nvSpPr>
        <p:spPr bwMode="auto">
          <a:xfrm>
            <a:off x="604395" y="5406261"/>
            <a:ext cx="107022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defRPr/>
            </a:pPr>
            <a:r>
              <a:rPr lang="en-US" altLang="en-US" sz="2000" dirty="0">
                <a:solidFill>
                  <a:schemeClr val="accent1"/>
                </a:solidFill>
                <a:latin typeface="+mn-lt"/>
              </a:rPr>
              <a:t>If applying for Public Facilities &amp; Improvements funding, please speak with </a:t>
            </a:r>
          </a:p>
          <a:p>
            <a:pPr algn="ctr" eaLnBrk="1" hangingPunct="1">
              <a:spcBef>
                <a:spcPct val="0"/>
              </a:spcBef>
              <a:buFontTx/>
              <a:buNone/>
              <a:defRPr/>
            </a:pPr>
            <a:r>
              <a:rPr lang="en-US" altLang="en-US" sz="2000" dirty="0">
                <a:solidFill>
                  <a:schemeClr val="accent1"/>
                </a:solidFill>
                <a:latin typeface="+mn-lt"/>
              </a:rPr>
              <a:t>Marci Irwin no later than Friday, November 1, 2024</a:t>
            </a:r>
            <a:r>
              <a:rPr lang="en-US" altLang="en-US" sz="2400" dirty="0">
                <a:solidFill>
                  <a:schemeClr val="accent1"/>
                </a:solidFill>
                <a:latin typeface="+mn-lt"/>
              </a:rPr>
              <a:t>. </a:t>
            </a:r>
          </a:p>
        </p:txBody>
      </p:sp>
      <p:pic>
        <p:nvPicPr>
          <p:cNvPr id="5" name="Picture 4">
            <a:extLst>
              <a:ext uri="{FF2B5EF4-FFF2-40B4-BE49-F238E27FC236}">
                <a16:creationId xmlns:a16="http://schemas.microsoft.com/office/drawing/2014/main" id="{AA7D4968-D362-40F9-85B5-0474D8901DEA}"/>
              </a:ext>
            </a:extLst>
          </p:cNvPr>
          <p:cNvPicPr>
            <a:picLocks noChangeAspect="1"/>
          </p:cNvPicPr>
          <p:nvPr/>
        </p:nvPicPr>
        <p:blipFill>
          <a:blip r:embed="rId2"/>
          <a:stretch>
            <a:fillRect/>
          </a:stretch>
        </p:blipFill>
        <p:spPr>
          <a:xfrm>
            <a:off x="4420651" y="3521436"/>
            <a:ext cx="2739312" cy="1520318"/>
          </a:xfrm>
          <a:prstGeom prst="rect">
            <a:avLst/>
          </a:prstGeom>
        </p:spPr>
      </p:pic>
      <p:sp>
        <p:nvSpPr>
          <p:cNvPr id="6" name="Slide Number Placeholder 5">
            <a:extLst>
              <a:ext uri="{FF2B5EF4-FFF2-40B4-BE49-F238E27FC236}">
                <a16:creationId xmlns:a16="http://schemas.microsoft.com/office/drawing/2014/main" id="{ED7172AF-BCAD-4431-A1EE-E3F42B180F21}"/>
              </a:ext>
            </a:extLst>
          </p:cNvPr>
          <p:cNvSpPr>
            <a:spLocks noGrp="1"/>
          </p:cNvSpPr>
          <p:nvPr>
            <p:ph type="sldNum" sz="quarter" idx="12"/>
          </p:nvPr>
        </p:nvSpPr>
        <p:spPr/>
        <p:txBody>
          <a:bodyPr/>
          <a:lstStyle/>
          <a:p>
            <a:fld id="{E97799C9-84D9-46D2-A11E-BCF8A720529D}" type="slidenum">
              <a:rPr lang="en-US" smtClean="0"/>
              <a:t>15</a:t>
            </a:fld>
            <a:endParaRPr lang="en-US" dirty="0"/>
          </a:p>
        </p:txBody>
      </p:sp>
    </p:spTree>
    <p:extLst>
      <p:ext uri="{BB962C8B-B14F-4D97-AF65-F5344CB8AC3E}">
        <p14:creationId xmlns:p14="http://schemas.microsoft.com/office/powerpoint/2010/main" val="79032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3">
            <a:extLst>
              <a:ext uri="{FF2B5EF4-FFF2-40B4-BE49-F238E27FC236}">
                <a16:creationId xmlns:a16="http://schemas.microsoft.com/office/drawing/2014/main" id="{4D126EAF-A389-4918-887F-A1E1B0C2C1C8}"/>
              </a:ext>
            </a:extLst>
          </p:cNvPr>
          <p:cNvGrpSpPr/>
          <p:nvPr/>
        </p:nvGrpSpPr>
        <p:grpSpPr>
          <a:xfrm>
            <a:off x="620157" y="2232132"/>
            <a:ext cx="10951686" cy="3171696"/>
            <a:chOff x="1050929" y="2243562"/>
            <a:chExt cx="10951686" cy="3171696"/>
          </a:xfrm>
        </p:grpSpPr>
        <p:sp>
          <p:nvSpPr>
            <p:cNvPr id="3" name="Freeform: Shape 2">
              <a:extLst>
                <a:ext uri="{FF2B5EF4-FFF2-40B4-BE49-F238E27FC236}">
                  <a16:creationId xmlns:a16="http://schemas.microsoft.com/office/drawing/2014/main" id="{2FBCA3FE-FFD1-4202-A254-E17226E63148}"/>
                </a:ext>
              </a:extLst>
            </p:cNvPr>
            <p:cNvSpPr/>
            <p:nvPr/>
          </p:nvSpPr>
          <p:spPr>
            <a:xfrm>
              <a:off x="1050929" y="4490435"/>
              <a:ext cx="1095168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3D6696"/>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Freeform: Shape 3">
              <a:extLst>
                <a:ext uri="{FF2B5EF4-FFF2-40B4-BE49-F238E27FC236}">
                  <a16:creationId xmlns:a16="http://schemas.microsoft.com/office/drawing/2014/main" id="{A3A5E0C1-F25E-42C6-8255-8703B2E33AD2}"/>
                </a:ext>
              </a:extLst>
            </p:cNvPr>
            <p:cNvSpPr/>
            <p:nvPr/>
          </p:nvSpPr>
          <p:spPr>
            <a:xfrm>
              <a:off x="1050929" y="2798301"/>
              <a:ext cx="1095168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3D6696"/>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 name="Freeform: Shape 4">
              <a:extLst>
                <a:ext uri="{FF2B5EF4-FFF2-40B4-BE49-F238E27FC236}">
                  <a16:creationId xmlns:a16="http://schemas.microsoft.com/office/drawing/2014/main" id="{15C22491-C4EA-4128-9BF1-2F78EC9FCB64}"/>
                </a:ext>
              </a:extLst>
            </p:cNvPr>
            <p:cNvSpPr/>
            <p:nvPr/>
          </p:nvSpPr>
          <p:spPr>
            <a:xfrm>
              <a:off x="3898361" y="2243562"/>
              <a:ext cx="8104244" cy="554739"/>
            </a:xfrm>
            <a:custGeom>
              <a:avLst/>
              <a:gdLst>
                <a:gd name="f0" fmla="val 10800000"/>
                <a:gd name="f1" fmla="val 5400000"/>
                <a:gd name="f2" fmla="val 180"/>
                <a:gd name="f3" fmla="val w"/>
                <a:gd name="f4" fmla="val h"/>
                <a:gd name="f5" fmla="val 0"/>
                <a:gd name="f6" fmla="val 8104246"/>
                <a:gd name="f7" fmla="val 554742"/>
                <a:gd name="f8" fmla="+- 0 0 -90"/>
                <a:gd name="f9" fmla="*/ f3 1 8104246"/>
                <a:gd name="f10" fmla="*/ f4 1 554742"/>
                <a:gd name="f11" fmla="+- f7 0 f5"/>
                <a:gd name="f12" fmla="+- f6 0 f5"/>
                <a:gd name="f13" fmla="*/ f8 f0 1"/>
                <a:gd name="f14" fmla="*/ f12 1 8104246"/>
                <a:gd name="f15" fmla="*/ f11 1 554742"/>
                <a:gd name="f16" fmla="*/ 0 f12 1"/>
                <a:gd name="f17" fmla="*/ 0 f11 1"/>
                <a:gd name="f18" fmla="*/ 8104246 f12 1"/>
                <a:gd name="f19" fmla="*/ 554742 f11 1"/>
                <a:gd name="f20" fmla="*/ f13 1 f2"/>
                <a:gd name="f21" fmla="*/ f16 1 8104246"/>
                <a:gd name="f22" fmla="*/ f17 1 554742"/>
                <a:gd name="f23" fmla="*/ f18 1 8104246"/>
                <a:gd name="f24" fmla="*/ f19 1 55474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104246" h="554742">
                  <a:moveTo>
                    <a:pt x="f5" y="f5"/>
                  </a:moveTo>
                  <a:lnTo>
                    <a:pt x="f6" y="f5"/>
                  </a:lnTo>
                  <a:lnTo>
                    <a:pt x="f6" y="f7"/>
                  </a:lnTo>
                  <a:lnTo>
                    <a:pt x="f5" y="f7"/>
                  </a:lnTo>
                  <a:lnTo>
                    <a:pt x="f5" y="f5"/>
                  </a:lnTo>
                  <a:close/>
                </a:path>
              </a:pathLst>
            </a:custGeom>
            <a:noFill/>
            <a:ln cap="flat">
              <a:noFill/>
              <a:prstDash val="solid"/>
            </a:ln>
          </p:spPr>
          <p:txBody>
            <a:bodyPr vert="horz" wrap="square" lIns="26673" tIns="26673" rIns="26673" bIns="26673" anchor="ctr" anchorCtr="0" compatLnSpc="1">
              <a:noAutofit/>
            </a:bodyPr>
            <a:lstStyle/>
            <a:p>
              <a:pPr marL="0" marR="0" lvl="0" indent="0" algn="l" defTabSz="622304"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400" b="1" i="0" u="none" strike="noStrike" kern="1200" cap="none" spc="0" baseline="0">
                  <a:solidFill>
                    <a:srgbClr val="E6B9B8"/>
                  </a:solidFill>
                  <a:uFillTx/>
                  <a:latin typeface="Corbel"/>
                </a:rPr>
                <a:t>  </a:t>
              </a:r>
              <a:r>
                <a:rPr lang="en-US" sz="1600" b="1" i="0" u="none" strike="noStrike" kern="1200" cap="none" spc="0" baseline="0">
                  <a:solidFill>
                    <a:srgbClr val="58696B"/>
                  </a:solidFill>
                  <a:uFillTx/>
                  <a:latin typeface="Corbel"/>
                </a:rPr>
                <a:t>CDBG</a:t>
              </a:r>
              <a:endParaRPr lang="en-US" sz="1400" b="1" i="0" u="none" strike="noStrike" kern="1200" cap="none" spc="0" baseline="0">
                <a:solidFill>
                  <a:srgbClr val="58696B"/>
                </a:solidFill>
                <a:uFillTx/>
                <a:latin typeface="Corbel"/>
              </a:endParaRPr>
            </a:p>
          </p:txBody>
        </p:sp>
        <p:sp>
          <p:nvSpPr>
            <p:cNvPr id="6" name="Freeform: Shape 5">
              <a:extLst>
                <a:ext uri="{FF2B5EF4-FFF2-40B4-BE49-F238E27FC236}">
                  <a16:creationId xmlns:a16="http://schemas.microsoft.com/office/drawing/2014/main" id="{AFC56BDF-AFFE-4B76-9535-DCED66433074}"/>
                </a:ext>
              </a:extLst>
            </p:cNvPr>
            <p:cNvSpPr/>
            <p:nvPr/>
          </p:nvSpPr>
          <p:spPr>
            <a:xfrm>
              <a:off x="1050929" y="2243562"/>
              <a:ext cx="2847432" cy="554739"/>
            </a:xfrm>
            <a:custGeom>
              <a:avLst/>
              <a:gdLst>
                <a:gd name="f0" fmla="val 10800000"/>
                <a:gd name="f1" fmla="val 5400000"/>
                <a:gd name="f2" fmla="val 180"/>
                <a:gd name="f3" fmla="val w"/>
                <a:gd name="f4" fmla="val h"/>
                <a:gd name="f5" fmla="val 0"/>
                <a:gd name="f6" fmla="val 2847437"/>
                <a:gd name="f7" fmla="val 554742"/>
                <a:gd name="f8" fmla="val 92475"/>
                <a:gd name="f9" fmla="val 2754962"/>
                <a:gd name="f10" fmla="val 2806035"/>
                <a:gd name="f11" fmla="val 41402"/>
                <a:gd name="f12" fmla="+- 0 0 -90"/>
                <a:gd name="f13" fmla="*/ f3 1 2847437"/>
                <a:gd name="f14" fmla="*/ f4 1 554742"/>
                <a:gd name="f15" fmla="+- f7 0 f5"/>
                <a:gd name="f16" fmla="+- f6 0 f5"/>
                <a:gd name="f17" fmla="*/ f12 f0 1"/>
                <a:gd name="f18" fmla="*/ f16 1 2847437"/>
                <a:gd name="f19" fmla="*/ f15 1 554742"/>
                <a:gd name="f20" fmla="*/ 92475 f16 1"/>
                <a:gd name="f21" fmla="*/ 0 f15 1"/>
                <a:gd name="f22" fmla="*/ 2754962 f16 1"/>
                <a:gd name="f23" fmla="*/ 2847437 f16 1"/>
                <a:gd name="f24" fmla="*/ 92475 f15 1"/>
                <a:gd name="f25" fmla="*/ 554742 f15 1"/>
                <a:gd name="f26" fmla="*/ 0 f16 1"/>
                <a:gd name="f27" fmla="*/ f17 1 f2"/>
                <a:gd name="f28" fmla="*/ f20 1 2847437"/>
                <a:gd name="f29" fmla="*/ f21 1 554742"/>
                <a:gd name="f30" fmla="*/ f22 1 2847437"/>
                <a:gd name="f31" fmla="*/ f23 1 2847437"/>
                <a:gd name="f32" fmla="*/ f24 1 554742"/>
                <a:gd name="f33" fmla="*/ f25 1 554742"/>
                <a:gd name="f34" fmla="*/ f26 1 2847437"/>
                <a:gd name="f35" fmla="*/ f5 1 f18"/>
                <a:gd name="f36" fmla="*/ f6 1 f18"/>
                <a:gd name="f37" fmla="*/ f5 1 f19"/>
                <a:gd name="f38" fmla="*/ f7 1 f19"/>
                <a:gd name="f39" fmla="+- f27 0 f1"/>
                <a:gd name="f40" fmla="*/ f28 1 f18"/>
                <a:gd name="f41" fmla="*/ f29 1 f19"/>
                <a:gd name="f42" fmla="*/ f30 1 f18"/>
                <a:gd name="f43" fmla="*/ f31 1 f18"/>
                <a:gd name="f44" fmla="*/ f32 1 f19"/>
                <a:gd name="f45" fmla="*/ f33 1 f19"/>
                <a:gd name="f46" fmla="*/ f34 1 f18"/>
                <a:gd name="f47" fmla="*/ f35 f13 1"/>
                <a:gd name="f48" fmla="*/ f36 f13 1"/>
                <a:gd name="f49" fmla="*/ f38 f14 1"/>
                <a:gd name="f50" fmla="*/ f37 f14 1"/>
                <a:gd name="f51" fmla="*/ f40 f13 1"/>
                <a:gd name="f52" fmla="*/ f41 f14 1"/>
                <a:gd name="f53" fmla="*/ f42 f13 1"/>
                <a:gd name="f54" fmla="*/ f43 f13 1"/>
                <a:gd name="f55" fmla="*/ f44 f14 1"/>
                <a:gd name="f56" fmla="*/ f45 f14 1"/>
                <a:gd name="f57" fmla="*/ f46 f13 1"/>
              </a:gdLst>
              <a:ahLst/>
              <a:cxnLst>
                <a:cxn ang="3cd4">
                  <a:pos x="hc" y="t"/>
                </a:cxn>
                <a:cxn ang="0">
                  <a:pos x="r" y="vc"/>
                </a:cxn>
                <a:cxn ang="cd4">
                  <a:pos x="hc" y="b"/>
                </a:cxn>
                <a:cxn ang="cd2">
                  <a:pos x="l" y="vc"/>
                </a:cxn>
                <a:cxn ang="f39">
                  <a:pos x="f51" y="f52"/>
                </a:cxn>
                <a:cxn ang="f39">
                  <a:pos x="f53" y="f52"/>
                </a:cxn>
                <a:cxn ang="f39">
                  <a:pos x="f54" y="f55"/>
                </a:cxn>
                <a:cxn ang="f39">
                  <a:pos x="f54" y="f56"/>
                </a:cxn>
                <a:cxn ang="f39">
                  <a:pos x="f54" y="f56"/>
                </a:cxn>
                <a:cxn ang="f39">
                  <a:pos x="f57" y="f56"/>
                </a:cxn>
                <a:cxn ang="f39">
                  <a:pos x="f57" y="f56"/>
                </a:cxn>
                <a:cxn ang="f39">
                  <a:pos x="f57" y="f55"/>
                </a:cxn>
                <a:cxn ang="f39">
                  <a:pos x="f51" y="f52"/>
                </a:cxn>
              </a:cxnLst>
              <a:rect l="f47" t="f50" r="f48" b="f49"/>
              <a:pathLst>
                <a:path w="2847437" h="554742">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solidFill>
              <a:schemeClr val="accent4"/>
            </a:solidFill>
            <a:ln w="12701" cap="flat">
              <a:solidFill>
                <a:srgbClr val="4F81BD"/>
              </a:solidFill>
              <a:prstDash val="solid"/>
              <a:miter/>
            </a:ln>
          </p:spPr>
          <p:txBody>
            <a:bodyPr vert="horz" wrap="square" lIns="61374" tIns="61374" rIns="61374" bIns="3429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1" i="0" u="none" strike="noStrike" kern="1200" cap="none" spc="0" baseline="0" dirty="0">
                  <a:solidFill>
                    <a:srgbClr val="DCE2E3"/>
                  </a:solidFill>
                  <a:uFillTx/>
                  <a:latin typeface="Corbel"/>
                </a:rPr>
                <a:t>Strategy</a:t>
              </a:r>
            </a:p>
          </p:txBody>
        </p:sp>
        <p:sp>
          <p:nvSpPr>
            <p:cNvPr id="7" name="Freeform: Shape 6">
              <a:extLst>
                <a:ext uri="{FF2B5EF4-FFF2-40B4-BE49-F238E27FC236}">
                  <a16:creationId xmlns:a16="http://schemas.microsoft.com/office/drawing/2014/main" id="{05E073D6-B419-4E11-A557-40D599D90A20}"/>
                </a:ext>
              </a:extLst>
            </p:cNvPr>
            <p:cNvSpPr/>
            <p:nvPr/>
          </p:nvSpPr>
          <p:spPr>
            <a:xfrm>
              <a:off x="1050929" y="2632923"/>
              <a:ext cx="10951686" cy="1109651"/>
            </a:xfrm>
            <a:custGeom>
              <a:avLst/>
              <a:gdLst>
                <a:gd name="f0" fmla="val 10800000"/>
                <a:gd name="f1" fmla="val 5400000"/>
                <a:gd name="f2" fmla="val 180"/>
                <a:gd name="f3" fmla="val w"/>
                <a:gd name="f4" fmla="val h"/>
                <a:gd name="f5" fmla="val 0"/>
                <a:gd name="f6" fmla="val 10951684"/>
                <a:gd name="f7" fmla="val 1109651"/>
                <a:gd name="f8" fmla="+- 0 0 -90"/>
                <a:gd name="f9" fmla="*/ f3 1 10951684"/>
                <a:gd name="f10" fmla="*/ f4 1 1109651"/>
                <a:gd name="f11" fmla="+- f7 0 f5"/>
                <a:gd name="f12" fmla="+- f6 0 f5"/>
                <a:gd name="f13" fmla="*/ f8 f0 1"/>
                <a:gd name="f14" fmla="*/ f12 1 10951684"/>
                <a:gd name="f15" fmla="*/ f11 1 1109651"/>
                <a:gd name="f16" fmla="*/ 0 f12 1"/>
                <a:gd name="f17" fmla="*/ 0 f11 1"/>
                <a:gd name="f18" fmla="*/ 10951684 f12 1"/>
                <a:gd name="f19" fmla="*/ 1109651 f11 1"/>
                <a:gd name="f20" fmla="*/ f13 1 f2"/>
                <a:gd name="f21" fmla="*/ f16 1 10951684"/>
                <a:gd name="f22" fmla="*/ f17 1 1109651"/>
                <a:gd name="f23" fmla="*/ f18 1 10951684"/>
                <a:gd name="f24" fmla="*/ f19 1 110965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951684" h="1109651">
                  <a:moveTo>
                    <a:pt x="f5" y="f5"/>
                  </a:moveTo>
                  <a:lnTo>
                    <a:pt x="f6" y="f5"/>
                  </a:lnTo>
                  <a:lnTo>
                    <a:pt x="f6" y="f7"/>
                  </a:lnTo>
                  <a:lnTo>
                    <a:pt x="f5" y="f7"/>
                  </a:lnTo>
                  <a:lnTo>
                    <a:pt x="f5" y="f5"/>
                  </a:lnTo>
                  <a:close/>
                </a:path>
              </a:pathLst>
            </a:custGeom>
            <a:noFill/>
            <a:ln cap="flat">
              <a:noFill/>
              <a:prstDash val="solid"/>
            </a:ln>
          </p:spPr>
          <p:txBody>
            <a:bodyPr vert="horz" wrap="square" lIns="30476" tIns="30476" rIns="30476" bIns="30476" anchor="ctr" anchorCtr="0" compatLnSpc="1">
              <a:noAutofit/>
            </a:bodyPr>
            <a:lstStyle/>
            <a:p>
              <a:pPr marL="171450" marR="0" lvl="1" indent="-171450" algn="l" defTabSz="711202"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600" b="1" i="0" u="none" strike="noStrike" kern="1200" cap="none" spc="0" baseline="0">
                  <a:solidFill>
                    <a:srgbClr val="424F50"/>
                  </a:solidFill>
                  <a:uFillTx/>
                  <a:latin typeface="Corbel"/>
                </a:rPr>
                <a:t>Improve facilities for persons with special needs such as facilities for individuals experiencing homelessness, domestic violence shelters, nursing homes, assisted living for individuals with disabilities, or mental health facilities.</a:t>
              </a:r>
            </a:p>
          </p:txBody>
        </p:sp>
        <p:sp>
          <p:nvSpPr>
            <p:cNvPr id="8" name="Freeform: Shape 7">
              <a:extLst>
                <a:ext uri="{FF2B5EF4-FFF2-40B4-BE49-F238E27FC236}">
                  <a16:creationId xmlns:a16="http://schemas.microsoft.com/office/drawing/2014/main" id="{586C888A-96C0-4431-8847-3F263CE37566}"/>
                </a:ext>
              </a:extLst>
            </p:cNvPr>
            <p:cNvSpPr/>
            <p:nvPr/>
          </p:nvSpPr>
          <p:spPr>
            <a:xfrm>
              <a:off x="3898361" y="3935696"/>
              <a:ext cx="8104244" cy="554739"/>
            </a:xfrm>
            <a:custGeom>
              <a:avLst/>
              <a:gdLst>
                <a:gd name="f0" fmla="val 10800000"/>
                <a:gd name="f1" fmla="val 5400000"/>
                <a:gd name="f2" fmla="val 180"/>
                <a:gd name="f3" fmla="val w"/>
                <a:gd name="f4" fmla="val h"/>
                <a:gd name="f5" fmla="val 0"/>
                <a:gd name="f6" fmla="val 8104246"/>
                <a:gd name="f7" fmla="val 554742"/>
                <a:gd name="f8" fmla="+- 0 0 -90"/>
                <a:gd name="f9" fmla="*/ f3 1 8104246"/>
                <a:gd name="f10" fmla="*/ f4 1 554742"/>
                <a:gd name="f11" fmla="+- f7 0 f5"/>
                <a:gd name="f12" fmla="+- f6 0 f5"/>
                <a:gd name="f13" fmla="*/ f8 f0 1"/>
                <a:gd name="f14" fmla="*/ f12 1 8104246"/>
                <a:gd name="f15" fmla="*/ f11 1 554742"/>
                <a:gd name="f16" fmla="*/ 0 f12 1"/>
                <a:gd name="f17" fmla="*/ 0 f11 1"/>
                <a:gd name="f18" fmla="*/ 8104246 f12 1"/>
                <a:gd name="f19" fmla="*/ 554742 f11 1"/>
                <a:gd name="f20" fmla="*/ f13 1 f2"/>
                <a:gd name="f21" fmla="*/ f16 1 8104246"/>
                <a:gd name="f22" fmla="*/ f17 1 554742"/>
                <a:gd name="f23" fmla="*/ f18 1 8104246"/>
                <a:gd name="f24" fmla="*/ f19 1 55474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104246" h="554742">
                  <a:moveTo>
                    <a:pt x="f5" y="f5"/>
                  </a:moveTo>
                  <a:lnTo>
                    <a:pt x="f6" y="f5"/>
                  </a:lnTo>
                  <a:lnTo>
                    <a:pt x="f6" y="f7"/>
                  </a:lnTo>
                  <a:lnTo>
                    <a:pt x="f5" y="f7"/>
                  </a:lnTo>
                  <a:lnTo>
                    <a:pt x="f5" y="f5"/>
                  </a:lnTo>
                  <a:close/>
                </a:path>
              </a:pathLst>
            </a:custGeom>
            <a:noFill/>
            <a:ln cap="flat">
              <a:noFill/>
              <a:prstDash val="solid"/>
            </a:ln>
          </p:spPr>
          <p:txBody>
            <a:bodyPr vert="horz" wrap="square" lIns="26673" tIns="26673" rIns="26673" bIns="26673" anchor="ctr" anchorCtr="0" compatLnSpc="1">
              <a:noAutofit/>
            </a:bodyPr>
            <a:lstStyle/>
            <a:p>
              <a:pPr marL="0" marR="0" lvl="0" indent="0" algn="l" defTabSz="622304"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400" b="1" i="0" u="none" strike="noStrike" kern="1200" cap="none" spc="0" baseline="0">
                  <a:solidFill>
                    <a:srgbClr val="E6B9B8"/>
                  </a:solidFill>
                  <a:uFillTx/>
                  <a:latin typeface="Corbel"/>
                </a:rPr>
                <a:t>  </a:t>
              </a:r>
              <a:r>
                <a:rPr lang="en-US" sz="1600" b="1" i="0" u="none" strike="noStrike" kern="1200" cap="none" spc="0" baseline="0">
                  <a:solidFill>
                    <a:srgbClr val="58696B"/>
                  </a:solidFill>
                  <a:uFillTx/>
                  <a:latin typeface="Corbel"/>
                </a:rPr>
                <a:t>CDBG</a:t>
              </a:r>
              <a:endParaRPr lang="en-US" sz="1400" b="1" i="0" u="none" strike="noStrike" kern="1200" cap="none" spc="0" baseline="0">
                <a:solidFill>
                  <a:srgbClr val="58696B"/>
                </a:solidFill>
                <a:uFillTx/>
                <a:latin typeface="Corbel"/>
              </a:endParaRPr>
            </a:p>
          </p:txBody>
        </p:sp>
        <p:sp>
          <p:nvSpPr>
            <p:cNvPr id="9" name="Freeform: Shape 8">
              <a:extLst>
                <a:ext uri="{FF2B5EF4-FFF2-40B4-BE49-F238E27FC236}">
                  <a16:creationId xmlns:a16="http://schemas.microsoft.com/office/drawing/2014/main" id="{66C5938B-E92A-4077-A9ED-771E127FC9E9}"/>
                </a:ext>
              </a:extLst>
            </p:cNvPr>
            <p:cNvSpPr/>
            <p:nvPr/>
          </p:nvSpPr>
          <p:spPr>
            <a:xfrm>
              <a:off x="1050929" y="3935696"/>
              <a:ext cx="2847432" cy="554739"/>
            </a:xfrm>
            <a:custGeom>
              <a:avLst/>
              <a:gdLst>
                <a:gd name="f0" fmla="val 10800000"/>
                <a:gd name="f1" fmla="val 5400000"/>
                <a:gd name="f2" fmla="val 180"/>
                <a:gd name="f3" fmla="val w"/>
                <a:gd name="f4" fmla="val h"/>
                <a:gd name="f5" fmla="val 0"/>
                <a:gd name="f6" fmla="val 2847437"/>
                <a:gd name="f7" fmla="val 554742"/>
                <a:gd name="f8" fmla="val 92475"/>
                <a:gd name="f9" fmla="val 2754962"/>
                <a:gd name="f10" fmla="val 2806035"/>
                <a:gd name="f11" fmla="val 41402"/>
                <a:gd name="f12" fmla="+- 0 0 -90"/>
                <a:gd name="f13" fmla="*/ f3 1 2847437"/>
                <a:gd name="f14" fmla="*/ f4 1 554742"/>
                <a:gd name="f15" fmla="+- f7 0 f5"/>
                <a:gd name="f16" fmla="+- f6 0 f5"/>
                <a:gd name="f17" fmla="*/ f12 f0 1"/>
                <a:gd name="f18" fmla="*/ f16 1 2847437"/>
                <a:gd name="f19" fmla="*/ f15 1 554742"/>
                <a:gd name="f20" fmla="*/ 92475 f16 1"/>
                <a:gd name="f21" fmla="*/ 0 f15 1"/>
                <a:gd name="f22" fmla="*/ 2754962 f16 1"/>
                <a:gd name="f23" fmla="*/ 2847437 f16 1"/>
                <a:gd name="f24" fmla="*/ 92475 f15 1"/>
                <a:gd name="f25" fmla="*/ 554742 f15 1"/>
                <a:gd name="f26" fmla="*/ 0 f16 1"/>
                <a:gd name="f27" fmla="*/ f17 1 f2"/>
                <a:gd name="f28" fmla="*/ f20 1 2847437"/>
                <a:gd name="f29" fmla="*/ f21 1 554742"/>
                <a:gd name="f30" fmla="*/ f22 1 2847437"/>
                <a:gd name="f31" fmla="*/ f23 1 2847437"/>
                <a:gd name="f32" fmla="*/ f24 1 554742"/>
                <a:gd name="f33" fmla="*/ f25 1 554742"/>
                <a:gd name="f34" fmla="*/ f26 1 2847437"/>
                <a:gd name="f35" fmla="*/ f5 1 f18"/>
                <a:gd name="f36" fmla="*/ f6 1 f18"/>
                <a:gd name="f37" fmla="*/ f5 1 f19"/>
                <a:gd name="f38" fmla="*/ f7 1 f19"/>
                <a:gd name="f39" fmla="+- f27 0 f1"/>
                <a:gd name="f40" fmla="*/ f28 1 f18"/>
                <a:gd name="f41" fmla="*/ f29 1 f19"/>
                <a:gd name="f42" fmla="*/ f30 1 f18"/>
                <a:gd name="f43" fmla="*/ f31 1 f18"/>
                <a:gd name="f44" fmla="*/ f32 1 f19"/>
                <a:gd name="f45" fmla="*/ f33 1 f19"/>
                <a:gd name="f46" fmla="*/ f34 1 f18"/>
                <a:gd name="f47" fmla="*/ f35 f13 1"/>
                <a:gd name="f48" fmla="*/ f36 f13 1"/>
                <a:gd name="f49" fmla="*/ f38 f14 1"/>
                <a:gd name="f50" fmla="*/ f37 f14 1"/>
                <a:gd name="f51" fmla="*/ f40 f13 1"/>
                <a:gd name="f52" fmla="*/ f41 f14 1"/>
                <a:gd name="f53" fmla="*/ f42 f13 1"/>
                <a:gd name="f54" fmla="*/ f43 f13 1"/>
                <a:gd name="f55" fmla="*/ f44 f14 1"/>
                <a:gd name="f56" fmla="*/ f45 f14 1"/>
                <a:gd name="f57" fmla="*/ f46 f13 1"/>
              </a:gdLst>
              <a:ahLst/>
              <a:cxnLst>
                <a:cxn ang="3cd4">
                  <a:pos x="hc" y="t"/>
                </a:cxn>
                <a:cxn ang="0">
                  <a:pos x="r" y="vc"/>
                </a:cxn>
                <a:cxn ang="cd4">
                  <a:pos x="hc" y="b"/>
                </a:cxn>
                <a:cxn ang="cd2">
                  <a:pos x="l" y="vc"/>
                </a:cxn>
                <a:cxn ang="f39">
                  <a:pos x="f51" y="f52"/>
                </a:cxn>
                <a:cxn ang="f39">
                  <a:pos x="f53" y="f52"/>
                </a:cxn>
                <a:cxn ang="f39">
                  <a:pos x="f54" y="f55"/>
                </a:cxn>
                <a:cxn ang="f39">
                  <a:pos x="f54" y="f56"/>
                </a:cxn>
                <a:cxn ang="f39">
                  <a:pos x="f54" y="f56"/>
                </a:cxn>
                <a:cxn ang="f39">
                  <a:pos x="f57" y="f56"/>
                </a:cxn>
                <a:cxn ang="f39">
                  <a:pos x="f57" y="f56"/>
                </a:cxn>
                <a:cxn ang="f39">
                  <a:pos x="f57" y="f55"/>
                </a:cxn>
                <a:cxn ang="f39">
                  <a:pos x="f51" y="f52"/>
                </a:cxn>
              </a:cxnLst>
              <a:rect l="f47" t="f50" r="f48" b="f49"/>
              <a:pathLst>
                <a:path w="2847437" h="554742">
                  <a:moveTo>
                    <a:pt x="f8" y="f5"/>
                  </a:moveTo>
                  <a:lnTo>
                    <a:pt x="f9" y="f5"/>
                  </a:lnTo>
                  <a:cubicBezTo>
                    <a:pt x="f10" y="f5"/>
                    <a:pt x="f6" y="f11"/>
                    <a:pt x="f6" y="f8"/>
                  </a:cubicBezTo>
                  <a:lnTo>
                    <a:pt x="f6" y="f7"/>
                  </a:lnTo>
                  <a:lnTo>
                    <a:pt x="f6" y="f7"/>
                  </a:lnTo>
                  <a:lnTo>
                    <a:pt x="f5" y="f7"/>
                  </a:lnTo>
                  <a:lnTo>
                    <a:pt x="f5" y="f7"/>
                  </a:lnTo>
                  <a:lnTo>
                    <a:pt x="f5" y="f8"/>
                  </a:lnTo>
                  <a:cubicBezTo>
                    <a:pt x="f5" y="f11"/>
                    <a:pt x="f11" y="f5"/>
                    <a:pt x="f8" y="f5"/>
                  </a:cubicBezTo>
                  <a:close/>
                </a:path>
              </a:pathLst>
            </a:custGeom>
            <a:solidFill>
              <a:schemeClr val="accent4"/>
            </a:solidFill>
            <a:ln w="12701" cap="flat">
              <a:solidFill>
                <a:srgbClr val="4F81BD"/>
              </a:solidFill>
              <a:prstDash val="solid"/>
              <a:miter/>
            </a:ln>
          </p:spPr>
          <p:txBody>
            <a:bodyPr vert="horz" wrap="square" lIns="61374" tIns="61374" rIns="61374" bIns="34290"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1" i="0" u="none" strike="noStrike" kern="1200" cap="none" spc="0" baseline="0" dirty="0">
                  <a:solidFill>
                    <a:srgbClr val="DCE2E3"/>
                  </a:solidFill>
                  <a:uFillTx/>
                  <a:latin typeface="Corbel"/>
                </a:rPr>
                <a:t>Strategy</a:t>
              </a:r>
            </a:p>
          </p:txBody>
        </p:sp>
        <p:sp>
          <p:nvSpPr>
            <p:cNvPr id="10" name="Freeform: Shape 9">
              <a:extLst>
                <a:ext uri="{FF2B5EF4-FFF2-40B4-BE49-F238E27FC236}">
                  <a16:creationId xmlns:a16="http://schemas.microsoft.com/office/drawing/2014/main" id="{EE658B05-1DEE-4EFF-86CD-C1BCBC5F8A41}"/>
                </a:ext>
              </a:extLst>
            </p:cNvPr>
            <p:cNvSpPr/>
            <p:nvPr/>
          </p:nvSpPr>
          <p:spPr>
            <a:xfrm>
              <a:off x="1050929" y="4305607"/>
              <a:ext cx="10951686" cy="1109651"/>
            </a:xfrm>
            <a:custGeom>
              <a:avLst/>
              <a:gdLst>
                <a:gd name="f0" fmla="val 10800000"/>
                <a:gd name="f1" fmla="val 5400000"/>
                <a:gd name="f2" fmla="val 180"/>
                <a:gd name="f3" fmla="val w"/>
                <a:gd name="f4" fmla="val h"/>
                <a:gd name="f5" fmla="val 0"/>
                <a:gd name="f6" fmla="val 10951684"/>
                <a:gd name="f7" fmla="val 1109651"/>
                <a:gd name="f8" fmla="+- 0 0 -90"/>
                <a:gd name="f9" fmla="*/ f3 1 10951684"/>
                <a:gd name="f10" fmla="*/ f4 1 1109651"/>
                <a:gd name="f11" fmla="+- f7 0 f5"/>
                <a:gd name="f12" fmla="+- f6 0 f5"/>
                <a:gd name="f13" fmla="*/ f8 f0 1"/>
                <a:gd name="f14" fmla="*/ f12 1 10951684"/>
                <a:gd name="f15" fmla="*/ f11 1 1109651"/>
                <a:gd name="f16" fmla="*/ 0 f12 1"/>
                <a:gd name="f17" fmla="*/ 0 f11 1"/>
                <a:gd name="f18" fmla="*/ 10951684 f12 1"/>
                <a:gd name="f19" fmla="*/ 1109651 f11 1"/>
                <a:gd name="f20" fmla="*/ f13 1 f2"/>
                <a:gd name="f21" fmla="*/ f16 1 10951684"/>
                <a:gd name="f22" fmla="*/ f17 1 1109651"/>
                <a:gd name="f23" fmla="*/ f18 1 10951684"/>
                <a:gd name="f24" fmla="*/ f19 1 110965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951684" h="1109651">
                  <a:moveTo>
                    <a:pt x="f5" y="f5"/>
                  </a:moveTo>
                  <a:lnTo>
                    <a:pt x="f6" y="f5"/>
                  </a:lnTo>
                  <a:lnTo>
                    <a:pt x="f6" y="f7"/>
                  </a:lnTo>
                  <a:lnTo>
                    <a:pt x="f5" y="f7"/>
                  </a:lnTo>
                  <a:lnTo>
                    <a:pt x="f5" y="f5"/>
                  </a:lnTo>
                  <a:close/>
                </a:path>
              </a:pathLst>
            </a:custGeom>
            <a:noFill/>
            <a:ln cap="flat">
              <a:noFill/>
              <a:prstDash val="solid"/>
            </a:ln>
          </p:spPr>
          <p:txBody>
            <a:bodyPr vert="horz" wrap="square" lIns="30476" tIns="30476" rIns="30476" bIns="30476" anchor="ctr" anchorCtr="0" compatLnSpc="1">
              <a:noAutofit/>
            </a:bodyPr>
            <a:lstStyle/>
            <a:p>
              <a:pPr marL="171450" marR="0" lvl="1" indent="-171450" algn="l" defTabSz="711202"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600" b="1" i="0" u="none" strike="noStrike" kern="1200" cap="none" spc="0" baseline="0">
                  <a:solidFill>
                    <a:srgbClr val="424F50"/>
                  </a:solidFill>
                  <a:uFillTx/>
                  <a:latin typeface="Corbel"/>
                </a:rPr>
                <a:t>Improve parks, community centers, sidewalks or other public infrastructure that increase livability, safety, and accessibility for residents in high poverty concentration areas.</a:t>
              </a:r>
            </a:p>
          </p:txBody>
        </p:sp>
      </p:grpSp>
      <p:sp>
        <p:nvSpPr>
          <p:cNvPr id="11" name="Title 1">
            <a:extLst>
              <a:ext uri="{FF2B5EF4-FFF2-40B4-BE49-F238E27FC236}">
                <a16:creationId xmlns:a16="http://schemas.microsoft.com/office/drawing/2014/main" id="{0FC23963-BCD6-4B20-8B65-879A52FAEAF1}"/>
              </a:ext>
            </a:extLst>
          </p:cNvPr>
          <p:cNvSpPr txBox="1">
            <a:spLocks/>
          </p:cNvSpPr>
          <p:nvPr/>
        </p:nvSpPr>
        <p:spPr>
          <a:xfrm>
            <a:off x="1468819" y="503852"/>
            <a:ext cx="9150675" cy="120424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a:t>Public Facilities and Improvements Goal Strategies</a:t>
            </a:r>
            <a:endParaRPr lang="en-US" sz="4400" dirty="0"/>
          </a:p>
        </p:txBody>
      </p:sp>
      <p:sp>
        <p:nvSpPr>
          <p:cNvPr id="12" name="Slide Number Placeholder 11">
            <a:extLst>
              <a:ext uri="{FF2B5EF4-FFF2-40B4-BE49-F238E27FC236}">
                <a16:creationId xmlns:a16="http://schemas.microsoft.com/office/drawing/2014/main" id="{8E399AFD-B942-46D3-BA96-28DE856B10B7}"/>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777911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66548" y="827000"/>
            <a:ext cx="9658904" cy="549275"/>
          </a:xfrm>
        </p:spPr>
        <p:txBody>
          <a:bodyPr>
            <a:noAutofit/>
          </a:bodyPr>
          <a:lstStyle/>
          <a:p>
            <a:pPr algn="ctr">
              <a:defRPr/>
            </a:pPr>
            <a:r>
              <a:rPr lang="en-US" dirty="0"/>
              <a:t>FY26 CDBG Application Release for Funding</a:t>
            </a:r>
          </a:p>
        </p:txBody>
      </p:sp>
      <p:sp>
        <p:nvSpPr>
          <p:cNvPr id="14339" name="Text Box 4"/>
          <p:cNvSpPr txBox="1">
            <a:spLocks noChangeArrowheads="1"/>
          </p:cNvSpPr>
          <p:nvPr/>
        </p:nvSpPr>
        <p:spPr bwMode="auto">
          <a:xfrm>
            <a:off x="1791774" y="2266113"/>
            <a:ext cx="83058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r>
              <a:rPr lang="en-US" altLang="en-US" sz="2800" dirty="0">
                <a:latin typeface="+mn-lt"/>
              </a:rPr>
              <a:t>Athens-Clarke County</a:t>
            </a:r>
          </a:p>
          <a:p>
            <a:pPr algn="ctr" eaLnBrk="1" hangingPunct="1">
              <a:defRPr/>
            </a:pPr>
            <a:r>
              <a:rPr lang="en-US" altLang="en-US" sz="2800" dirty="0">
                <a:latin typeface="+mn-lt"/>
              </a:rPr>
              <a:t>Community Development Block Grant (CDBG)</a:t>
            </a:r>
          </a:p>
          <a:p>
            <a:pPr algn="ctr" eaLnBrk="1" hangingPunct="1">
              <a:defRPr/>
            </a:pPr>
            <a:endParaRPr lang="en-US" altLang="en-US" sz="2800" dirty="0">
              <a:latin typeface="+mn-lt"/>
            </a:endParaRPr>
          </a:p>
          <a:p>
            <a:pPr algn="ctr" eaLnBrk="1" hangingPunct="1">
              <a:defRPr/>
            </a:pPr>
            <a:r>
              <a:rPr lang="en-US" altLang="en-US" sz="2800" b="1" dirty="0">
                <a:solidFill>
                  <a:schemeClr val="accent1"/>
                </a:solidFill>
                <a:latin typeface="+mn-lt"/>
              </a:rPr>
              <a:t>July 1, 2025 – June 30, 2026</a:t>
            </a:r>
          </a:p>
          <a:p>
            <a:pPr algn="ctr" eaLnBrk="1" hangingPunct="1">
              <a:defRPr/>
            </a:pPr>
            <a:endParaRPr lang="en-US" altLang="en-US" sz="2800" dirty="0">
              <a:latin typeface="+mn-lt"/>
            </a:endParaRPr>
          </a:p>
          <a:p>
            <a:pPr algn="ctr" eaLnBrk="1" hangingPunct="1">
              <a:defRPr/>
            </a:pPr>
            <a:r>
              <a:rPr lang="en-US" altLang="en-US" dirty="0">
                <a:latin typeface="+mn-lt"/>
              </a:rPr>
              <a:t>Grant funding is distributed on a </a:t>
            </a:r>
            <a:r>
              <a:rPr lang="en-US" altLang="en-US" b="1" dirty="0">
                <a:latin typeface="+mn-lt"/>
              </a:rPr>
              <a:t>reimbursable</a:t>
            </a:r>
            <a:r>
              <a:rPr lang="en-US" altLang="en-US" dirty="0">
                <a:latin typeface="+mn-lt"/>
              </a:rPr>
              <a:t> basis. </a:t>
            </a:r>
          </a:p>
          <a:p>
            <a:pPr algn="ctr" eaLnBrk="1" hangingPunct="1">
              <a:defRPr/>
            </a:pPr>
            <a:r>
              <a:rPr lang="en-US" altLang="en-US" dirty="0">
                <a:latin typeface="+mn-lt"/>
              </a:rPr>
              <a:t>Final funding decisions are made by the Mayor and Commission</a:t>
            </a:r>
          </a:p>
        </p:txBody>
      </p:sp>
      <p:sp>
        <p:nvSpPr>
          <p:cNvPr id="2" name="Slide Number Placeholder 1">
            <a:extLst>
              <a:ext uri="{FF2B5EF4-FFF2-40B4-BE49-F238E27FC236}">
                <a16:creationId xmlns:a16="http://schemas.microsoft.com/office/drawing/2014/main" id="{24F818ED-B37D-4F19-A48B-9C66B5AA51E9}"/>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784896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84934" y="306976"/>
            <a:ext cx="10622132" cy="1043380"/>
          </a:xfrm>
        </p:spPr>
        <p:txBody>
          <a:bodyPr>
            <a:noAutofit/>
          </a:bodyPr>
          <a:lstStyle/>
          <a:p>
            <a:pPr algn="ctr">
              <a:defRPr/>
            </a:pPr>
            <a:r>
              <a:rPr lang="en-US" dirty="0"/>
              <a:t>Estimated</a:t>
            </a:r>
            <a:r>
              <a:rPr lang="en-US" dirty="0">
                <a:solidFill>
                  <a:schemeClr val="accent1"/>
                </a:solidFill>
              </a:rPr>
              <a:t> FY26 </a:t>
            </a:r>
            <a:r>
              <a:rPr lang="en-US" dirty="0"/>
              <a:t>CDBG</a:t>
            </a:r>
          </a:p>
        </p:txBody>
      </p:sp>
      <p:graphicFrame>
        <p:nvGraphicFramePr>
          <p:cNvPr id="2" name="Chart 10"/>
          <p:cNvGraphicFramePr>
            <a:graphicFrameLocks/>
          </p:cNvGraphicFramePr>
          <p:nvPr>
            <p:extLst>
              <p:ext uri="{D42A27DB-BD31-4B8C-83A1-F6EECF244321}">
                <p14:modId xmlns:p14="http://schemas.microsoft.com/office/powerpoint/2010/main" val="556263006"/>
              </p:ext>
            </p:extLst>
          </p:nvPr>
        </p:nvGraphicFramePr>
        <p:xfrm>
          <a:off x="2393516" y="2506087"/>
          <a:ext cx="7117509" cy="30874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17569B2-9C9E-4B55-BA99-5A39C7F63535}"/>
              </a:ext>
            </a:extLst>
          </p:cNvPr>
          <p:cNvSpPr txBox="1"/>
          <p:nvPr/>
        </p:nvSpPr>
        <p:spPr>
          <a:xfrm>
            <a:off x="970995" y="1728166"/>
            <a:ext cx="10250010" cy="984885"/>
          </a:xfrm>
          <a:prstGeom prst="rect">
            <a:avLst/>
          </a:prstGeom>
          <a:noFill/>
        </p:spPr>
        <p:txBody>
          <a:bodyPr wrap="square" rtlCol="0">
            <a:spAutoFit/>
          </a:bodyPr>
          <a:lstStyle/>
          <a:p>
            <a:pPr algn="ctr"/>
            <a:r>
              <a:rPr lang="en-US" sz="2400" dirty="0">
                <a:solidFill>
                  <a:schemeClr val="accent1"/>
                </a:solidFill>
              </a:rPr>
              <a:t>*</a:t>
            </a:r>
            <a:r>
              <a:rPr lang="en-US" sz="2000" dirty="0"/>
              <a:t>Approximately </a:t>
            </a:r>
            <a:r>
              <a:rPr lang="en-US" sz="2000" b="1" dirty="0">
                <a:solidFill>
                  <a:schemeClr val="accent1"/>
                </a:solidFill>
              </a:rPr>
              <a:t>$1,210,965 </a:t>
            </a:r>
            <a:r>
              <a:rPr lang="en-US" sz="2000" dirty="0">
                <a:solidFill>
                  <a:schemeClr val="tx2"/>
                </a:solidFill>
              </a:rPr>
              <a:t>in </a:t>
            </a:r>
            <a:r>
              <a:rPr lang="en-US" sz="2000" dirty="0"/>
              <a:t>FY26 CDBG funding will be available for affordable housing, economic development, public facilities, and public service activities.</a:t>
            </a:r>
          </a:p>
          <a:p>
            <a:pPr algn="ctr"/>
            <a:endParaRPr lang="en-US" sz="1400" dirty="0"/>
          </a:p>
        </p:txBody>
      </p:sp>
      <p:sp>
        <p:nvSpPr>
          <p:cNvPr id="6" name="TextBox 5">
            <a:extLst>
              <a:ext uri="{FF2B5EF4-FFF2-40B4-BE49-F238E27FC236}">
                <a16:creationId xmlns:a16="http://schemas.microsoft.com/office/drawing/2014/main" id="{3C0379B6-0C08-4D98-9AAF-9B5023247444}"/>
              </a:ext>
            </a:extLst>
          </p:cNvPr>
          <p:cNvSpPr txBox="1"/>
          <p:nvPr/>
        </p:nvSpPr>
        <p:spPr>
          <a:xfrm>
            <a:off x="784934" y="5593554"/>
            <a:ext cx="10622132" cy="584775"/>
          </a:xfrm>
          <a:prstGeom prst="rect">
            <a:avLst/>
          </a:prstGeom>
          <a:noFill/>
        </p:spPr>
        <p:txBody>
          <a:bodyPr wrap="square" rtlCol="0">
            <a:spAutoFit/>
          </a:bodyPr>
          <a:lstStyle/>
          <a:p>
            <a:pPr algn="ctr"/>
            <a:r>
              <a:rPr lang="en-US" dirty="0">
                <a:solidFill>
                  <a:schemeClr val="accent1"/>
                </a:solidFill>
              </a:rPr>
              <a:t>*</a:t>
            </a:r>
            <a:r>
              <a:rPr lang="en-US" sz="1400" b="1" dirty="0"/>
              <a:t>The FY26 estimated CDBG award is based off FY25 award amounts. </a:t>
            </a:r>
          </a:p>
          <a:p>
            <a:pPr algn="ctr"/>
            <a:r>
              <a:rPr lang="en-US" sz="1400" b="1" dirty="0"/>
              <a:t>Total funding availability may increase or decrease based on the actual HUD FY26 award allocation.</a:t>
            </a:r>
          </a:p>
        </p:txBody>
      </p:sp>
      <p:sp>
        <p:nvSpPr>
          <p:cNvPr id="3" name="Slide Number Placeholder 2">
            <a:extLst>
              <a:ext uri="{FF2B5EF4-FFF2-40B4-BE49-F238E27FC236}">
                <a16:creationId xmlns:a16="http://schemas.microsoft.com/office/drawing/2014/main" id="{68EF2D11-08A2-4853-9026-58C96F621C64}"/>
              </a:ext>
            </a:extLst>
          </p:cNvPr>
          <p:cNvSpPr>
            <a:spLocks noGrp="1"/>
          </p:cNvSpPr>
          <p:nvPr>
            <p:ph type="sldNum" sz="quarter" idx="12"/>
          </p:nvPr>
        </p:nvSpPr>
        <p:spPr/>
        <p:txBody>
          <a:bodyPr/>
          <a:lstStyle/>
          <a:p>
            <a:fld id="{E97799C9-84D9-46D2-A11E-BCF8A720529D}" type="slidenum">
              <a:rPr lang="en-US" smtClean="0"/>
              <a:t>18</a:t>
            </a:fld>
            <a:endParaRPr lang="en-US" dirty="0"/>
          </a:p>
        </p:txBody>
      </p:sp>
    </p:spTree>
    <p:extLst>
      <p:ext uri="{BB962C8B-B14F-4D97-AF65-F5344CB8AC3E}">
        <p14:creationId xmlns:p14="http://schemas.microsoft.com/office/powerpoint/2010/main" val="2674802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3" y="273894"/>
            <a:ext cx="10772775" cy="1338345"/>
          </a:xfrm>
        </p:spPr>
        <p:txBody>
          <a:bodyPr/>
          <a:lstStyle/>
          <a:p>
            <a:pPr algn="ctr"/>
            <a:r>
              <a:rPr lang="en-US" dirty="0"/>
              <a:t>FY26 CDBG Eligibility</a:t>
            </a:r>
          </a:p>
        </p:txBody>
      </p:sp>
      <p:sp>
        <p:nvSpPr>
          <p:cNvPr id="3" name="Content Placeholder 2"/>
          <p:cNvSpPr>
            <a:spLocks noGrp="1"/>
          </p:cNvSpPr>
          <p:nvPr>
            <p:ph idx="1"/>
          </p:nvPr>
        </p:nvSpPr>
        <p:spPr>
          <a:xfrm>
            <a:off x="1126835" y="1835021"/>
            <a:ext cx="10132571" cy="4371815"/>
          </a:xfrm>
        </p:spPr>
        <p:txBody>
          <a:bodyPr>
            <a:normAutofit/>
          </a:bodyPr>
          <a:lstStyle/>
          <a:p>
            <a:pPr marL="0" indent="0" algn="ctr">
              <a:buNone/>
            </a:pPr>
            <a:r>
              <a:rPr lang="en-US" sz="2000" dirty="0"/>
              <a:t>The Application Instructions provide detailed guidance for CDBG application eligibility, including HCD Con Plan goal activities and National Objectives that qualify for funding. Please reference it, or ask HCD staff for guidance, to ensure your proposal meets the necessary criteria.</a:t>
            </a:r>
          </a:p>
          <a:p>
            <a:pPr marL="0" indent="0" algn="ctr">
              <a:buNone/>
            </a:pPr>
            <a:endParaRPr lang="en-US" sz="800" dirty="0"/>
          </a:p>
          <a:p>
            <a:r>
              <a:rPr lang="en-US" sz="2000" dirty="0"/>
              <a:t>If your program addresses a Consolidated Plan Goal and National Objective, it is eligible for CDBG funding consideration.</a:t>
            </a:r>
          </a:p>
          <a:p>
            <a:r>
              <a:rPr lang="en-US" sz="2000" dirty="0"/>
              <a:t>If your application includes all of the required information and correct attachments, your program is eligible for CDBG funding consideration.</a:t>
            </a:r>
          </a:p>
          <a:p>
            <a:r>
              <a:rPr lang="en-US" sz="2000" dirty="0"/>
              <a:t>If your Notice of Intent is submitted by the </a:t>
            </a:r>
            <a:r>
              <a:rPr lang="en-US" sz="2000" b="1" dirty="0">
                <a:solidFill>
                  <a:schemeClr val="accent1"/>
                </a:solidFill>
              </a:rPr>
              <a:t>October 25, 2024 midnight (12:00am)</a:t>
            </a:r>
            <a:r>
              <a:rPr lang="en-US" sz="2000" dirty="0"/>
              <a:t> deadline, your agency is eligible to complete the FY26 CDBG application.</a:t>
            </a:r>
          </a:p>
          <a:p>
            <a:r>
              <a:rPr lang="en-US" sz="2000" dirty="0"/>
              <a:t>If your application is submitted in ZoomGrants by the </a:t>
            </a:r>
            <a:r>
              <a:rPr lang="en-US" sz="2000" b="1" dirty="0">
                <a:solidFill>
                  <a:schemeClr val="accent1"/>
                </a:solidFill>
              </a:rPr>
              <a:t>midnight (12:00am)</a:t>
            </a:r>
            <a:r>
              <a:rPr lang="en-US" sz="2000" dirty="0"/>
              <a:t> deadline on </a:t>
            </a:r>
            <a:r>
              <a:rPr lang="en-US" sz="2000" b="1" dirty="0">
                <a:solidFill>
                  <a:schemeClr val="accent1"/>
                </a:solidFill>
              </a:rPr>
              <a:t>November 18, 2024</a:t>
            </a:r>
            <a:r>
              <a:rPr lang="en-US" sz="2000" dirty="0"/>
              <a:t>, your program is eligible for CDBG funding consideration.</a:t>
            </a:r>
          </a:p>
          <a:p>
            <a:endParaRPr lang="en-US" dirty="0"/>
          </a:p>
        </p:txBody>
      </p:sp>
      <p:pic>
        <p:nvPicPr>
          <p:cNvPr id="5" name="Picture 4">
            <a:extLst>
              <a:ext uri="{FF2B5EF4-FFF2-40B4-BE49-F238E27FC236}">
                <a16:creationId xmlns:a16="http://schemas.microsoft.com/office/drawing/2014/main" id="{27B96885-5880-4D8A-8237-41A86E9F43FD}"/>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58444" y="3242805"/>
            <a:ext cx="926672" cy="463336"/>
          </a:xfrm>
          <a:prstGeom prst="rect">
            <a:avLst/>
          </a:prstGeom>
        </p:spPr>
      </p:pic>
      <p:pic>
        <p:nvPicPr>
          <p:cNvPr id="6" name="Picture 5">
            <a:extLst>
              <a:ext uri="{FF2B5EF4-FFF2-40B4-BE49-F238E27FC236}">
                <a16:creationId xmlns:a16="http://schemas.microsoft.com/office/drawing/2014/main" id="{230F5D0C-4E27-4557-BCDA-9DC0F269CCED}"/>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36308" y="3928923"/>
            <a:ext cx="926672" cy="463336"/>
          </a:xfrm>
          <a:prstGeom prst="rect">
            <a:avLst/>
          </a:prstGeom>
        </p:spPr>
      </p:pic>
      <p:pic>
        <p:nvPicPr>
          <p:cNvPr id="8" name="Picture 7">
            <a:extLst>
              <a:ext uri="{FF2B5EF4-FFF2-40B4-BE49-F238E27FC236}">
                <a16:creationId xmlns:a16="http://schemas.microsoft.com/office/drawing/2014/main" id="{2B38237C-CE2F-4D7E-8EFF-1B36E87EE340}"/>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36308" y="4615041"/>
            <a:ext cx="926672" cy="463336"/>
          </a:xfrm>
          <a:prstGeom prst="rect">
            <a:avLst/>
          </a:prstGeom>
        </p:spPr>
      </p:pic>
      <p:pic>
        <p:nvPicPr>
          <p:cNvPr id="9" name="Picture 8">
            <a:extLst>
              <a:ext uri="{FF2B5EF4-FFF2-40B4-BE49-F238E27FC236}">
                <a16:creationId xmlns:a16="http://schemas.microsoft.com/office/drawing/2014/main" id="{F54F0D24-CFAC-4D7D-9154-3A88762321D1}"/>
              </a:ext>
            </a:extLst>
          </p:cNvPr>
          <p:cNvPicPr>
            <a:picLocks noChangeAspect="1"/>
          </p:cNvPicPr>
          <p:nvPr/>
        </p:nvPicPr>
        <p:blipFill>
          <a:blip r:embed="rId2">
            <a:duotone>
              <a:schemeClr val="accent1">
                <a:shade val="45000"/>
                <a:satMod val="135000"/>
              </a:schemeClr>
              <a:prstClr val="white"/>
            </a:duotone>
          </a:blip>
          <a:stretch>
            <a:fillRect/>
          </a:stretch>
        </p:blipFill>
        <p:spPr>
          <a:xfrm>
            <a:off x="29704" y="5291671"/>
            <a:ext cx="926672" cy="463336"/>
          </a:xfrm>
          <a:prstGeom prst="rect">
            <a:avLst/>
          </a:prstGeom>
        </p:spPr>
      </p:pic>
      <p:sp>
        <p:nvSpPr>
          <p:cNvPr id="4" name="Slide Number Placeholder 3">
            <a:extLst>
              <a:ext uri="{FF2B5EF4-FFF2-40B4-BE49-F238E27FC236}">
                <a16:creationId xmlns:a16="http://schemas.microsoft.com/office/drawing/2014/main" id="{BA745705-B1F0-4720-AF41-911C5DFC325B}"/>
              </a:ext>
            </a:extLst>
          </p:cNvPr>
          <p:cNvSpPr>
            <a:spLocks noGrp="1"/>
          </p:cNvSpPr>
          <p:nvPr>
            <p:ph type="sldNum" sz="quarter" idx="12"/>
          </p:nvPr>
        </p:nvSpPr>
        <p:spPr/>
        <p:txBody>
          <a:bodyPr/>
          <a:lstStyle/>
          <a:p>
            <a:fld id="{E97799C9-84D9-46D2-A11E-BCF8A720529D}" type="slidenum">
              <a:rPr lang="en-US" smtClean="0"/>
              <a:t>19</a:t>
            </a:fld>
            <a:endParaRPr lang="en-US" dirty="0"/>
          </a:p>
        </p:txBody>
      </p:sp>
    </p:spTree>
    <p:extLst>
      <p:ext uri="{BB962C8B-B14F-4D97-AF65-F5344CB8AC3E}">
        <p14:creationId xmlns:p14="http://schemas.microsoft.com/office/powerpoint/2010/main" val="112385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chor="ctr">
            <a:normAutofit/>
          </a:bodyPr>
          <a:lstStyle/>
          <a:p>
            <a:pPr algn="ctr">
              <a:defRPr/>
            </a:pPr>
            <a:r>
              <a:rPr lang="en-US" dirty="0"/>
              <a:t>Agenda</a:t>
            </a:r>
          </a:p>
        </p:txBody>
      </p:sp>
      <p:sp>
        <p:nvSpPr>
          <p:cNvPr id="10243" name="Rectangle 3"/>
          <p:cNvSpPr>
            <a:spLocks noGrp="1" noChangeArrowheads="1"/>
          </p:cNvSpPr>
          <p:nvPr>
            <p:ph idx="1"/>
          </p:nvPr>
        </p:nvSpPr>
        <p:spPr>
          <a:xfrm>
            <a:off x="2438400" y="2068434"/>
            <a:ext cx="7315200" cy="3395834"/>
          </a:xfrm>
        </p:spPr>
        <p:txBody>
          <a:bodyPr>
            <a:noAutofit/>
          </a:bodyPr>
          <a:lstStyle/>
          <a:p>
            <a:pPr marL="514350" indent="-514350">
              <a:buFontTx/>
              <a:buAutoNum type="arabicPeriod"/>
            </a:pPr>
            <a:r>
              <a:rPr lang="en-US" altLang="en-US" sz="2400" dirty="0"/>
              <a:t>HCD Department Staff and Mission Statement</a:t>
            </a:r>
          </a:p>
          <a:p>
            <a:pPr marL="514350" indent="-514350">
              <a:buFontTx/>
              <a:buAutoNum type="arabicPeriod"/>
            </a:pPr>
            <a:r>
              <a:rPr lang="en-US" altLang="en-US" sz="2400" dirty="0"/>
              <a:t>Review the Consolidated Plan</a:t>
            </a:r>
          </a:p>
          <a:p>
            <a:pPr marL="514350" indent="-514350">
              <a:buFontTx/>
              <a:buAutoNum type="arabicPeriod"/>
            </a:pPr>
            <a:r>
              <a:rPr lang="en-US" altLang="en-US" sz="2400" dirty="0"/>
              <a:t>Present Goals and Objectives</a:t>
            </a:r>
          </a:p>
          <a:p>
            <a:pPr marL="514350" indent="-514350">
              <a:buFontTx/>
              <a:buAutoNum type="arabicPeriod"/>
            </a:pPr>
            <a:r>
              <a:rPr lang="en-US" altLang="en-US" sz="2400" dirty="0"/>
              <a:t>Review CDBG Application and Deadlines</a:t>
            </a:r>
          </a:p>
          <a:p>
            <a:pPr marL="514350" indent="-514350">
              <a:buFontTx/>
              <a:buAutoNum type="arabicPeriod"/>
            </a:pPr>
            <a:r>
              <a:rPr lang="en-US" altLang="en-US" sz="2400" dirty="0"/>
              <a:t>Decision-Making Schedule</a:t>
            </a:r>
          </a:p>
          <a:p>
            <a:pPr marL="514350" indent="-514350">
              <a:buFontTx/>
              <a:buAutoNum type="arabicPeriod"/>
            </a:pPr>
            <a:r>
              <a:rPr lang="en-US" altLang="en-US" sz="2400" dirty="0"/>
              <a:t>Staff Contacts </a:t>
            </a:r>
          </a:p>
          <a:p>
            <a:pPr marL="514350" indent="-514350">
              <a:buFontTx/>
              <a:buAutoNum type="arabicPeriod"/>
            </a:pPr>
            <a:r>
              <a:rPr lang="en-US" altLang="en-US" sz="2400" dirty="0"/>
              <a:t>Questions</a:t>
            </a:r>
          </a:p>
        </p:txBody>
      </p:sp>
      <p:pic>
        <p:nvPicPr>
          <p:cNvPr id="2" name="Picture 1">
            <a:extLst>
              <a:ext uri="{FF2B5EF4-FFF2-40B4-BE49-F238E27FC236}">
                <a16:creationId xmlns:a16="http://schemas.microsoft.com/office/drawing/2014/main" id="{54272003-46F0-470F-AF9E-DA1E7A984E4E}"/>
              </a:ext>
            </a:extLst>
          </p:cNvPr>
          <p:cNvPicPr>
            <a:picLocks noChangeAspect="1"/>
          </p:cNvPicPr>
          <p:nvPr/>
        </p:nvPicPr>
        <p:blipFill>
          <a:blip r:embed="rId3">
            <a:duotone>
              <a:schemeClr val="accent1">
                <a:shade val="45000"/>
                <a:satMod val="135000"/>
              </a:schemeClr>
              <a:prstClr val="white"/>
            </a:duotone>
          </a:blip>
          <a:stretch>
            <a:fillRect/>
          </a:stretch>
        </p:blipFill>
        <p:spPr>
          <a:xfrm>
            <a:off x="8672797" y="4451276"/>
            <a:ext cx="2947147" cy="2369506"/>
          </a:xfrm>
          <a:prstGeom prst="rect">
            <a:avLst/>
          </a:prstGeom>
        </p:spPr>
      </p:pic>
      <p:sp>
        <p:nvSpPr>
          <p:cNvPr id="3" name="Slide Number Placeholder 2">
            <a:extLst>
              <a:ext uri="{FF2B5EF4-FFF2-40B4-BE49-F238E27FC236}">
                <a16:creationId xmlns:a16="http://schemas.microsoft.com/office/drawing/2014/main" id="{CDF5E693-E17A-4D5E-BBFE-48A1B0089BBE}"/>
              </a:ext>
            </a:extLst>
          </p:cNvPr>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1465418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58423" y="688393"/>
            <a:ext cx="10875145" cy="893406"/>
          </a:xfrm>
        </p:spPr>
        <p:txBody>
          <a:bodyPr>
            <a:noAutofit/>
          </a:bodyPr>
          <a:lstStyle/>
          <a:p>
            <a:pPr algn="ctr">
              <a:defRPr/>
            </a:pPr>
            <a:r>
              <a:rPr lang="en-US" dirty="0"/>
              <a:t>Public Service </a:t>
            </a:r>
            <a:br>
              <a:rPr lang="en-US" dirty="0"/>
            </a:br>
            <a:r>
              <a:rPr lang="en-US" dirty="0"/>
              <a:t>Program Eligibility</a:t>
            </a:r>
          </a:p>
        </p:txBody>
      </p:sp>
      <p:sp>
        <p:nvSpPr>
          <p:cNvPr id="32771" name="Rectangle 4"/>
          <p:cNvSpPr>
            <a:spLocks noGrp="1" noChangeArrowheads="1"/>
          </p:cNvSpPr>
          <p:nvPr>
            <p:ph idx="1"/>
          </p:nvPr>
        </p:nvSpPr>
        <p:spPr>
          <a:xfrm>
            <a:off x="1627734" y="1977325"/>
            <a:ext cx="8936521" cy="4369836"/>
          </a:xfrm>
        </p:spPr>
        <p:txBody>
          <a:bodyPr>
            <a:noAutofit/>
          </a:bodyPr>
          <a:lstStyle/>
          <a:p>
            <a:pPr marL="274320" lvl="0" indent="-182880" algn="ctr">
              <a:buClr>
                <a:schemeClr val="accent1"/>
              </a:buClr>
              <a:buFont typeface="Wingdings" panose="05000000000000000000" pitchFamily="2" charset="2"/>
              <a:buChar char="Ø"/>
            </a:pPr>
            <a:r>
              <a:rPr lang="en-US" sz="2000" dirty="0"/>
              <a:t> Minimum grant award of $30,000;</a:t>
            </a:r>
          </a:p>
          <a:p>
            <a:pPr marL="274320" lvl="0" indent="-182880" algn="ctr">
              <a:buClr>
                <a:schemeClr val="accent1"/>
              </a:buClr>
              <a:buFont typeface="Wingdings" panose="05000000000000000000" pitchFamily="2" charset="2"/>
              <a:buChar char="Ø"/>
            </a:pPr>
            <a:r>
              <a:rPr lang="en-US" sz="2000" dirty="0"/>
              <a:t> 25% cash match requirement;</a:t>
            </a:r>
          </a:p>
          <a:p>
            <a:pPr marL="274320" lvl="0" indent="-182880" algn="ctr">
              <a:buClr>
                <a:schemeClr val="accent1"/>
              </a:buClr>
              <a:buFont typeface="Wingdings" panose="05000000000000000000" pitchFamily="2" charset="2"/>
              <a:buChar char="Ø"/>
            </a:pPr>
            <a:r>
              <a:rPr lang="en-US" sz="2000" dirty="0"/>
              <a:t> Agencies applying for homeless services funding must participate in the Athens Homeless Coordinated Entry System, a HUD requirement;  </a:t>
            </a:r>
          </a:p>
          <a:p>
            <a:pPr marL="274320" lvl="0" indent="-182880" algn="ctr">
              <a:buClr>
                <a:schemeClr val="accent1"/>
              </a:buClr>
              <a:buFont typeface="Wingdings" panose="05000000000000000000" pitchFamily="2" charset="2"/>
              <a:buChar char="Ø"/>
            </a:pPr>
            <a:r>
              <a:rPr lang="en-US" sz="2000" dirty="0"/>
              <a:t> Agencies applying for homeless services must participate in the local Homeless Management Information System (HMIS), a federally mandated homelessness reporting system;</a:t>
            </a:r>
          </a:p>
          <a:p>
            <a:pPr marL="274320" indent="-182880" algn="ctr">
              <a:buClr>
                <a:schemeClr val="accent1"/>
              </a:buClr>
              <a:buFont typeface="Wingdings" panose="05000000000000000000" pitchFamily="2" charset="2"/>
              <a:buChar char="Ø"/>
            </a:pPr>
            <a:r>
              <a:rPr lang="en-US" sz="2000" dirty="0"/>
              <a:t> Renewal funding recommendations are contingent upon annual assessment of successful performance and expenditures.</a:t>
            </a:r>
          </a:p>
          <a:p>
            <a:pPr marL="0" lvl="0" indent="0">
              <a:buNone/>
            </a:pPr>
            <a:endParaRPr lang="en-US" sz="2000" dirty="0"/>
          </a:p>
        </p:txBody>
      </p:sp>
      <p:pic>
        <p:nvPicPr>
          <p:cNvPr id="2" name="Picture 1">
            <a:extLst>
              <a:ext uri="{FF2B5EF4-FFF2-40B4-BE49-F238E27FC236}">
                <a16:creationId xmlns:a16="http://schemas.microsoft.com/office/drawing/2014/main" id="{6ECB05AD-849B-4D72-884B-F7C37C3D4712}"/>
              </a:ext>
            </a:extLst>
          </p:cNvPr>
          <p:cNvPicPr>
            <a:picLocks noChangeAspect="1"/>
          </p:cNvPicPr>
          <p:nvPr/>
        </p:nvPicPr>
        <p:blipFill>
          <a:blip r:embed="rId3">
            <a:duotone>
              <a:prstClr val="black"/>
              <a:schemeClr val="accent6">
                <a:tint val="45000"/>
                <a:satMod val="400000"/>
              </a:schemeClr>
            </a:duotone>
          </a:blip>
          <a:stretch>
            <a:fillRect/>
          </a:stretch>
        </p:blipFill>
        <p:spPr>
          <a:xfrm>
            <a:off x="10344554" y="4615920"/>
            <a:ext cx="1647825" cy="1657350"/>
          </a:xfrm>
          <a:prstGeom prst="rect">
            <a:avLst/>
          </a:prstGeom>
        </p:spPr>
      </p:pic>
      <p:sp>
        <p:nvSpPr>
          <p:cNvPr id="3" name="Slide Number Placeholder 2">
            <a:extLst>
              <a:ext uri="{FF2B5EF4-FFF2-40B4-BE49-F238E27FC236}">
                <a16:creationId xmlns:a16="http://schemas.microsoft.com/office/drawing/2014/main" id="{022B2E1D-B25C-4A9A-A892-00C4B39F936F}"/>
              </a:ext>
            </a:extLst>
          </p:cNvPr>
          <p:cNvSpPr>
            <a:spLocks noGrp="1"/>
          </p:cNvSpPr>
          <p:nvPr>
            <p:ph type="sldNum" sz="quarter" idx="12"/>
          </p:nvPr>
        </p:nvSpPr>
        <p:spPr/>
        <p:txBody>
          <a:bodyPr/>
          <a:lstStyle/>
          <a:p>
            <a:fld id="{E97799C9-84D9-46D2-A11E-BCF8A720529D}" type="slidenum">
              <a:rPr lang="en-US" smtClean="0"/>
              <a:t>20</a:t>
            </a:fld>
            <a:endParaRPr lang="en-US" dirty="0"/>
          </a:p>
        </p:txBody>
      </p:sp>
    </p:spTree>
    <p:extLst>
      <p:ext uri="{BB962C8B-B14F-4D97-AF65-F5344CB8AC3E}">
        <p14:creationId xmlns:p14="http://schemas.microsoft.com/office/powerpoint/2010/main" val="2969317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46916" y="249409"/>
            <a:ext cx="7772400" cy="1101012"/>
          </a:xfrm>
        </p:spPr>
        <p:txBody>
          <a:bodyPr>
            <a:normAutofit/>
          </a:bodyPr>
          <a:lstStyle/>
          <a:p>
            <a:pPr algn="ctr">
              <a:defRPr/>
            </a:pPr>
            <a:r>
              <a:rPr lang="en-US" dirty="0"/>
              <a:t>Notice of Intent to Apply </a:t>
            </a:r>
          </a:p>
        </p:txBody>
      </p:sp>
      <p:sp>
        <p:nvSpPr>
          <p:cNvPr id="30723" name="Rectangle 4"/>
          <p:cNvSpPr>
            <a:spLocks noGrp="1" noChangeArrowheads="1"/>
          </p:cNvSpPr>
          <p:nvPr>
            <p:ph idx="1"/>
          </p:nvPr>
        </p:nvSpPr>
        <p:spPr>
          <a:xfrm>
            <a:off x="1238808" y="1714318"/>
            <a:ext cx="9588616" cy="2858609"/>
          </a:xfrm>
        </p:spPr>
        <p:txBody>
          <a:bodyPr>
            <a:normAutofit fontScale="62500" lnSpcReduction="20000"/>
          </a:bodyPr>
          <a:lstStyle/>
          <a:p>
            <a:pPr marL="0" indent="0" algn="ctr">
              <a:lnSpc>
                <a:spcPct val="120000"/>
              </a:lnSpc>
              <a:spcBef>
                <a:spcPts val="0"/>
              </a:spcBef>
              <a:buNone/>
            </a:pPr>
            <a:r>
              <a:rPr lang="en-US" altLang="en-US" sz="2600" dirty="0"/>
              <a:t>If you are considering submitting a CDBG application for funding, please complete the </a:t>
            </a:r>
            <a:r>
              <a:rPr lang="en-US" altLang="en-US" sz="2600" b="1" dirty="0">
                <a:solidFill>
                  <a:schemeClr val="accent1"/>
                </a:solidFill>
              </a:rPr>
              <a:t>mandatory</a:t>
            </a:r>
            <a:r>
              <a:rPr lang="en-US" altLang="en-US" sz="2600" dirty="0"/>
              <a:t> CDBG Notice of Intent (</a:t>
            </a:r>
            <a:r>
              <a:rPr lang="en-US" altLang="en-US" sz="2600" b="1" dirty="0">
                <a:solidFill>
                  <a:schemeClr val="accent1"/>
                </a:solidFill>
              </a:rPr>
              <a:t>NOI</a:t>
            </a:r>
            <a:r>
              <a:rPr lang="en-US" altLang="en-US" sz="2600" dirty="0"/>
              <a:t>) to Apply for each program/project.</a:t>
            </a:r>
          </a:p>
          <a:p>
            <a:pPr marL="0" indent="0" algn="ctr">
              <a:spcAft>
                <a:spcPts val="600"/>
              </a:spcAft>
              <a:buNone/>
            </a:pPr>
            <a:endParaRPr lang="en-US" altLang="en-US" sz="1300" dirty="0"/>
          </a:p>
          <a:p>
            <a:pPr marL="0" indent="0" algn="ctr">
              <a:lnSpc>
                <a:spcPct val="120000"/>
              </a:lnSpc>
              <a:spcBef>
                <a:spcPts val="0"/>
              </a:spcBef>
              <a:buNone/>
            </a:pPr>
            <a:r>
              <a:rPr lang="en-US" altLang="en-US" sz="2600" dirty="0"/>
              <a:t>The CDBG Notice of Intent to Apply must be completed in ZoomGrants no later than </a:t>
            </a:r>
          </a:p>
          <a:p>
            <a:pPr marL="0" indent="0" algn="ctr">
              <a:lnSpc>
                <a:spcPct val="120000"/>
              </a:lnSpc>
              <a:spcBef>
                <a:spcPts val="0"/>
              </a:spcBef>
              <a:buNone/>
            </a:pPr>
            <a:r>
              <a:rPr lang="en-US" altLang="en-US" sz="2800" b="1" u="sng" dirty="0">
                <a:solidFill>
                  <a:schemeClr val="accent1"/>
                </a:solidFill>
              </a:rPr>
              <a:t>midnight (12:00am) on October 25, 2024.</a:t>
            </a:r>
          </a:p>
          <a:p>
            <a:pPr marL="0" indent="0" algn="ctr">
              <a:lnSpc>
                <a:spcPct val="120000"/>
              </a:lnSpc>
              <a:spcBef>
                <a:spcPts val="0"/>
              </a:spcBef>
              <a:buNone/>
            </a:pPr>
            <a:endParaRPr lang="en-US" altLang="en-US" sz="2800" b="1" u="sng" dirty="0">
              <a:solidFill>
                <a:schemeClr val="accent1"/>
              </a:solidFill>
            </a:endParaRPr>
          </a:p>
          <a:p>
            <a:pPr marL="0" indent="0" algn="ctr">
              <a:lnSpc>
                <a:spcPct val="120000"/>
              </a:lnSpc>
              <a:spcBef>
                <a:spcPts val="0"/>
              </a:spcBef>
              <a:buNone/>
            </a:pPr>
            <a:r>
              <a:rPr lang="en-US" altLang="en-US" sz="2800" dirty="0"/>
              <a:t>As stated before, if you plan to seek funding for more than one project or program, a separate application NOI should be completed for each individual proposal.</a:t>
            </a:r>
          </a:p>
          <a:p>
            <a:pPr marL="0" indent="0" algn="ctr">
              <a:lnSpc>
                <a:spcPct val="120000"/>
              </a:lnSpc>
              <a:spcBef>
                <a:spcPts val="0"/>
              </a:spcBef>
              <a:buNone/>
            </a:pPr>
            <a:r>
              <a:rPr lang="en-US" altLang="en-US" sz="2800" b="1" dirty="0">
                <a:solidFill>
                  <a:schemeClr val="accent1"/>
                </a:solidFill>
              </a:rPr>
              <a:t>Please do not combine NOIs for multiple activities.</a:t>
            </a:r>
          </a:p>
          <a:p>
            <a:pPr marL="0" indent="0"/>
            <a:endParaRPr lang="en-US" altLang="en-US" sz="2000" dirty="0"/>
          </a:p>
        </p:txBody>
      </p:sp>
      <p:sp>
        <p:nvSpPr>
          <p:cNvPr id="28676" name="TextBox 1"/>
          <p:cNvSpPr txBox="1">
            <a:spLocks noChangeArrowheads="1"/>
          </p:cNvSpPr>
          <p:nvPr/>
        </p:nvSpPr>
        <p:spPr bwMode="auto">
          <a:xfrm>
            <a:off x="983134" y="4821415"/>
            <a:ext cx="1009996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defRPr/>
            </a:pPr>
            <a:r>
              <a:rPr lang="en-US" altLang="en-US" sz="2000" dirty="0">
                <a:latin typeface="+mn-lt"/>
              </a:rPr>
              <a:t>Completing the NOI will assist HCD in planning our comprehensive technical assistance program that ends     </a:t>
            </a:r>
            <a:r>
              <a:rPr lang="en-US" altLang="en-US" sz="2400" dirty="0">
                <a:latin typeface="+mn-lt"/>
              </a:rPr>
              <a:t>      </a:t>
            </a:r>
          </a:p>
          <a:p>
            <a:pPr algn="ctr" eaLnBrk="1" hangingPunct="1">
              <a:spcBef>
                <a:spcPct val="0"/>
              </a:spcBef>
              <a:buFontTx/>
              <a:buNone/>
              <a:defRPr/>
            </a:pPr>
            <a:r>
              <a:rPr lang="en-US" altLang="en-US" sz="2400" dirty="0">
                <a:latin typeface="+mn-lt"/>
              </a:rPr>
              <a:t> </a:t>
            </a:r>
            <a:r>
              <a:rPr lang="en-US" altLang="en-US" sz="2200" u="sng" dirty="0">
                <a:solidFill>
                  <a:schemeClr val="accent1"/>
                </a:solidFill>
                <a:latin typeface="+mn-lt"/>
              </a:rPr>
              <a:t>November 1, 2024</a:t>
            </a:r>
            <a:r>
              <a:rPr lang="en-US" altLang="en-US" sz="2200" dirty="0">
                <a:latin typeface="+mn-lt"/>
              </a:rPr>
              <a:t>. </a:t>
            </a:r>
          </a:p>
          <a:p>
            <a:pPr algn="ctr" eaLnBrk="1" hangingPunct="1">
              <a:spcBef>
                <a:spcPct val="0"/>
              </a:spcBef>
              <a:buFontTx/>
              <a:buNone/>
              <a:defRPr/>
            </a:pPr>
            <a:r>
              <a:rPr lang="en-US" altLang="en-US" sz="1800" dirty="0">
                <a:latin typeface="+mn-lt"/>
              </a:rPr>
              <a:t>HCD cannot guarantee staff availability after that date.</a:t>
            </a:r>
          </a:p>
        </p:txBody>
      </p:sp>
      <p:sp>
        <p:nvSpPr>
          <p:cNvPr id="2" name="Slide Number Placeholder 1">
            <a:extLst>
              <a:ext uri="{FF2B5EF4-FFF2-40B4-BE49-F238E27FC236}">
                <a16:creationId xmlns:a16="http://schemas.microsoft.com/office/drawing/2014/main" id="{E75DCCAF-96A4-400B-B249-E52F8AE63E66}"/>
              </a:ext>
            </a:extLst>
          </p:cNvPr>
          <p:cNvSpPr>
            <a:spLocks noGrp="1"/>
          </p:cNvSpPr>
          <p:nvPr>
            <p:ph type="sldNum" sz="quarter" idx="12"/>
          </p:nvPr>
        </p:nvSpPr>
        <p:spPr/>
        <p:txBody>
          <a:bodyPr/>
          <a:lstStyle/>
          <a:p>
            <a:fld id="{E97799C9-84D9-46D2-A11E-BCF8A720529D}" type="slidenum">
              <a:rPr lang="en-US" smtClean="0"/>
              <a:t>21</a:t>
            </a:fld>
            <a:endParaRPr lang="en-US" dirty="0"/>
          </a:p>
        </p:txBody>
      </p:sp>
    </p:spTree>
    <p:extLst>
      <p:ext uri="{BB962C8B-B14F-4D97-AF65-F5344CB8AC3E}">
        <p14:creationId xmlns:p14="http://schemas.microsoft.com/office/powerpoint/2010/main" val="3452678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D5A4-D1C4-4DEB-A4EB-87D95F97C264}"/>
              </a:ext>
            </a:extLst>
          </p:cNvPr>
          <p:cNvSpPr>
            <a:spLocks noGrp="1"/>
          </p:cNvSpPr>
          <p:nvPr>
            <p:ph type="title"/>
          </p:nvPr>
        </p:nvSpPr>
        <p:spPr>
          <a:xfrm>
            <a:off x="657606" y="353482"/>
            <a:ext cx="10772775" cy="1127813"/>
          </a:xfrm>
        </p:spPr>
        <p:txBody>
          <a:bodyPr/>
          <a:lstStyle/>
          <a:p>
            <a:pPr algn="ctr"/>
            <a:r>
              <a:rPr lang="en-US" dirty="0"/>
              <a:t>ZoomGrants and the FY26 CDBG Application</a:t>
            </a:r>
          </a:p>
        </p:txBody>
      </p:sp>
      <p:sp>
        <p:nvSpPr>
          <p:cNvPr id="3" name="Content Placeholder 2">
            <a:extLst>
              <a:ext uri="{FF2B5EF4-FFF2-40B4-BE49-F238E27FC236}">
                <a16:creationId xmlns:a16="http://schemas.microsoft.com/office/drawing/2014/main" id="{60DCEC1B-DC72-49C9-AA19-29FEA781A9BC}"/>
              </a:ext>
            </a:extLst>
          </p:cNvPr>
          <p:cNvSpPr>
            <a:spLocks noGrp="1"/>
          </p:cNvSpPr>
          <p:nvPr>
            <p:ph idx="1"/>
          </p:nvPr>
        </p:nvSpPr>
        <p:spPr>
          <a:xfrm>
            <a:off x="676656" y="2011681"/>
            <a:ext cx="10753725" cy="4093556"/>
          </a:xfrm>
        </p:spPr>
        <p:txBody>
          <a:bodyPr>
            <a:normAutofit/>
          </a:bodyPr>
          <a:lstStyle/>
          <a:p>
            <a:pPr algn="ctr"/>
            <a:r>
              <a:rPr lang="en-US" b="1" dirty="0"/>
              <a:t>All FY26 CDBG applicants MUST start the application process by going to the following link:</a:t>
            </a:r>
          </a:p>
          <a:p>
            <a:pPr marL="0" indent="0" algn="ctr">
              <a:buNone/>
            </a:pPr>
            <a:endParaRPr lang="en-US" sz="1400" b="1" dirty="0"/>
          </a:p>
          <a:p>
            <a:pPr algn="ctr"/>
            <a:endParaRPr lang="en-US" b="1" dirty="0">
              <a:hlinkClick r:id="rId2"/>
            </a:endParaRPr>
          </a:p>
          <a:p>
            <a:pPr algn="ctr"/>
            <a:endParaRPr lang="en-US" b="1" dirty="0">
              <a:hlinkClick r:id="rId2"/>
            </a:endParaRPr>
          </a:p>
          <a:p>
            <a:pPr algn="ctr"/>
            <a:r>
              <a:rPr lang="en-US" b="1" dirty="0">
                <a:hlinkClick r:id="rId2"/>
              </a:rPr>
              <a:t>FY26 CDBG Application Link</a:t>
            </a:r>
            <a:endParaRPr lang="en-US" b="1" dirty="0"/>
          </a:p>
          <a:p>
            <a:pPr marL="0" indent="0" algn="ctr">
              <a:buNone/>
            </a:pPr>
            <a:endParaRPr lang="en-US" b="1" dirty="0"/>
          </a:p>
          <a:p>
            <a:pPr algn="ctr"/>
            <a:endParaRPr lang="en-US" b="1" dirty="0"/>
          </a:p>
        </p:txBody>
      </p:sp>
      <p:sp>
        <p:nvSpPr>
          <p:cNvPr id="4" name="Slide Number Placeholder 3">
            <a:extLst>
              <a:ext uri="{FF2B5EF4-FFF2-40B4-BE49-F238E27FC236}">
                <a16:creationId xmlns:a16="http://schemas.microsoft.com/office/drawing/2014/main" id="{2AD82324-4EF5-466A-97C3-D1DD93DE0D0B}"/>
              </a:ext>
            </a:extLst>
          </p:cNvPr>
          <p:cNvSpPr>
            <a:spLocks noGrp="1"/>
          </p:cNvSpPr>
          <p:nvPr>
            <p:ph type="sldNum" sz="quarter" idx="12"/>
          </p:nvPr>
        </p:nvSpPr>
        <p:spPr/>
        <p:txBody>
          <a:bodyPr/>
          <a:lstStyle/>
          <a:p>
            <a:fld id="{E97799C9-84D9-46D2-A11E-BCF8A720529D}" type="slidenum">
              <a:rPr lang="en-US" smtClean="0"/>
              <a:t>22</a:t>
            </a:fld>
            <a:endParaRPr lang="en-US" dirty="0"/>
          </a:p>
        </p:txBody>
      </p:sp>
    </p:spTree>
    <p:extLst>
      <p:ext uri="{BB962C8B-B14F-4D97-AF65-F5344CB8AC3E}">
        <p14:creationId xmlns:p14="http://schemas.microsoft.com/office/powerpoint/2010/main" val="2134629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2EB7E-F66B-4189-9FA1-685DEC41564F}"/>
              </a:ext>
            </a:extLst>
          </p:cNvPr>
          <p:cNvSpPr>
            <a:spLocks noGrp="1"/>
          </p:cNvSpPr>
          <p:nvPr>
            <p:ph type="title"/>
          </p:nvPr>
        </p:nvSpPr>
        <p:spPr>
          <a:xfrm>
            <a:off x="709612" y="100038"/>
            <a:ext cx="10772775" cy="1133958"/>
          </a:xfrm>
        </p:spPr>
        <p:txBody>
          <a:bodyPr/>
          <a:lstStyle/>
          <a:p>
            <a:pPr algn="ctr"/>
            <a:r>
              <a:rPr lang="en-US" dirty="0"/>
              <a:t>Apply Using ZoomGrants</a:t>
            </a:r>
          </a:p>
        </p:txBody>
      </p:sp>
      <p:pic>
        <p:nvPicPr>
          <p:cNvPr id="7" name="Content Placeholder 4">
            <a:extLst>
              <a:ext uri="{FF2B5EF4-FFF2-40B4-BE49-F238E27FC236}">
                <a16:creationId xmlns:a16="http://schemas.microsoft.com/office/drawing/2014/main" id="{DB481FFF-B94F-4700-9213-A24CFC086450}"/>
              </a:ext>
            </a:extLst>
          </p:cNvPr>
          <p:cNvPicPr>
            <a:picLocks noGrp="1" noChangeAspect="1"/>
          </p:cNvPicPr>
          <p:nvPr>
            <p:ph idx="1"/>
          </p:nvPr>
        </p:nvPicPr>
        <p:blipFill>
          <a:blip r:embed="rId2"/>
          <a:stretch>
            <a:fillRect/>
          </a:stretch>
        </p:blipFill>
        <p:spPr>
          <a:xfrm>
            <a:off x="2586183" y="1846263"/>
            <a:ext cx="6763450" cy="4517592"/>
          </a:xfrm>
        </p:spPr>
      </p:pic>
      <p:sp>
        <p:nvSpPr>
          <p:cNvPr id="5" name="Arrow: Right 4">
            <a:extLst>
              <a:ext uri="{FF2B5EF4-FFF2-40B4-BE49-F238E27FC236}">
                <a16:creationId xmlns:a16="http://schemas.microsoft.com/office/drawing/2014/main" id="{18BE6F57-E3B7-4827-BB48-67194BDDB48E}"/>
              </a:ext>
            </a:extLst>
          </p:cNvPr>
          <p:cNvSpPr/>
          <p:nvPr/>
        </p:nvSpPr>
        <p:spPr>
          <a:xfrm rot="1610426">
            <a:off x="1685639" y="3994312"/>
            <a:ext cx="914400" cy="461639"/>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2F485AE-6CE2-4685-9A4A-FB4D1E600CD6}"/>
              </a:ext>
            </a:extLst>
          </p:cNvPr>
          <p:cNvSpPr>
            <a:spLocks noGrp="1"/>
          </p:cNvSpPr>
          <p:nvPr>
            <p:ph type="sldNum" sz="quarter" idx="12"/>
          </p:nvPr>
        </p:nvSpPr>
        <p:spPr/>
        <p:txBody>
          <a:bodyPr/>
          <a:lstStyle/>
          <a:p>
            <a:fld id="{E97799C9-84D9-46D2-A11E-BCF8A720529D}" type="slidenum">
              <a:rPr lang="en-US" smtClean="0"/>
              <a:t>23</a:t>
            </a:fld>
            <a:endParaRPr lang="en-US" dirty="0"/>
          </a:p>
        </p:txBody>
      </p:sp>
    </p:spTree>
    <p:extLst>
      <p:ext uri="{BB962C8B-B14F-4D97-AF65-F5344CB8AC3E}">
        <p14:creationId xmlns:p14="http://schemas.microsoft.com/office/powerpoint/2010/main" val="286721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C207-60A7-4CA7-BF4E-AAA5105C0149}"/>
              </a:ext>
            </a:extLst>
          </p:cNvPr>
          <p:cNvSpPr>
            <a:spLocks noGrp="1"/>
          </p:cNvSpPr>
          <p:nvPr>
            <p:ph type="title"/>
          </p:nvPr>
        </p:nvSpPr>
        <p:spPr>
          <a:xfrm>
            <a:off x="709612" y="251036"/>
            <a:ext cx="10772775" cy="1284801"/>
          </a:xfrm>
        </p:spPr>
        <p:txBody>
          <a:bodyPr/>
          <a:lstStyle/>
          <a:p>
            <a:pPr algn="ctr"/>
            <a:r>
              <a:rPr lang="en-US" dirty="0"/>
              <a:t>Apply Using ZoomGrants (cont.)</a:t>
            </a:r>
          </a:p>
        </p:txBody>
      </p:sp>
      <p:pic>
        <p:nvPicPr>
          <p:cNvPr id="7" name="Content Placeholder 4">
            <a:extLst>
              <a:ext uri="{FF2B5EF4-FFF2-40B4-BE49-F238E27FC236}">
                <a16:creationId xmlns:a16="http://schemas.microsoft.com/office/drawing/2014/main" id="{D614830B-BB25-425C-BC43-AF0E062EC312}"/>
              </a:ext>
            </a:extLst>
          </p:cNvPr>
          <p:cNvPicPr>
            <a:picLocks noGrp="1" noChangeAspect="1"/>
          </p:cNvPicPr>
          <p:nvPr>
            <p:ph idx="1"/>
          </p:nvPr>
        </p:nvPicPr>
        <p:blipFill>
          <a:blip r:embed="rId2"/>
          <a:stretch>
            <a:fillRect/>
          </a:stretch>
        </p:blipFill>
        <p:spPr>
          <a:xfrm>
            <a:off x="2955637" y="1846264"/>
            <a:ext cx="6479888" cy="4369810"/>
          </a:xfrm>
        </p:spPr>
      </p:pic>
      <p:sp>
        <p:nvSpPr>
          <p:cNvPr id="5" name="Arrow: Right 4">
            <a:extLst>
              <a:ext uri="{FF2B5EF4-FFF2-40B4-BE49-F238E27FC236}">
                <a16:creationId xmlns:a16="http://schemas.microsoft.com/office/drawing/2014/main" id="{7ADBE750-02D8-4AE2-BA10-919868E03D12}"/>
              </a:ext>
            </a:extLst>
          </p:cNvPr>
          <p:cNvSpPr/>
          <p:nvPr/>
        </p:nvSpPr>
        <p:spPr>
          <a:xfrm rot="1961742">
            <a:off x="2050221" y="2306147"/>
            <a:ext cx="978408" cy="48463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A15AF26-705A-4F93-B18F-59DD74EC8888}"/>
              </a:ext>
            </a:extLst>
          </p:cNvPr>
          <p:cNvSpPr>
            <a:spLocks noGrp="1"/>
          </p:cNvSpPr>
          <p:nvPr>
            <p:ph type="sldNum" sz="quarter" idx="12"/>
          </p:nvPr>
        </p:nvSpPr>
        <p:spPr/>
        <p:txBody>
          <a:bodyPr/>
          <a:lstStyle/>
          <a:p>
            <a:fld id="{E97799C9-84D9-46D2-A11E-BCF8A720529D}" type="slidenum">
              <a:rPr lang="en-US" smtClean="0"/>
              <a:t>24</a:t>
            </a:fld>
            <a:endParaRPr lang="en-US" dirty="0"/>
          </a:p>
        </p:txBody>
      </p:sp>
    </p:spTree>
    <p:extLst>
      <p:ext uri="{BB962C8B-B14F-4D97-AF65-F5344CB8AC3E}">
        <p14:creationId xmlns:p14="http://schemas.microsoft.com/office/powerpoint/2010/main" val="3392705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A6514-DA19-4987-8BEF-F27C5023D881}"/>
              </a:ext>
            </a:extLst>
          </p:cNvPr>
          <p:cNvSpPr>
            <a:spLocks noGrp="1"/>
          </p:cNvSpPr>
          <p:nvPr>
            <p:ph type="title"/>
          </p:nvPr>
        </p:nvSpPr>
        <p:spPr>
          <a:xfrm>
            <a:off x="657606" y="251036"/>
            <a:ext cx="10772775" cy="1249290"/>
          </a:xfrm>
        </p:spPr>
        <p:txBody>
          <a:bodyPr/>
          <a:lstStyle/>
          <a:p>
            <a:pPr algn="ctr"/>
            <a:r>
              <a:rPr lang="en-US" dirty="0"/>
              <a:t>Apply Using ZoomGrants (cont.)</a:t>
            </a:r>
          </a:p>
        </p:txBody>
      </p:sp>
      <p:sp>
        <p:nvSpPr>
          <p:cNvPr id="6" name="TextBox 5">
            <a:extLst>
              <a:ext uri="{FF2B5EF4-FFF2-40B4-BE49-F238E27FC236}">
                <a16:creationId xmlns:a16="http://schemas.microsoft.com/office/drawing/2014/main" id="{6EB64253-0832-4808-80AF-6CC170A6DA1F}"/>
              </a:ext>
            </a:extLst>
          </p:cNvPr>
          <p:cNvSpPr txBox="1"/>
          <p:nvPr/>
        </p:nvSpPr>
        <p:spPr>
          <a:xfrm>
            <a:off x="709612" y="5408163"/>
            <a:ext cx="10772775" cy="769441"/>
          </a:xfrm>
          <a:prstGeom prst="rect">
            <a:avLst/>
          </a:prstGeom>
          <a:noFill/>
          <a:ln w="38100">
            <a:solidFill>
              <a:srgbClr val="FF0000"/>
            </a:solidFill>
          </a:ln>
        </p:spPr>
        <p:txBody>
          <a:bodyPr wrap="square" rtlCol="0">
            <a:spAutoFit/>
          </a:bodyPr>
          <a:lstStyle/>
          <a:p>
            <a:pPr algn="ctr"/>
            <a:r>
              <a:rPr lang="en-US" sz="2400" b="1" dirty="0">
                <a:solidFill>
                  <a:schemeClr val="accent1"/>
                </a:solidFill>
              </a:rPr>
              <a:t>IMPORTANT NOTE:</a:t>
            </a:r>
          </a:p>
          <a:p>
            <a:pPr algn="ctr"/>
            <a:r>
              <a:rPr lang="en-US" sz="2000" b="1" dirty="0"/>
              <a:t>If you plan to apply for multiple programs, you must complete this step for each one.</a:t>
            </a:r>
          </a:p>
        </p:txBody>
      </p:sp>
      <p:pic>
        <p:nvPicPr>
          <p:cNvPr id="8" name="Content Placeholder 4">
            <a:extLst>
              <a:ext uri="{FF2B5EF4-FFF2-40B4-BE49-F238E27FC236}">
                <a16:creationId xmlns:a16="http://schemas.microsoft.com/office/drawing/2014/main" id="{0A590B4E-2ED8-455E-8AF5-BE45978977B7}"/>
              </a:ext>
            </a:extLst>
          </p:cNvPr>
          <p:cNvPicPr>
            <a:picLocks noGrp="1" noChangeAspect="1"/>
          </p:cNvPicPr>
          <p:nvPr>
            <p:ph idx="1"/>
          </p:nvPr>
        </p:nvPicPr>
        <p:blipFill>
          <a:blip r:embed="rId2"/>
          <a:stretch>
            <a:fillRect/>
          </a:stretch>
        </p:blipFill>
        <p:spPr>
          <a:xfrm>
            <a:off x="1170854" y="2150187"/>
            <a:ext cx="10058400" cy="2931128"/>
          </a:xfrm>
        </p:spPr>
      </p:pic>
      <p:sp>
        <p:nvSpPr>
          <p:cNvPr id="5" name="Arrow: Right 4">
            <a:extLst>
              <a:ext uri="{FF2B5EF4-FFF2-40B4-BE49-F238E27FC236}">
                <a16:creationId xmlns:a16="http://schemas.microsoft.com/office/drawing/2014/main" id="{F788B5EC-B8CD-4FDE-8686-6B6E7FA26C0C}"/>
              </a:ext>
            </a:extLst>
          </p:cNvPr>
          <p:cNvSpPr/>
          <p:nvPr/>
        </p:nvSpPr>
        <p:spPr>
          <a:xfrm rot="9046304">
            <a:off x="5957495" y="4065647"/>
            <a:ext cx="978408" cy="48463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BC43563-1EA8-44A2-A6B3-F8DE080C2D8B}"/>
              </a:ext>
            </a:extLst>
          </p:cNvPr>
          <p:cNvSpPr>
            <a:spLocks noGrp="1"/>
          </p:cNvSpPr>
          <p:nvPr>
            <p:ph type="sldNum" sz="quarter" idx="12"/>
          </p:nvPr>
        </p:nvSpPr>
        <p:spPr/>
        <p:txBody>
          <a:bodyPr/>
          <a:lstStyle/>
          <a:p>
            <a:fld id="{E97799C9-84D9-46D2-A11E-BCF8A720529D}" type="slidenum">
              <a:rPr lang="en-US" smtClean="0"/>
              <a:t>25</a:t>
            </a:fld>
            <a:endParaRPr lang="en-US" dirty="0"/>
          </a:p>
        </p:txBody>
      </p:sp>
    </p:spTree>
    <p:extLst>
      <p:ext uri="{BB962C8B-B14F-4D97-AF65-F5344CB8AC3E}">
        <p14:creationId xmlns:p14="http://schemas.microsoft.com/office/powerpoint/2010/main" val="1780915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B9C0-C2F0-4C63-BF8C-CE07F9145368}"/>
              </a:ext>
            </a:extLst>
          </p:cNvPr>
          <p:cNvSpPr>
            <a:spLocks noGrp="1"/>
          </p:cNvSpPr>
          <p:nvPr>
            <p:ph type="title"/>
          </p:nvPr>
        </p:nvSpPr>
        <p:spPr>
          <a:xfrm>
            <a:off x="667130" y="251036"/>
            <a:ext cx="10772775" cy="1196024"/>
          </a:xfrm>
        </p:spPr>
        <p:txBody>
          <a:bodyPr/>
          <a:lstStyle/>
          <a:p>
            <a:pPr algn="ctr"/>
            <a:r>
              <a:rPr lang="en-US" dirty="0"/>
              <a:t>Apply Using ZoomGrants (cont.)</a:t>
            </a:r>
          </a:p>
        </p:txBody>
      </p:sp>
      <p:pic>
        <p:nvPicPr>
          <p:cNvPr id="5" name="Content Placeholder 4">
            <a:extLst>
              <a:ext uri="{FF2B5EF4-FFF2-40B4-BE49-F238E27FC236}">
                <a16:creationId xmlns:a16="http://schemas.microsoft.com/office/drawing/2014/main" id="{85ED6CBC-F31C-4CC0-93BF-5B1CBA6AB2E1}"/>
              </a:ext>
            </a:extLst>
          </p:cNvPr>
          <p:cNvPicPr>
            <a:picLocks noGrp="1" noChangeAspect="1"/>
          </p:cNvPicPr>
          <p:nvPr>
            <p:ph idx="1"/>
          </p:nvPr>
        </p:nvPicPr>
        <p:blipFill>
          <a:blip r:embed="rId2"/>
          <a:stretch>
            <a:fillRect/>
          </a:stretch>
        </p:blipFill>
        <p:spPr>
          <a:xfrm>
            <a:off x="394737" y="2537320"/>
            <a:ext cx="10753725" cy="1388775"/>
          </a:xfrm>
        </p:spPr>
      </p:pic>
      <p:sp>
        <p:nvSpPr>
          <p:cNvPr id="6" name="TextBox 5">
            <a:extLst>
              <a:ext uri="{FF2B5EF4-FFF2-40B4-BE49-F238E27FC236}">
                <a16:creationId xmlns:a16="http://schemas.microsoft.com/office/drawing/2014/main" id="{26F4A189-7F10-42BF-B98E-FDBCB63C62F5}"/>
              </a:ext>
            </a:extLst>
          </p:cNvPr>
          <p:cNvSpPr txBox="1"/>
          <p:nvPr/>
        </p:nvSpPr>
        <p:spPr>
          <a:xfrm>
            <a:off x="709612" y="1836884"/>
            <a:ext cx="10687810" cy="984885"/>
          </a:xfrm>
          <a:prstGeom prst="rect">
            <a:avLst/>
          </a:prstGeom>
          <a:noFill/>
        </p:spPr>
        <p:txBody>
          <a:bodyPr wrap="square" rtlCol="0">
            <a:spAutoFit/>
          </a:bodyPr>
          <a:lstStyle/>
          <a:p>
            <a:pPr algn="ctr"/>
            <a:r>
              <a:rPr lang="en-US" sz="2000" dirty="0"/>
              <a:t>After you’ve created a new application, complete the Application Summary tab and the Mandatory Notice of Intent (NOI) tab. </a:t>
            </a:r>
          </a:p>
          <a:p>
            <a:pPr algn="ctr"/>
            <a:endParaRPr lang="en-US" b="1" dirty="0">
              <a:solidFill>
                <a:schemeClr val="accent1"/>
              </a:solidFill>
            </a:endParaRPr>
          </a:p>
        </p:txBody>
      </p:sp>
      <p:sp>
        <p:nvSpPr>
          <p:cNvPr id="8" name="Arrow: Right 7">
            <a:extLst>
              <a:ext uri="{FF2B5EF4-FFF2-40B4-BE49-F238E27FC236}">
                <a16:creationId xmlns:a16="http://schemas.microsoft.com/office/drawing/2014/main" id="{D012E525-D17C-4A2C-AF6D-F410C0EB6192}"/>
              </a:ext>
            </a:extLst>
          </p:cNvPr>
          <p:cNvSpPr/>
          <p:nvPr/>
        </p:nvSpPr>
        <p:spPr>
          <a:xfrm rot="5400000">
            <a:off x="3183935" y="2912006"/>
            <a:ext cx="6651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8DF4637D-6612-49AE-BDBB-0E1D0F1224A9}"/>
              </a:ext>
            </a:extLst>
          </p:cNvPr>
          <p:cNvSpPr/>
          <p:nvPr/>
        </p:nvSpPr>
        <p:spPr>
          <a:xfrm rot="10800000">
            <a:off x="4953739" y="2821768"/>
            <a:ext cx="484632" cy="6651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58E0365-FDF1-43F0-AC25-674ECA6B7E0E}"/>
              </a:ext>
            </a:extLst>
          </p:cNvPr>
          <p:cNvSpPr txBox="1"/>
          <p:nvPr/>
        </p:nvSpPr>
        <p:spPr>
          <a:xfrm>
            <a:off x="346227" y="4626531"/>
            <a:ext cx="10850743" cy="1354217"/>
          </a:xfrm>
          <a:prstGeom prst="rect">
            <a:avLst/>
          </a:prstGeom>
          <a:noFill/>
          <a:ln w="38100">
            <a:solidFill>
              <a:srgbClr val="FF0000"/>
            </a:solidFill>
          </a:ln>
        </p:spPr>
        <p:txBody>
          <a:bodyPr wrap="square" rtlCol="0">
            <a:spAutoFit/>
          </a:bodyPr>
          <a:lstStyle/>
          <a:p>
            <a:pPr algn="ctr"/>
            <a:r>
              <a:rPr lang="en-US" sz="2400" b="1" dirty="0">
                <a:solidFill>
                  <a:schemeClr val="accent1"/>
                </a:solidFill>
              </a:rPr>
              <a:t>REMINDER: </a:t>
            </a:r>
          </a:p>
          <a:p>
            <a:pPr algn="ctr"/>
            <a:r>
              <a:rPr lang="en-US" sz="2000" dirty="0"/>
              <a:t>A separate application should be created for each program/project, and the NOI should be specific to the individual application.</a:t>
            </a:r>
          </a:p>
          <a:p>
            <a:endParaRPr lang="en-US" dirty="0"/>
          </a:p>
        </p:txBody>
      </p:sp>
      <p:sp>
        <p:nvSpPr>
          <p:cNvPr id="3" name="Slide Number Placeholder 2">
            <a:extLst>
              <a:ext uri="{FF2B5EF4-FFF2-40B4-BE49-F238E27FC236}">
                <a16:creationId xmlns:a16="http://schemas.microsoft.com/office/drawing/2014/main" id="{B1DBEAE5-2A4B-48F4-87AA-80646B93080F}"/>
              </a:ext>
            </a:extLst>
          </p:cNvPr>
          <p:cNvSpPr>
            <a:spLocks noGrp="1"/>
          </p:cNvSpPr>
          <p:nvPr>
            <p:ph type="sldNum" sz="quarter" idx="12"/>
          </p:nvPr>
        </p:nvSpPr>
        <p:spPr/>
        <p:txBody>
          <a:bodyPr/>
          <a:lstStyle/>
          <a:p>
            <a:fld id="{E97799C9-84D9-46D2-A11E-BCF8A720529D}" type="slidenum">
              <a:rPr lang="en-US" smtClean="0"/>
              <a:t>26</a:t>
            </a:fld>
            <a:endParaRPr lang="en-US" dirty="0"/>
          </a:p>
        </p:txBody>
      </p:sp>
    </p:spTree>
    <p:extLst>
      <p:ext uri="{BB962C8B-B14F-4D97-AF65-F5344CB8AC3E}">
        <p14:creationId xmlns:p14="http://schemas.microsoft.com/office/powerpoint/2010/main" val="2072629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4748-3167-4C5E-97C6-E4E11D721338}"/>
              </a:ext>
            </a:extLst>
          </p:cNvPr>
          <p:cNvSpPr>
            <a:spLocks noGrp="1"/>
          </p:cNvSpPr>
          <p:nvPr>
            <p:ph type="title"/>
          </p:nvPr>
        </p:nvSpPr>
        <p:spPr/>
        <p:txBody>
          <a:bodyPr anchor="ctr"/>
          <a:lstStyle/>
          <a:p>
            <a:pPr algn="ctr"/>
            <a:r>
              <a:rPr lang="en-US" dirty="0"/>
              <a:t>Apply Using </a:t>
            </a:r>
            <a:r>
              <a:rPr lang="en-US" dirty="0" err="1"/>
              <a:t>ZoomGrants</a:t>
            </a:r>
            <a:r>
              <a:rPr lang="en-US" dirty="0"/>
              <a:t> (cont.)</a:t>
            </a:r>
          </a:p>
        </p:txBody>
      </p:sp>
      <p:pic>
        <p:nvPicPr>
          <p:cNvPr id="4" name="Content Placeholder 4">
            <a:extLst>
              <a:ext uri="{FF2B5EF4-FFF2-40B4-BE49-F238E27FC236}">
                <a16:creationId xmlns:a16="http://schemas.microsoft.com/office/drawing/2014/main" id="{4E025D05-BEA5-445F-B51A-64F6CB56849C}"/>
              </a:ext>
            </a:extLst>
          </p:cNvPr>
          <p:cNvPicPr>
            <a:picLocks noGrp="1" noChangeAspect="1"/>
          </p:cNvPicPr>
          <p:nvPr>
            <p:ph idx="1"/>
          </p:nvPr>
        </p:nvPicPr>
        <p:blipFill>
          <a:blip r:embed="rId2"/>
          <a:stretch>
            <a:fillRect/>
          </a:stretch>
        </p:blipFill>
        <p:spPr>
          <a:xfrm>
            <a:off x="2161253" y="1846263"/>
            <a:ext cx="7869494" cy="4022725"/>
          </a:xfrm>
        </p:spPr>
      </p:pic>
      <p:sp>
        <p:nvSpPr>
          <p:cNvPr id="5" name="Arrow: Right 4">
            <a:extLst>
              <a:ext uri="{FF2B5EF4-FFF2-40B4-BE49-F238E27FC236}">
                <a16:creationId xmlns:a16="http://schemas.microsoft.com/office/drawing/2014/main" id="{6ED9C6BB-1DCB-4397-844B-08FE0E71F110}"/>
              </a:ext>
            </a:extLst>
          </p:cNvPr>
          <p:cNvSpPr/>
          <p:nvPr/>
        </p:nvSpPr>
        <p:spPr>
          <a:xfrm rot="1961742">
            <a:off x="6908549" y="2509346"/>
            <a:ext cx="978408" cy="48463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212CDF1-DBE5-4738-AA3B-C230DDB9D430}"/>
              </a:ext>
            </a:extLst>
          </p:cNvPr>
          <p:cNvSpPr>
            <a:spLocks noGrp="1"/>
          </p:cNvSpPr>
          <p:nvPr>
            <p:ph type="sldNum" sz="quarter" idx="12"/>
          </p:nvPr>
        </p:nvSpPr>
        <p:spPr/>
        <p:txBody>
          <a:bodyPr/>
          <a:lstStyle/>
          <a:p>
            <a:fld id="{E97799C9-84D9-46D2-A11E-BCF8A720529D}" type="slidenum">
              <a:rPr lang="en-US" smtClean="0"/>
              <a:t>27</a:t>
            </a:fld>
            <a:endParaRPr lang="en-US" dirty="0"/>
          </a:p>
        </p:txBody>
      </p:sp>
    </p:spTree>
    <p:extLst>
      <p:ext uri="{BB962C8B-B14F-4D97-AF65-F5344CB8AC3E}">
        <p14:creationId xmlns:p14="http://schemas.microsoft.com/office/powerpoint/2010/main" val="3026855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B1E45-727B-4337-BD29-4EBA7D44C203}"/>
              </a:ext>
            </a:extLst>
          </p:cNvPr>
          <p:cNvSpPr>
            <a:spLocks noGrp="1"/>
          </p:cNvSpPr>
          <p:nvPr>
            <p:ph type="title"/>
          </p:nvPr>
        </p:nvSpPr>
        <p:spPr/>
        <p:txBody>
          <a:bodyPr/>
          <a:lstStyle/>
          <a:p>
            <a:r>
              <a:rPr lang="en-US"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ZoomGrants</a:t>
            </a:r>
            <a:r>
              <a:rPr lang="en-US"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Collaborators</a:t>
            </a:r>
          </a:p>
        </p:txBody>
      </p:sp>
      <p:sp>
        <p:nvSpPr>
          <p:cNvPr id="3" name="Content Placeholder 2">
            <a:extLst>
              <a:ext uri="{FF2B5EF4-FFF2-40B4-BE49-F238E27FC236}">
                <a16:creationId xmlns:a16="http://schemas.microsoft.com/office/drawing/2014/main" id="{E1957AA0-E345-483C-8CAC-A6BFAD10E8CB}"/>
              </a:ext>
            </a:extLst>
          </p:cNvPr>
          <p:cNvSpPr>
            <a:spLocks noGrp="1"/>
          </p:cNvSpPr>
          <p:nvPr>
            <p:ph idx="1"/>
          </p:nvPr>
        </p:nvSpPr>
        <p:spPr/>
        <p:txBody>
          <a:bodyPr/>
          <a:lstStyle/>
          <a:p>
            <a:pPr>
              <a:spcAft>
                <a:spcPts val="600"/>
              </a:spcAft>
              <a:buFont typeface="Wingdings" panose="05000000000000000000" pitchFamily="2" charset="2"/>
              <a:buChar char="§"/>
            </a:pPr>
            <a:r>
              <a:rPr lang="en-US" dirty="0"/>
              <a:t> When creating the application, please ensure the individual will be able to retain access the account. We recommend using a general email account for the creation of the application (i.e. </a:t>
            </a:r>
            <a:r>
              <a:rPr lang="en-US" dirty="0">
                <a:hlinkClick r:id="rId2"/>
              </a:rPr>
              <a:t>info@accgov.com</a:t>
            </a:r>
            <a:r>
              <a:rPr lang="en-US" dirty="0"/>
              <a:t>). </a:t>
            </a:r>
          </a:p>
          <a:p>
            <a:pPr lvl="1">
              <a:buFont typeface="Wingdings" panose="05000000000000000000" pitchFamily="2" charset="2"/>
              <a:buChar char="§"/>
            </a:pPr>
            <a:r>
              <a:rPr lang="en-US" dirty="0"/>
              <a:t>The email that is used to create the account is considered the “application owner.”</a:t>
            </a:r>
          </a:p>
          <a:p>
            <a:pPr lvl="1">
              <a:buFont typeface="Wingdings" panose="05000000000000000000" pitchFamily="2" charset="2"/>
              <a:buChar char="§"/>
            </a:pPr>
            <a:r>
              <a:rPr lang="en-US" dirty="0"/>
              <a:t>The application “owner” must be the one to submit the application. Collaborators will not be able to submit.</a:t>
            </a:r>
          </a:p>
          <a:p>
            <a:pPr>
              <a:buFont typeface="Wingdings" panose="05000000000000000000" pitchFamily="2" charset="2"/>
              <a:buChar char="§"/>
            </a:pPr>
            <a:r>
              <a:rPr lang="en-US" dirty="0"/>
              <a:t>If the individual who created the account departs from the agency, a new application “owner” would need to be re-assigned. (Please contact HCD if this becomes a concern)</a:t>
            </a:r>
          </a:p>
          <a:p>
            <a:pPr>
              <a:buFont typeface="Wingdings" panose="05000000000000000000" pitchFamily="2" charset="2"/>
              <a:buChar char="§"/>
            </a:pPr>
            <a:r>
              <a:rPr lang="en-US" dirty="0"/>
              <a:t>The application “owner” can assign collaborators to assist with working on the application.</a:t>
            </a:r>
          </a:p>
          <a:p>
            <a:pPr>
              <a:buFont typeface="Wingdings" panose="05000000000000000000" pitchFamily="2" charset="2"/>
              <a:buChar char="§"/>
            </a:pPr>
            <a:r>
              <a:rPr lang="en-US" dirty="0"/>
              <a:t>If your application is chosen for funding – whoever is completing the reporting for the funding will need to be added as a collaborator.</a:t>
            </a:r>
          </a:p>
        </p:txBody>
      </p:sp>
      <p:sp>
        <p:nvSpPr>
          <p:cNvPr id="4" name="Slide Number Placeholder 3">
            <a:extLst>
              <a:ext uri="{FF2B5EF4-FFF2-40B4-BE49-F238E27FC236}">
                <a16:creationId xmlns:a16="http://schemas.microsoft.com/office/drawing/2014/main" id="{BCD65880-86CA-401C-8332-D8F61C2C17A7}"/>
              </a:ext>
            </a:extLst>
          </p:cNvPr>
          <p:cNvSpPr>
            <a:spLocks noGrp="1"/>
          </p:cNvSpPr>
          <p:nvPr>
            <p:ph type="sldNum" sz="quarter" idx="12"/>
          </p:nvPr>
        </p:nvSpPr>
        <p:spPr/>
        <p:txBody>
          <a:bodyPr/>
          <a:lstStyle/>
          <a:p>
            <a:fld id="{E97799C9-84D9-46D2-A11E-BCF8A720529D}" type="slidenum">
              <a:rPr lang="en-US" smtClean="0"/>
              <a:t>28</a:t>
            </a:fld>
            <a:endParaRPr lang="en-US" dirty="0"/>
          </a:p>
        </p:txBody>
      </p:sp>
    </p:spTree>
    <p:extLst>
      <p:ext uri="{BB962C8B-B14F-4D97-AF65-F5344CB8AC3E}">
        <p14:creationId xmlns:p14="http://schemas.microsoft.com/office/powerpoint/2010/main" val="4275121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4748-3167-4C5E-97C6-E4E11D721338}"/>
              </a:ext>
            </a:extLst>
          </p:cNvPr>
          <p:cNvSpPr>
            <a:spLocks noGrp="1"/>
          </p:cNvSpPr>
          <p:nvPr>
            <p:ph type="title"/>
          </p:nvPr>
        </p:nvSpPr>
        <p:spPr/>
        <p:txBody>
          <a:bodyPr anchor="ctr"/>
          <a:lstStyle/>
          <a:p>
            <a:pPr algn="ctr"/>
            <a:r>
              <a:rPr lang="en-US" dirty="0"/>
              <a:t>Apply Using </a:t>
            </a:r>
            <a:r>
              <a:rPr lang="en-US" dirty="0" err="1"/>
              <a:t>ZoomGrants</a:t>
            </a:r>
            <a:r>
              <a:rPr lang="en-US" dirty="0"/>
              <a:t> (cont.)</a:t>
            </a:r>
          </a:p>
        </p:txBody>
      </p:sp>
      <p:pic>
        <p:nvPicPr>
          <p:cNvPr id="6" name="Content Placeholder 4">
            <a:extLst>
              <a:ext uri="{FF2B5EF4-FFF2-40B4-BE49-F238E27FC236}">
                <a16:creationId xmlns:a16="http://schemas.microsoft.com/office/drawing/2014/main" id="{E00DE6D6-133D-4DFD-B694-4D5028E9A6FF}"/>
              </a:ext>
            </a:extLst>
          </p:cNvPr>
          <p:cNvPicPr>
            <a:picLocks noGrp="1" noChangeAspect="1"/>
          </p:cNvPicPr>
          <p:nvPr>
            <p:ph idx="1"/>
          </p:nvPr>
        </p:nvPicPr>
        <p:blipFill>
          <a:blip r:embed="rId2"/>
          <a:stretch>
            <a:fillRect/>
          </a:stretch>
        </p:blipFill>
        <p:spPr>
          <a:xfrm>
            <a:off x="1263217" y="2080284"/>
            <a:ext cx="10058400" cy="3306125"/>
          </a:xfrm>
        </p:spPr>
      </p:pic>
      <p:sp>
        <p:nvSpPr>
          <p:cNvPr id="10" name="Arrow: Right 9">
            <a:extLst>
              <a:ext uri="{FF2B5EF4-FFF2-40B4-BE49-F238E27FC236}">
                <a16:creationId xmlns:a16="http://schemas.microsoft.com/office/drawing/2014/main" id="{04627116-D2A5-4860-9FA1-2CB5C3FC31FA}"/>
              </a:ext>
            </a:extLst>
          </p:cNvPr>
          <p:cNvSpPr/>
          <p:nvPr/>
        </p:nvSpPr>
        <p:spPr>
          <a:xfrm rot="8769483">
            <a:off x="10980847" y="3386804"/>
            <a:ext cx="978408" cy="48463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F0F8C64-7229-46AB-B3E0-CDB63C90DDFB}"/>
              </a:ext>
            </a:extLst>
          </p:cNvPr>
          <p:cNvSpPr>
            <a:spLocks noGrp="1"/>
          </p:cNvSpPr>
          <p:nvPr>
            <p:ph type="sldNum" sz="quarter" idx="12"/>
          </p:nvPr>
        </p:nvSpPr>
        <p:spPr/>
        <p:txBody>
          <a:bodyPr/>
          <a:lstStyle/>
          <a:p>
            <a:fld id="{E97799C9-84D9-46D2-A11E-BCF8A720529D}" type="slidenum">
              <a:rPr lang="en-US" smtClean="0"/>
              <a:t>29</a:t>
            </a:fld>
            <a:endParaRPr lang="en-US" dirty="0"/>
          </a:p>
        </p:txBody>
      </p:sp>
    </p:spTree>
    <p:extLst>
      <p:ext uri="{BB962C8B-B14F-4D97-AF65-F5344CB8AC3E}">
        <p14:creationId xmlns:p14="http://schemas.microsoft.com/office/powerpoint/2010/main" val="23138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895" y="389639"/>
            <a:ext cx="8911687" cy="913745"/>
          </a:xfrm>
        </p:spPr>
        <p:txBody>
          <a:bodyPr/>
          <a:lstStyle/>
          <a:p>
            <a:pPr algn="ctr"/>
            <a:r>
              <a:rPr lang="en-US" dirty="0"/>
              <a:t>HCD Department Staff</a:t>
            </a:r>
          </a:p>
        </p:txBody>
      </p:sp>
      <p:graphicFrame>
        <p:nvGraphicFramePr>
          <p:cNvPr id="4" name="Content Placeholder 3">
            <a:extLst>
              <a:ext uri="{FF2B5EF4-FFF2-40B4-BE49-F238E27FC236}">
                <a16:creationId xmlns:a16="http://schemas.microsoft.com/office/drawing/2014/main" id="{7A0A1415-54EA-45B2-8CD5-194F6614751E}"/>
              </a:ext>
            </a:extLst>
          </p:cNvPr>
          <p:cNvGraphicFramePr>
            <a:graphicFrameLocks noGrp="1"/>
          </p:cNvGraphicFramePr>
          <p:nvPr>
            <p:ph idx="1"/>
          </p:nvPr>
        </p:nvGraphicFramePr>
        <p:xfrm>
          <a:off x="687388" y="1660124"/>
          <a:ext cx="11119913" cy="5024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9A812B1B-AB0D-44D1-B9F2-337DB84D1598}"/>
              </a:ext>
            </a:extLst>
          </p:cNvPr>
          <p:cNvGraphicFramePr/>
          <p:nvPr>
            <p:extLst>
              <p:ext uri="{D42A27DB-BD31-4B8C-83A1-F6EECF244321}">
                <p14:modId xmlns:p14="http://schemas.microsoft.com/office/powerpoint/2010/main" val="3737741910"/>
              </p:ext>
            </p:extLst>
          </p:nvPr>
        </p:nvGraphicFramePr>
        <p:xfrm>
          <a:off x="789124" y="1303384"/>
          <a:ext cx="10361227" cy="48349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a:extLst>
              <a:ext uri="{FF2B5EF4-FFF2-40B4-BE49-F238E27FC236}">
                <a16:creationId xmlns:a16="http://schemas.microsoft.com/office/drawing/2014/main" id="{1768274F-0028-46C3-BCAA-569E98149E48}"/>
              </a:ext>
            </a:extLst>
          </p:cNvPr>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3539291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96A8-C926-425A-9A1C-F4E4B21781EC}"/>
              </a:ext>
            </a:extLst>
          </p:cNvPr>
          <p:cNvSpPr>
            <a:spLocks noGrp="1"/>
          </p:cNvSpPr>
          <p:nvPr>
            <p:ph type="title"/>
          </p:nvPr>
        </p:nvSpPr>
        <p:spPr>
          <a:xfrm>
            <a:off x="709612" y="304224"/>
            <a:ext cx="10772775" cy="1196102"/>
          </a:xfrm>
        </p:spPr>
        <p:txBody>
          <a:bodyPr/>
          <a:lstStyle/>
          <a:p>
            <a:pPr algn="ctr"/>
            <a:r>
              <a:rPr lang="en-US" dirty="0"/>
              <a:t>Apply Using ZoomGrants (cont.)</a:t>
            </a:r>
          </a:p>
        </p:txBody>
      </p:sp>
      <p:pic>
        <p:nvPicPr>
          <p:cNvPr id="4" name="Content Placeholder 4">
            <a:extLst>
              <a:ext uri="{FF2B5EF4-FFF2-40B4-BE49-F238E27FC236}">
                <a16:creationId xmlns:a16="http://schemas.microsoft.com/office/drawing/2014/main" id="{6F15A586-214A-432F-8632-AB99F6347034}"/>
              </a:ext>
            </a:extLst>
          </p:cNvPr>
          <p:cNvPicPr>
            <a:picLocks noGrp="1" noChangeAspect="1"/>
          </p:cNvPicPr>
          <p:nvPr>
            <p:ph idx="1"/>
          </p:nvPr>
        </p:nvPicPr>
        <p:blipFill>
          <a:blip r:embed="rId2"/>
          <a:stretch>
            <a:fillRect/>
          </a:stretch>
        </p:blipFill>
        <p:spPr>
          <a:xfrm>
            <a:off x="2519098" y="1838325"/>
            <a:ext cx="6291527" cy="4281131"/>
          </a:xfrm>
        </p:spPr>
      </p:pic>
      <p:sp>
        <p:nvSpPr>
          <p:cNvPr id="5" name="Arrow: Down 4">
            <a:extLst>
              <a:ext uri="{FF2B5EF4-FFF2-40B4-BE49-F238E27FC236}">
                <a16:creationId xmlns:a16="http://schemas.microsoft.com/office/drawing/2014/main" id="{1CCE6D29-1D1A-433C-AC74-3989DC446449}"/>
              </a:ext>
            </a:extLst>
          </p:cNvPr>
          <p:cNvSpPr/>
          <p:nvPr/>
        </p:nvSpPr>
        <p:spPr>
          <a:xfrm rot="3564426">
            <a:off x="9233941" y="2353299"/>
            <a:ext cx="484632" cy="97840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843C3EE0-BD73-448C-9490-D379055094DC}"/>
              </a:ext>
            </a:extLst>
          </p:cNvPr>
          <p:cNvSpPr>
            <a:spLocks noGrp="1"/>
          </p:cNvSpPr>
          <p:nvPr>
            <p:ph type="sldNum" sz="quarter" idx="12"/>
          </p:nvPr>
        </p:nvSpPr>
        <p:spPr/>
        <p:txBody>
          <a:bodyPr/>
          <a:lstStyle/>
          <a:p>
            <a:fld id="{E97799C9-84D9-46D2-A11E-BCF8A720529D}" type="slidenum">
              <a:rPr lang="en-US" smtClean="0"/>
              <a:t>30</a:t>
            </a:fld>
            <a:endParaRPr lang="en-US" dirty="0"/>
          </a:p>
        </p:txBody>
      </p:sp>
    </p:spTree>
    <p:extLst>
      <p:ext uri="{BB962C8B-B14F-4D97-AF65-F5344CB8AC3E}">
        <p14:creationId xmlns:p14="http://schemas.microsoft.com/office/powerpoint/2010/main" val="1942300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988B-9EB5-4ABD-9F81-1E2F2497F6DB}"/>
              </a:ext>
            </a:extLst>
          </p:cNvPr>
          <p:cNvSpPr>
            <a:spLocks noGrp="1"/>
          </p:cNvSpPr>
          <p:nvPr>
            <p:ph type="title"/>
          </p:nvPr>
        </p:nvSpPr>
        <p:spPr/>
        <p:txBody>
          <a:bodyPr/>
          <a:lstStyle/>
          <a:p>
            <a:pPr algn="ctr"/>
            <a:r>
              <a:rPr lang="en-US" dirty="0"/>
              <a:t>Apply Using ZoomGrants (cont.)</a:t>
            </a:r>
          </a:p>
        </p:txBody>
      </p:sp>
      <p:pic>
        <p:nvPicPr>
          <p:cNvPr id="4" name="Content Placeholder 4">
            <a:extLst>
              <a:ext uri="{FF2B5EF4-FFF2-40B4-BE49-F238E27FC236}">
                <a16:creationId xmlns:a16="http://schemas.microsoft.com/office/drawing/2014/main" id="{ACEED584-CB68-40EC-A4CF-9DBDE44BAAFA}"/>
              </a:ext>
            </a:extLst>
          </p:cNvPr>
          <p:cNvPicPr>
            <a:picLocks noGrp="1" noChangeAspect="1"/>
          </p:cNvPicPr>
          <p:nvPr>
            <p:ph idx="1"/>
          </p:nvPr>
        </p:nvPicPr>
        <p:blipFill>
          <a:blip r:embed="rId2"/>
          <a:stretch>
            <a:fillRect/>
          </a:stretch>
        </p:blipFill>
        <p:spPr>
          <a:xfrm>
            <a:off x="4234100" y="196273"/>
            <a:ext cx="7957900" cy="6465454"/>
          </a:xfrm>
        </p:spPr>
      </p:pic>
      <p:sp>
        <p:nvSpPr>
          <p:cNvPr id="5" name="Arrow: Down 4">
            <a:extLst>
              <a:ext uri="{FF2B5EF4-FFF2-40B4-BE49-F238E27FC236}">
                <a16:creationId xmlns:a16="http://schemas.microsoft.com/office/drawing/2014/main" id="{60C440F4-41FF-4EBB-8880-C796ACDE1537}"/>
              </a:ext>
            </a:extLst>
          </p:cNvPr>
          <p:cNvSpPr/>
          <p:nvPr/>
        </p:nvSpPr>
        <p:spPr>
          <a:xfrm rot="18095913">
            <a:off x="9229997" y="960582"/>
            <a:ext cx="484632" cy="978408"/>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84AF037-1AAD-4BAE-9BB3-6A273E335F96}"/>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773887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C127-2AC6-4388-8250-61DD978707D5}"/>
              </a:ext>
            </a:extLst>
          </p:cNvPr>
          <p:cNvSpPr>
            <a:spLocks noGrp="1"/>
          </p:cNvSpPr>
          <p:nvPr>
            <p:ph type="title"/>
          </p:nvPr>
        </p:nvSpPr>
        <p:spPr>
          <a:xfrm>
            <a:off x="709612" y="268714"/>
            <a:ext cx="10772775" cy="1089570"/>
          </a:xfrm>
        </p:spPr>
        <p:txBody>
          <a:bodyPr/>
          <a:lstStyle/>
          <a:p>
            <a:pPr algn="ctr"/>
            <a:r>
              <a:rPr lang="en-US" dirty="0"/>
              <a:t>Apply Using ZoomGrants (cont.)</a:t>
            </a:r>
          </a:p>
        </p:txBody>
      </p:sp>
      <p:pic>
        <p:nvPicPr>
          <p:cNvPr id="4" name="Content Placeholder 4">
            <a:extLst>
              <a:ext uri="{FF2B5EF4-FFF2-40B4-BE49-F238E27FC236}">
                <a16:creationId xmlns:a16="http://schemas.microsoft.com/office/drawing/2014/main" id="{5C85343B-B12D-42AE-B57B-722C5FF7A1B8}"/>
              </a:ext>
            </a:extLst>
          </p:cNvPr>
          <p:cNvPicPr>
            <a:picLocks noGrp="1" noChangeAspect="1"/>
          </p:cNvPicPr>
          <p:nvPr>
            <p:ph idx="1"/>
          </p:nvPr>
        </p:nvPicPr>
        <p:blipFill>
          <a:blip r:embed="rId2"/>
          <a:stretch>
            <a:fillRect/>
          </a:stretch>
        </p:blipFill>
        <p:spPr>
          <a:xfrm>
            <a:off x="2872509" y="1846263"/>
            <a:ext cx="5671127" cy="4331838"/>
          </a:xfrm>
        </p:spPr>
      </p:pic>
      <p:sp>
        <p:nvSpPr>
          <p:cNvPr id="5" name="Arrow: Down 4">
            <a:extLst>
              <a:ext uri="{FF2B5EF4-FFF2-40B4-BE49-F238E27FC236}">
                <a16:creationId xmlns:a16="http://schemas.microsoft.com/office/drawing/2014/main" id="{ECBE08CF-519D-49EA-AA8A-794B552C5D43}"/>
              </a:ext>
            </a:extLst>
          </p:cNvPr>
          <p:cNvSpPr/>
          <p:nvPr/>
        </p:nvSpPr>
        <p:spPr>
          <a:xfrm rot="2933231">
            <a:off x="8549268" y="2435558"/>
            <a:ext cx="484632" cy="978408"/>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6B7296A-BF47-41B3-827C-B622C4D2FE5E}"/>
              </a:ext>
            </a:extLst>
          </p:cNvPr>
          <p:cNvSpPr>
            <a:spLocks noGrp="1"/>
          </p:cNvSpPr>
          <p:nvPr>
            <p:ph type="sldNum" sz="quarter" idx="12"/>
          </p:nvPr>
        </p:nvSpPr>
        <p:spPr/>
        <p:txBody>
          <a:bodyPr/>
          <a:lstStyle/>
          <a:p>
            <a:fld id="{E97799C9-84D9-46D2-A11E-BCF8A720529D}" type="slidenum">
              <a:rPr lang="en-US" smtClean="0"/>
              <a:t>32</a:t>
            </a:fld>
            <a:endParaRPr lang="en-US" dirty="0"/>
          </a:p>
        </p:txBody>
      </p:sp>
    </p:spTree>
    <p:extLst>
      <p:ext uri="{BB962C8B-B14F-4D97-AF65-F5344CB8AC3E}">
        <p14:creationId xmlns:p14="http://schemas.microsoft.com/office/powerpoint/2010/main" val="4010036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736600" y="296333"/>
            <a:ext cx="7772400" cy="1090612"/>
          </a:xfrm>
        </p:spPr>
        <p:txBody>
          <a:bodyPr/>
          <a:lstStyle/>
          <a:p>
            <a:pPr>
              <a:defRPr/>
            </a:pPr>
            <a:r>
              <a:rPr lang="en-US" sz="40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ZoomGrant</a:t>
            </a:r>
            <a:r>
              <a:rPr lang="en-US" sz="40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Application</a:t>
            </a:r>
            <a:r>
              <a:rPr lang="en-US"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Tips</a:t>
            </a:r>
          </a:p>
        </p:txBody>
      </p:sp>
      <p:sp>
        <p:nvSpPr>
          <p:cNvPr id="17411" name="Rectangle 5"/>
          <p:cNvSpPr>
            <a:spLocks noChangeArrowheads="1"/>
          </p:cNvSpPr>
          <p:nvPr/>
        </p:nvSpPr>
        <p:spPr bwMode="auto">
          <a:xfrm>
            <a:off x="637880" y="1236602"/>
            <a:ext cx="1091624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1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682625" indent="-342900" eaLnBrk="1" hangingPunct="1">
              <a:spcAft>
                <a:spcPts val="1200"/>
              </a:spcAft>
              <a:buClr>
                <a:srgbClr val="C00000"/>
              </a:buClr>
              <a:buFont typeface="Arial" panose="020B0604020202020204" pitchFamily="34" charset="0"/>
              <a:buChar char="•"/>
              <a:defRPr/>
            </a:pPr>
            <a:endParaRPr lang="en-US" altLang="en-US" sz="1600" dirty="0">
              <a:latin typeface="+mn-lt"/>
            </a:endParaRPr>
          </a:p>
          <a:p>
            <a:pPr marL="682625" indent="-342900" eaLnBrk="1" hangingPunct="1">
              <a:spcAft>
                <a:spcPts val="1200"/>
              </a:spcAft>
              <a:buClr>
                <a:schemeClr val="accent3"/>
              </a:buClr>
              <a:buFont typeface="Arial" panose="020B0604020202020204" pitchFamily="34" charset="0"/>
              <a:buChar char="•"/>
              <a:defRPr/>
            </a:pPr>
            <a:r>
              <a:rPr lang="en-US" altLang="en-US" sz="1600" dirty="0">
                <a:latin typeface="+mn-lt"/>
              </a:rPr>
              <a:t>Include documentation of Match funds as required by project application type. </a:t>
            </a:r>
          </a:p>
          <a:p>
            <a:pPr marL="682625" indent="-342900" eaLnBrk="1" hangingPunct="1">
              <a:spcAft>
                <a:spcPts val="1200"/>
              </a:spcAft>
              <a:buClr>
                <a:schemeClr val="accent3"/>
              </a:buClr>
              <a:buFont typeface="Arial" panose="020B0604020202020204" pitchFamily="34" charset="0"/>
              <a:buChar char="•"/>
              <a:defRPr/>
            </a:pPr>
            <a:r>
              <a:rPr lang="en-US" altLang="en-US" sz="1600" dirty="0">
                <a:latin typeface="+mn-lt"/>
              </a:rPr>
              <a:t>Complete separate applications in ZoomGrants for each CDBG proposed project.</a:t>
            </a:r>
          </a:p>
          <a:p>
            <a:pPr marL="682625" indent="-342900" eaLnBrk="1" hangingPunct="1">
              <a:spcAft>
                <a:spcPts val="1200"/>
              </a:spcAft>
              <a:buClr>
                <a:schemeClr val="accent3"/>
              </a:buClr>
              <a:buFont typeface="Arial" panose="020B0604020202020204" pitchFamily="34" charset="0"/>
              <a:buChar char="•"/>
              <a:defRPr/>
            </a:pPr>
            <a:r>
              <a:rPr lang="en-US" altLang="en-US" sz="1600" b="1" dirty="0">
                <a:solidFill>
                  <a:schemeClr val="accent1"/>
                </a:solidFill>
                <a:latin typeface="+mn-lt"/>
              </a:rPr>
              <a:t>All applicants MUST register and submit the Notice of Intent in </a:t>
            </a:r>
            <a:r>
              <a:rPr lang="en-US" altLang="en-US" sz="1600" b="1" dirty="0" err="1">
                <a:solidFill>
                  <a:schemeClr val="accent1"/>
                </a:solidFill>
                <a:latin typeface="+mn-lt"/>
              </a:rPr>
              <a:t>ZoomGrants</a:t>
            </a:r>
            <a:r>
              <a:rPr lang="en-US" altLang="en-US" sz="1600" b="1" dirty="0">
                <a:solidFill>
                  <a:schemeClr val="accent1">
                    <a:lumMod val="60000"/>
                    <a:lumOff val="40000"/>
                  </a:schemeClr>
                </a:solidFill>
                <a:latin typeface="+mn-lt"/>
              </a:rPr>
              <a:t>.</a:t>
            </a:r>
          </a:p>
          <a:p>
            <a:pPr marL="682625" indent="-342900" eaLnBrk="1" hangingPunct="1">
              <a:spcAft>
                <a:spcPts val="1200"/>
              </a:spcAft>
              <a:buClr>
                <a:schemeClr val="accent3"/>
              </a:buClr>
              <a:buFont typeface="Arial" panose="020B0604020202020204" pitchFamily="34" charset="0"/>
              <a:buChar char="•"/>
              <a:defRPr/>
            </a:pPr>
            <a:r>
              <a:rPr lang="en-US" altLang="en-US" sz="1600" dirty="0">
                <a:latin typeface="+mn-lt"/>
              </a:rPr>
              <a:t>Don’t wait too late to begin the application process! Technical difficulties with ZoomGrants submission can likely be avoided with timely completion and submission attempts.</a:t>
            </a:r>
          </a:p>
          <a:p>
            <a:pPr marL="682625" indent="-342900" eaLnBrk="1" hangingPunct="1">
              <a:spcAft>
                <a:spcPts val="1200"/>
              </a:spcAft>
              <a:buClr>
                <a:schemeClr val="accent3"/>
              </a:buClr>
              <a:buFont typeface="Arial" panose="020B0604020202020204" pitchFamily="34" charset="0"/>
              <a:buChar char="•"/>
              <a:defRPr/>
            </a:pPr>
            <a:r>
              <a:rPr lang="en-US" altLang="en-US" sz="1600" b="1" dirty="0">
                <a:solidFill>
                  <a:schemeClr val="accent1"/>
                </a:solidFill>
                <a:latin typeface="+mn-lt"/>
              </a:rPr>
              <a:t>Please allow a minimum of 1 week to complete the application.  This does not include time to submit the application and update the required attachments.</a:t>
            </a:r>
          </a:p>
          <a:p>
            <a:pPr marL="682625" indent="-342900" eaLnBrk="1" hangingPunct="1">
              <a:spcAft>
                <a:spcPts val="1200"/>
              </a:spcAft>
              <a:buClr>
                <a:schemeClr val="accent3"/>
              </a:buClr>
              <a:buFont typeface="Arial" panose="020B0604020202020204" pitchFamily="34" charset="0"/>
              <a:buChar char="•"/>
              <a:defRPr/>
            </a:pPr>
            <a:r>
              <a:rPr lang="en-US" altLang="en-US" sz="1600" b="1" dirty="0">
                <a:solidFill>
                  <a:schemeClr val="accent1"/>
                </a:solidFill>
                <a:latin typeface="+mn-lt"/>
              </a:rPr>
              <a:t>Note that EVERY application question must have an answer.</a:t>
            </a:r>
          </a:p>
          <a:p>
            <a:pPr marL="682625" indent="-342900" eaLnBrk="1" hangingPunct="1">
              <a:spcAft>
                <a:spcPts val="1200"/>
              </a:spcAft>
              <a:buClr>
                <a:schemeClr val="accent3"/>
              </a:buClr>
              <a:buFont typeface="Arial" panose="020B0604020202020204" pitchFamily="34" charset="0"/>
              <a:buChar char="•"/>
              <a:defRPr/>
            </a:pPr>
            <a:r>
              <a:rPr lang="en-US" altLang="en-US" sz="1600" dirty="0">
                <a:latin typeface="+mn-lt"/>
              </a:rPr>
              <a:t>Review CDBG Instructions before completing the CDBG application. </a:t>
            </a:r>
            <a:r>
              <a:rPr lang="en-US" sz="1600" dirty="0">
                <a:latin typeface="+mn-lt"/>
              </a:rPr>
              <a:t>Please reference it, or ask HCD staff for guidance to ensure your proposal meets the necessary criteria.</a:t>
            </a:r>
            <a:endParaRPr lang="en-US" altLang="en-US" sz="1600" dirty="0">
              <a:latin typeface="+mn-lt"/>
            </a:endParaRPr>
          </a:p>
          <a:p>
            <a:pPr marL="682625" indent="-342900" eaLnBrk="1" hangingPunct="1">
              <a:spcAft>
                <a:spcPts val="1200"/>
              </a:spcAft>
              <a:buClr>
                <a:schemeClr val="accent3"/>
              </a:buClr>
              <a:buFont typeface="Arial" panose="020B0604020202020204" pitchFamily="34" charset="0"/>
              <a:buChar char="•"/>
              <a:defRPr/>
            </a:pPr>
            <a:r>
              <a:rPr lang="en-US" altLang="en-US" sz="1600" dirty="0">
                <a:latin typeface="+mn-lt"/>
              </a:rPr>
              <a:t>Review the CDBG application checklist to ensure all documents are completed and submitted with the application.</a:t>
            </a:r>
          </a:p>
          <a:p>
            <a:pPr marL="339725" indent="0" eaLnBrk="1" hangingPunct="1">
              <a:spcAft>
                <a:spcPts val="1200"/>
              </a:spcAft>
              <a:buClr>
                <a:srgbClr val="C00000"/>
              </a:buClr>
              <a:defRPr/>
            </a:pPr>
            <a:endParaRPr lang="en-US" altLang="en-US" sz="1600" dirty="0">
              <a:latin typeface="+mn-lt"/>
            </a:endParaRPr>
          </a:p>
        </p:txBody>
      </p:sp>
      <p:sp>
        <p:nvSpPr>
          <p:cNvPr id="2" name="Slide Number Placeholder 1">
            <a:extLst>
              <a:ext uri="{FF2B5EF4-FFF2-40B4-BE49-F238E27FC236}">
                <a16:creationId xmlns:a16="http://schemas.microsoft.com/office/drawing/2014/main" id="{E3892B29-B736-4B25-9F39-91263FABBE03}"/>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878469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843E-BBCF-4720-8651-C571509300FA}"/>
              </a:ext>
            </a:extLst>
          </p:cNvPr>
          <p:cNvSpPr>
            <a:spLocks noGrp="1"/>
          </p:cNvSpPr>
          <p:nvPr>
            <p:ph type="title"/>
          </p:nvPr>
        </p:nvSpPr>
        <p:spPr>
          <a:xfrm>
            <a:off x="676656" y="172363"/>
            <a:ext cx="10772775" cy="1658198"/>
          </a:xfrm>
        </p:spPr>
        <p:txBody>
          <a:bodyPr/>
          <a:lstStyle/>
          <a:p>
            <a:pPr algn="ctr"/>
            <a:r>
              <a:rPr lang="en-US" b="0" i="0" u="none" strike="noStrike" dirty="0">
                <a:solidFill>
                  <a:schemeClr val="tx1"/>
                </a:solidFill>
                <a:effectLst/>
              </a:rPr>
              <a:t>Important Things to Know About ZoomGrants</a:t>
            </a:r>
            <a:r>
              <a:rPr lang="en-US" b="0" i="0" dirty="0">
                <a:solidFill>
                  <a:schemeClr val="tx1"/>
                </a:solidFill>
                <a:effectLst/>
              </a:rPr>
              <a:t>​</a:t>
            </a:r>
            <a:endParaRPr lang="en-US" dirty="0">
              <a:solidFill>
                <a:schemeClr val="tx1"/>
              </a:solidFill>
            </a:endParaRPr>
          </a:p>
        </p:txBody>
      </p:sp>
      <p:sp>
        <p:nvSpPr>
          <p:cNvPr id="3" name="Content Placeholder 2">
            <a:extLst>
              <a:ext uri="{FF2B5EF4-FFF2-40B4-BE49-F238E27FC236}">
                <a16:creationId xmlns:a16="http://schemas.microsoft.com/office/drawing/2014/main" id="{53BD3C16-9630-436D-8D66-3DA446FC8DA9}"/>
              </a:ext>
            </a:extLst>
          </p:cNvPr>
          <p:cNvSpPr>
            <a:spLocks noGrp="1"/>
          </p:cNvSpPr>
          <p:nvPr>
            <p:ph idx="1"/>
          </p:nvPr>
        </p:nvSpPr>
        <p:spPr>
          <a:xfrm>
            <a:off x="676656" y="2321317"/>
            <a:ext cx="10753725" cy="3766185"/>
          </a:xfrm>
        </p:spPr>
        <p:txBody>
          <a:bodyPr>
            <a:normAutofit/>
          </a:bodyPr>
          <a:lstStyle/>
          <a:p>
            <a:pPr marL="228600" indent="-228600" algn="l" rtl="0" fontAlgn="base">
              <a:buClr>
                <a:schemeClr val="accent1"/>
              </a:buClr>
              <a:buFont typeface="Arial" panose="020B0604020202020204" pitchFamily="34" charset="0"/>
              <a:buChar char="•"/>
            </a:pPr>
            <a:r>
              <a:rPr lang="en-US" b="0" i="0" u="none" strike="noStrike" dirty="0">
                <a:solidFill>
                  <a:srgbClr val="262626"/>
                </a:solidFill>
                <a:effectLst/>
                <a:latin typeface="+mj-lt"/>
              </a:rPr>
              <a:t>When creating an account, ZoomGrants recommends using an admin email address or an email address that someone will maintain continuous access to.</a:t>
            </a:r>
            <a:r>
              <a:rPr lang="en-US" b="0" i="0" dirty="0">
                <a:solidFill>
                  <a:srgbClr val="262626"/>
                </a:solidFill>
                <a:effectLst/>
                <a:latin typeface="+mj-lt"/>
              </a:rPr>
              <a:t>​</a:t>
            </a:r>
            <a:endParaRPr lang="en-US" b="0" i="0" dirty="0">
              <a:solidFill>
                <a:srgbClr val="000000"/>
              </a:solidFill>
              <a:effectLst/>
              <a:latin typeface="+mj-lt"/>
            </a:endParaRPr>
          </a:p>
          <a:p>
            <a:pPr marL="228600" indent="-228600" algn="l" rtl="0" fontAlgn="base">
              <a:buClr>
                <a:schemeClr val="accent1"/>
              </a:buClr>
              <a:buFont typeface="Arial" panose="020B0604020202020204" pitchFamily="34" charset="0"/>
              <a:buChar char="•"/>
            </a:pPr>
            <a:r>
              <a:rPr lang="en-US" b="0" i="0" u="none" strike="noStrike" dirty="0">
                <a:solidFill>
                  <a:srgbClr val="262626"/>
                </a:solidFill>
                <a:effectLst/>
                <a:latin typeface="+mj-lt"/>
              </a:rPr>
              <a:t>There is no 'Submission' button on the NOI. Just fill out the agency information in the </a:t>
            </a:r>
            <a:r>
              <a:rPr lang="en-US" b="1" i="1" u="none" strike="noStrike" dirty="0">
                <a:solidFill>
                  <a:srgbClr val="262626"/>
                </a:solidFill>
                <a:effectLst/>
                <a:latin typeface="+mj-lt"/>
              </a:rPr>
              <a:t>Application Summary</a:t>
            </a:r>
            <a:r>
              <a:rPr lang="en-US" b="0" i="0" u="none" strike="noStrike" dirty="0">
                <a:solidFill>
                  <a:srgbClr val="262626"/>
                </a:solidFill>
                <a:effectLst/>
                <a:latin typeface="+mj-lt"/>
              </a:rPr>
              <a:t> tab and then fill out the </a:t>
            </a:r>
            <a:r>
              <a:rPr lang="en-US" b="1" i="1" u="none" strike="noStrike" dirty="0">
                <a:solidFill>
                  <a:srgbClr val="262626"/>
                </a:solidFill>
                <a:effectLst/>
                <a:latin typeface="+mj-lt"/>
              </a:rPr>
              <a:t>NOI</a:t>
            </a:r>
            <a:r>
              <a:rPr lang="en-US" b="0" i="0" u="none" strike="noStrike" dirty="0">
                <a:solidFill>
                  <a:srgbClr val="262626"/>
                </a:solidFill>
                <a:effectLst/>
                <a:latin typeface="+mj-lt"/>
              </a:rPr>
              <a:t> tab. Once completed, it should allow you to automatically continue with the application.</a:t>
            </a:r>
            <a:r>
              <a:rPr lang="en-US" b="0" i="0" dirty="0">
                <a:solidFill>
                  <a:srgbClr val="262626"/>
                </a:solidFill>
                <a:effectLst/>
                <a:latin typeface="+mj-lt"/>
              </a:rPr>
              <a:t>​</a:t>
            </a:r>
            <a:endParaRPr lang="en-US" b="0" i="0" dirty="0">
              <a:solidFill>
                <a:srgbClr val="000000"/>
              </a:solidFill>
              <a:effectLst/>
              <a:latin typeface="+mj-lt"/>
            </a:endParaRPr>
          </a:p>
          <a:p>
            <a:pPr marL="228600" indent="-228600" algn="l" rtl="0" fontAlgn="base">
              <a:buClr>
                <a:schemeClr val="accent1"/>
              </a:buClr>
              <a:buFont typeface="Arial" panose="020B0604020202020204" pitchFamily="34" charset="0"/>
              <a:buChar char="•"/>
            </a:pPr>
            <a:r>
              <a:rPr lang="en-US" b="0" i="0" u="none" strike="noStrike" dirty="0">
                <a:solidFill>
                  <a:srgbClr val="262626"/>
                </a:solidFill>
                <a:effectLst/>
                <a:latin typeface="+mj-lt"/>
              </a:rPr>
              <a:t> All documents from the previous paper application will be embedded in the application itself, OR they will be available to upload as an attachment in the </a:t>
            </a:r>
            <a:r>
              <a:rPr lang="en-US" b="1" i="1" u="none" strike="noStrike" dirty="0">
                <a:solidFill>
                  <a:srgbClr val="262626"/>
                </a:solidFill>
                <a:effectLst/>
                <a:latin typeface="+mj-lt"/>
              </a:rPr>
              <a:t>Documents</a:t>
            </a:r>
            <a:r>
              <a:rPr lang="en-US" b="0" i="0" u="none" strike="noStrike" dirty="0">
                <a:solidFill>
                  <a:srgbClr val="262626"/>
                </a:solidFill>
                <a:effectLst/>
                <a:latin typeface="+mj-lt"/>
              </a:rPr>
              <a:t> tab.</a:t>
            </a:r>
            <a:r>
              <a:rPr lang="en-US" b="0" i="0" dirty="0">
                <a:solidFill>
                  <a:srgbClr val="262626"/>
                </a:solidFill>
                <a:effectLst/>
                <a:latin typeface="+mj-lt"/>
              </a:rPr>
              <a:t>​</a:t>
            </a:r>
            <a:endParaRPr lang="en-US" b="0" i="0" dirty="0">
              <a:solidFill>
                <a:srgbClr val="000000"/>
              </a:solidFill>
              <a:effectLst/>
              <a:latin typeface="+mj-lt"/>
            </a:endParaRPr>
          </a:p>
          <a:p>
            <a:pPr marL="228600" indent="-228600" algn="l" rtl="0" fontAlgn="base">
              <a:buClr>
                <a:schemeClr val="accent1"/>
              </a:buClr>
              <a:buFont typeface="Arial" panose="020B0604020202020204" pitchFamily="34" charset="0"/>
              <a:buChar char="•"/>
            </a:pPr>
            <a:r>
              <a:rPr lang="en-US" b="0" i="0" u="none" strike="noStrike" dirty="0">
                <a:solidFill>
                  <a:srgbClr val="262626"/>
                </a:solidFill>
                <a:effectLst/>
                <a:latin typeface="+mj-lt"/>
              </a:rPr>
              <a:t> All ZoomGrants users will have access to </a:t>
            </a:r>
            <a:r>
              <a:rPr lang="en-US" b="1" i="0" u="none" strike="noStrike" dirty="0">
                <a:solidFill>
                  <a:srgbClr val="262626"/>
                </a:solidFill>
                <a:effectLst/>
                <a:latin typeface="+mj-lt"/>
              </a:rPr>
              <a:t>ZoomGrants University</a:t>
            </a:r>
            <a:r>
              <a:rPr lang="en-US" b="0" i="0" u="none" strike="noStrike" dirty="0">
                <a:solidFill>
                  <a:srgbClr val="262626"/>
                </a:solidFill>
                <a:effectLst/>
                <a:latin typeface="+mj-lt"/>
              </a:rPr>
              <a:t> for assistance, or users can contact staff during the technical assistance period.</a:t>
            </a:r>
            <a:r>
              <a:rPr lang="en-US" b="0" i="0" dirty="0">
                <a:solidFill>
                  <a:srgbClr val="262626"/>
                </a:solidFill>
                <a:effectLst/>
                <a:latin typeface="+mj-lt"/>
              </a:rPr>
              <a:t>​</a:t>
            </a:r>
            <a:endParaRPr lang="en-US" b="0" i="0" dirty="0">
              <a:solidFill>
                <a:srgbClr val="000000"/>
              </a:solidFill>
              <a:effectLst/>
              <a:latin typeface="+mj-lt"/>
            </a:endParaRP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F20EE80-4FF0-4E11-AEF5-E827C8E96A78}"/>
              </a:ext>
            </a:extLst>
          </p:cNvPr>
          <p:cNvSpPr>
            <a:spLocks noGrp="1"/>
          </p:cNvSpPr>
          <p:nvPr>
            <p:ph type="sldNum" sz="quarter" idx="12"/>
          </p:nvPr>
        </p:nvSpPr>
        <p:spPr/>
        <p:txBody>
          <a:bodyPr/>
          <a:lstStyle/>
          <a:p>
            <a:fld id="{E97799C9-84D9-46D2-A11E-BCF8A720529D}" type="slidenum">
              <a:rPr lang="en-US" smtClean="0"/>
              <a:t>34</a:t>
            </a:fld>
            <a:endParaRPr lang="en-US" dirty="0"/>
          </a:p>
        </p:txBody>
      </p:sp>
    </p:spTree>
    <p:extLst>
      <p:ext uri="{BB962C8B-B14F-4D97-AF65-F5344CB8AC3E}">
        <p14:creationId xmlns:p14="http://schemas.microsoft.com/office/powerpoint/2010/main" val="4274984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501" y="210324"/>
            <a:ext cx="10772775" cy="1059183"/>
          </a:xfrm>
        </p:spPr>
        <p:txBody>
          <a:bodyPr/>
          <a:lstStyle/>
          <a:p>
            <a:pPr algn="ctr">
              <a:defRPr/>
            </a:pPr>
            <a:r>
              <a:rPr lang="en-US" dirty="0"/>
              <a:t>FY26 CDBG Application </a:t>
            </a:r>
          </a:p>
        </p:txBody>
      </p:sp>
      <p:sp>
        <p:nvSpPr>
          <p:cNvPr id="36867" name="Content Placeholder 2"/>
          <p:cNvSpPr>
            <a:spLocks noGrp="1"/>
          </p:cNvSpPr>
          <p:nvPr>
            <p:ph idx="1"/>
          </p:nvPr>
        </p:nvSpPr>
        <p:spPr>
          <a:xfrm>
            <a:off x="1697811" y="1905000"/>
            <a:ext cx="8480662" cy="4384964"/>
          </a:xfrm>
        </p:spPr>
        <p:txBody>
          <a:bodyPr>
            <a:normAutofit fontScale="32500" lnSpcReduction="20000"/>
          </a:bodyPr>
          <a:lstStyle/>
          <a:p>
            <a:pPr marL="0" indent="0" algn="ctr">
              <a:buNone/>
            </a:pPr>
            <a:r>
              <a:rPr lang="en-US" altLang="en-US" sz="5100" u="sng" dirty="0"/>
              <a:t>Application Key Components</a:t>
            </a:r>
          </a:p>
          <a:p>
            <a:pPr marL="0" indent="0" algn="ctr">
              <a:buNone/>
            </a:pPr>
            <a:endParaRPr lang="en-US" altLang="en-US" sz="600" u="sng" dirty="0"/>
          </a:p>
          <a:p>
            <a:pPr algn="ctr">
              <a:buClr>
                <a:schemeClr val="accent1"/>
              </a:buClr>
              <a:buFont typeface="Arial" panose="020B0604020202020204" pitchFamily="34" charset="0"/>
              <a:buChar char="•"/>
            </a:pPr>
            <a:r>
              <a:rPr lang="en-US" altLang="en-US" sz="4500" dirty="0"/>
              <a:t>Application Summary </a:t>
            </a:r>
          </a:p>
          <a:p>
            <a:pPr algn="ctr">
              <a:buClr>
                <a:schemeClr val="accent1"/>
              </a:buClr>
              <a:buFont typeface="Arial" panose="020B0604020202020204" pitchFamily="34" charset="0"/>
              <a:buChar char="•"/>
            </a:pPr>
            <a:r>
              <a:rPr lang="en-US" altLang="en-US" sz="4500" dirty="0"/>
              <a:t>Timeliness (Past Performance)</a:t>
            </a:r>
          </a:p>
          <a:p>
            <a:pPr algn="ctr">
              <a:buClr>
                <a:schemeClr val="accent1"/>
              </a:buClr>
              <a:buFont typeface="Arial" panose="020B0604020202020204" pitchFamily="34" charset="0"/>
              <a:buChar char="•"/>
            </a:pPr>
            <a:r>
              <a:rPr lang="en-US" altLang="en-US" sz="4500" dirty="0"/>
              <a:t> Consolidated Plan Goals and National Objectives</a:t>
            </a:r>
          </a:p>
          <a:p>
            <a:pPr algn="ctr">
              <a:buClr>
                <a:schemeClr val="accent1"/>
              </a:buClr>
              <a:buFont typeface="Arial" panose="020B0604020202020204" pitchFamily="34" charset="0"/>
              <a:buChar char="•"/>
            </a:pPr>
            <a:r>
              <a:rPr lang="en-US" altLang="en-US" sz="4500" dirty="0"/>
              <a:t> Project Narrative</a:t>
            </a:r>
          </a:p>
          <a:p>
            <a:pPr algn="ctr">
              <a:buClr>
                <a:schemeClr val="accent1"/>
              </a:buClr>
              <a:buFont typeface="Arial" panose="020B0604020202020204" pitchFamily="34" charset="0"/>
              <a:buChar char="•"/>
            </a:pPr>
            <a:r>
              <a:rPr lang="en-US" altLang="en-US" sz="4500" dirty="0"/>
              <a:t> Outcomes and Performance Measurements</a:t>
            </a:r>
          </a:p>
          <a:p>
            <a:pPr algn="ctr">
              <a:buClr>
                <a:schemeClr val="accent1"/>
              </a:buClr>
              <a:buFont typeface="Arial" panose="020B0604020202020204" pitchFamily="34" charset="0"/>
              <a:buChar char="•"/>
            </a:pPr>
            <a:r>
              <a:rPr lang="en-US" altLang="en-US" sz="4500" dirty="0"/>
              <a:t> Community Involvement and Collaboration</a:t>
            </a:r>
          </a:p>
          <a:p>
            <a:pPr algn="ctr">
              <a:buClr>
                <a:schemeClr val="accent1"/>
              </a:buClr>
              <a:buFont typeface="Arial" panose="020B0604020202020204" pitchFamily="34" charset="0"/>
              <a:buChar char="•"/>
            </a:pPr>
            <a:r>
              <a:rPr lang="en-US" altLang="en-US" sz="4500" dirty="0"/>
              <a:t> Organization and Staff Ability</a:t>
            </a:r>
          </a:p>
          <a:p>
            <a:pPr algn="ctr">
              <a:buClr>
                <a:schemeClr val="accent1"/>
              </a:buClr>
              <a:buFont typeface="Arial" panose="020B0604020202020204" pitchFamily="34" charset="0"/>
              <a:buChar char="•"/>
            </a:pPr>
            <a:r>
              <a:rPr lang="en-US" altLang="en-US" sz="4500" dirty="0"/>
              <a:t> Financial Ability</a:t>
            </a:r>
          </a:p>
          <a:p>
            <a:pPr algn="ctr">
              <a:buClr>
                <a:schemeClr val="accent1"/>
              </a:buClr>
              <a:buFont typeface="Arial" panose="020B0604020202020204" pitchFamily="34" charset="0"/>
              <a:buChar char="•"/>
            </a:pPr>
            <a:r>
              <a:rPr lang="en-US" altLang="en-US" sz="4500" dirty="0"/>
              <a:t> Budget </a:t>
            </a:r>
          </a:p>
          <a:p>
            <a:pPr algn="ctr">
              <a:lnSpc>
                <a:spcPct val="120000"/>
              </a:lnSpc>
              <a:spcBef>
                <a:spcPts val="0"/>
              </a:spcBef>
              <a:buClr>
                <a:schemeClr val="accent1"/>
              </a:buClr>
              <a:buFont typeface="Arial" panose="020B0604020202020204" pitchFamily="34" charset="0"/>
              <a:buChar char="•"/>
            </a:pPr>
            <a:r>
              <a:rPr lang="en-US" altLang="en-US" sz="4500" dirty="0"/>
              <a:t> Housing Counseling Supplemental Application (if applicable for PS activities)</a:t>
            </a:r>
          </a:p>
          <a:p>
            <a:pPr algn="ctr">
              <a:buClr>
                <a:schemeClr val="accent1"/>
              </a:buClr>
              <a:buFont typeface="Arial" panose="020B0604020202020204" pitchFamily="34" charset="0"/>
              <a:buChar char="•"/>
            </a:pPr>
            <a:r>
              <a:rPr lang="en-US" altLang="en-US" sz="4500" dirty="0"/>
              <a:t> Checklist and Attachments</a:t>
            </a:r>
          </a:p>
          <a:p>
            <a:pPr>
              <a:buFont typeface="Arial" panose="020B0604020202020204" pitchFamily="34" charset="0"/>
              <a:buChar char="•"/>
            </a:pPr>
            <a:endParaRPr lang="en-US" altLang="en-US" sz="4500" dirty="0"/>
          </a:p>
          <a:p>
            <a:endParaRPr lang="en-US" altLang="en-US" sz="2000"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3" name="Slide Number Placeholder 2">
            <a:extLst>
              <a:ext uri="{FF2B5EF4-FFF2-40B4-BE49-F238E27FC236}">
                <a16:creationId xmlns:a16="http://schemas.microsoft.com/office/drawing/2014/main" id="{10DA5910-CBB9-4839-B1C5-176BCDDA21A7}"/>
              </a:ext>
            </a:extLst>
          </p:cNvPr>
          <p:cNvSpPr>
            <a:spLocks noGrp="1"/>
          </p:cNvSpPr>
          <p:nvPr>
            <p:ph type="sldNum" sz="quarter" idx="12"/>
          </p:nvPr>
        </p:nvSpPr>
        <p:spPr/>
        <p:txBody>
          <a:bodyPr/>
          <a:lstStyle/>
          <a:p>
            <a:fld id="{E97799C9-84D9-46D2-A11E-BCF8A720529D}" type="slidenum">
              <a:rPr lang="en-US" smtClean="0"/>
              <a:t>35</a:t>
            </a:fld>
            <a:endParaRPr lang="en-US" dirty="0"/>
          </a:p>
        </p:txBody>
      </p:sp>
    </p:spTree>
    <p:extLst>
      <p:ext uri="{BB962C8B-B14F-4D97-AF65-F5344CB8AC3E}">
        <p14:creationId xmlns:p14="http://schemas.microsoft.com/office/powerpoint/2010/main" val="3305608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9611" y="342430"/>
            <a:ext cx="10772775" cy="1209279"/>
          </a:xfrm>
        </p:spPr>
        <p:txBody>
          <a:bodyPr anchor="ctr"/>
          <a:lstStyle/>
          <a:p>
            <a:pPr algn="ctr">
              <a:defRPr/>
            </a:pPr>
            <a:r>
              <a:rPr lang="en-US" dirty="0"/>
              <a:t>Required Certifications</a:t>
            </a:r>
          </a:p>
        </p:txBody>
      </p:sp>
      <p:sp>
        <p:nvSpPr>
          <p:cNvPr id="38914" name="Content Placeholder 1"/>
          <p:cNvSpPr>
            <a:spLocks noGrp="1"/>
          </p:cNvSpPr>
          <p:nvPr>
            <p:ph sz="half" idx="1"/>
          </p:nvPr>
        </p:nvSpPr>
        <p:spPr>
          <a:xfrm>
            <a:off x="1667307" y="1829365"/>
            <a:ext cx="8857385" cy="3857106"/>
          </a:xfrm>
        </p:spPr>
        <p:txBody>
          <a:bodyPr>
            <a:normAutofit/>
          </a:bodyPr>
          <a:lstStyle/>
          <a:p>
            <a:pPr marL="0" indent="0">
              <a:buFont typeface="Arial" panose="020B0604020202020204" pitchFamily="34" charset="0"/>
              <a:buChar char="•"/>
            </a:pPr>
            <a:endParaRPr lang="en-US" altLang="en-US" sz="2400" dirty="0"/>
          </a:p>
          <a:p>
            <a:pPr marL="0" indent="0">
              <a:buClr>
                <a:schemeClr val="accent1"/>
              </a:buClr>
              <a:buFont typeface="Arial" panose="020B0604020202020204" pitchFamily="34" charset="0"/>
              <a:buChar char="•"/>
            </a:pPr>
            <a:r>
              <a:rPr lang="en-US" altLang="en-US" sz="2400" dirty="0"/>
              <a:t> </a:t>
            </a:r>
            <a:r>
              <a:rPr lang="en-US" altLang="en-US" sz="2800" dirty="0"/>
              <a:t>Conflict of Interest</a:t>
            </a:r>
          </a:p>
          <a:p>
            <a:pPr marL="0" indent="0">
              <a:buClr>
                <a:schemeClr val="accent1"/>
              </a:buClr>
              <a:buFont typeface="Arial" panose="020B0604020202020204" pitchFamily="34" charset="0"/>
              <a:buChar char="•"/>
            </a:pPr>
            <a:r>
              <a:rPr lang="en-US" altLang="en-US" sz="2800" dirty="0"/>
              <a:t> Good Standing with Athens-Clarke County Government</a:t>
            </a:r>
          </a:p>
          <a:p>
            <a:pPr marL="0" indent="0">
              <a:buClr>
                <a:schemeClr val="accent1"/>
              </a:buClr>
              <a:buFont typeface="Arial" panose="020B0604020202020204" pitchFamily="34" charset="0"/>
              <a:buChar char="•"/>
            </a:pPr>
            <a:r>
              <a:rPr lang="en-US" altLang="en-US" sz="2800" dirty="0"/>
              <a:t> Drug Free Workplace</a:t>
            </a:r>
          </a:p>
          <a:p>
            <a:pPr marL="0" indent="0">
              <a:buClr>
                <a:schemeClr val="accent1"/>
              </a:buClr>
              <a:buFont typeface="Arial" panose="020B0604020202020204" pitchFamily="34" charset="0"/>
              <a:buChar char="•"/>
            </a:pPr>
            <a:r>
              <a:rPr lang="en-US" altLang="en-US" sz="2800" dirty="0"/>
              <a:t> Anti-Lobbying</a:t>
            </a:r>
          </a:p>
          <a:p>
            <a:pPr marL="0" indent="0">
              <a:buClr>
                <a:schemeClr val="accent1"/>
              </a:buClr>
              <a:buFont typeface="Arial" panose="020B0604020202020204" pitchFamily="34" charset="0"/>
              <a:buChar char="•"/>
            </a:pPr>
            <a:r>
              <a:rPr lang="en-US" altLang="en-US" sz="2800" dirty="0"/>
              <a:t> Section 3</a:t>
            </a:r>
          </a:p>
        </p:txBody>
      </p:sp>
      <p:sp>
        <p:nvSpPr>
          <p:cNvPr id="2" name="Slide Number Placeholder 1">
            <a:extLst>
              <a:ext uri="{FF2B5EF4-FFF2-40B4-BE49-F238E27FC236}">
                <a16:creationId xmlns:a16="http://schemas.microsoft.com/office/drawing/2014/main" id="{886AAA18-9309-43DA-A9EB-3478336C685A}"/>
              </a:ext>
            </a:extLst>
          </p:cNvPr>
          <p:cNvSpPr>
            <a:spLocks noGrp="1"/>
          </p:cNvSpPr>
          <p:nvPr>
            <p:ph type="sldNum" sz="quarter" idx="12"/>
          </p:nvPr>
        </p:nvSpPr>
        <p:spPr/>
        <p:txBody>
          <a:bodyPr/>
          <a:lstStyle/>
          <a:p>
            <a:fld id="{5D84065D-F351-4B03-BD91-D8A6B8D4B362}" type="slidenum">
              <a:rPr lang="en-US" smtClean="0"/>
              <a:t>36</a:t>
            </a:fld>
            <a:endParaRPr lang="en-US" dirty="0"/>
          </a:p>
        </p:txBody>
      </p:sp>
    </p:spTree>
    <p:extLst>
      <p:ext uri="{BB962C8B-B14F-4D97-AF65-F5344CB8AC3E}">
        <p14:creationId xmlns:p14="http://schemas.microsoft.com/office/powerpoint/2010/main" val="3573232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09612" y="239089"/>
            <a:ext cx="10772775" cy="1266455"/>
          </a:xfrm>
        </p:spPr>
        <p:txBody>
          <a:bodyPr anchor="ctr"/>
          <a:lstStyle/>
          <a:p>
            <a:pPr algn="ctr">
              <a:defRPr/>
            </a:pPr>
            <a:r>
              <a:rPr lang="en-US" dirty="0"/>
              <a:t>Required Attachments</a:t>
            </a:r>
          </a:p>
        </p:txBody>
      </p:sp>
      <p:sp>
        <p:nvSpPr>
          <p:cNvPr id="18435" name="Text Box 3"/>
          <p:cNvSpPr txBox="1">
            <a:spLocks noChangeArrowheads="1"/>
          </p:cNvSpPr>
          <p:nvPr/>
        </p:nvSpPr>
        <p:spPr bwMode="auto">
          <a:xfrm>
            <a:off x="1598815" y="1823183"/>
            <a:ext cx="899437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342900" indent="-342900" eaLnBrk="1" hangingPunct="1">
              <a:spcAft>
                <a:spcPts val="600"/>
              </a:spcAft>
              <a:buClr>
                <a:schemeClr val="accent1"/>
              </a:buClr>
              <a:buFont typeface="Arial" panose="020B0604020202020204" pitchFamily="34" charset="0"/>
              <a:buChar char="•"/>
              <a:defRPr/>
            </a:pPr>
            <a:r>
              <a:rPr lang="en-US" altLang="en-US" dirty="0">
                <a:latin typeface="+mn-lt"/>
              </a:rPr>
              <a:t>Programmatic Risk Assessment </a:t>
            </a:r>
            <a:endParaRPr lang="en-US" altLang="en-US" i="1" dirty="0">
              <a:solidFill>
                <a:srgbClr val="C00000"/>
              </a:solidFill>
              <a:latin typeface="+mn-lt"/>
            </a:endParaRPr>
          </a:p>
          <a:p>
            <a:pPr marL="342900" indent="-342900" eaLnBrk="1" hangingPunct="1">
              <a:spcAft>
                <a:spcPts val="600"/>
              </a:spcAft>
              <a:buClr>
                <a:schemeClr val="accent1"/>
              </a:buClr>
              <a:buFont typeface="Arial" panose="020B0604020202020204" pitchFamily="34" charset="0"/>
              <a:buChar char="•"/>
              <a:defRPr/>
            </a:pPr>
            <a:r>
              <a:rPr lang="en-US" altLang="en-US" dirty="0">
                <a:latin typeface="+mn-lt"/>
              </a:rPr>
              <a:t>CDBG Equity Assessment</a:t>
            </a:r>
            <a:endParaRPr lang="en-US" altLang="en-US" i="1" dirty="0">
              <a:solidFill>
                <a:srgbClr val="C00000"/>
              </a:solidFill>
              <a:latin typeface="+mn-lt"/>
            </a:endParaRPr>
          </a:p>
          <a:p>
            <a:pPr marL="342900" indent="-342900" eaLnBrk="1" hangingPunct="1">
              <a:spcAft>
                <a:spcPts val="600"/>
              </a:spcAft>
              <a:buClr>
                <a:schemeClr val="accent1"/>
              </a:buClr>
              <a:buFont typeface="Arial" panose="020B0604020202020204" pitchFamily="34" charset="0"/>
              <a:buChar char="•"/>
              <a:defRPr/>
            </a:pPr>
            <a:r>
              <a:rPr lang="en-US" altLang="en-US" dirty="0">
                <a:latin typeface="+mn-lt"/>
              </a:rPr>
              <a:t>MOUs/MOAs or Letters of Support</a:t>
            </a:r>
          </a:p>
          <a:p>
            <a:pPr marL="342900" indent="-342900" eaLnBrk="1" hangingPunct="1">
              <a:spcAft>
                <a:spcPts val="600"/>
              </a:spcAft>
              <a:buClr>
                <a:schemeClr val="accent1"/>
              </a:buClr>
              <a:buFont typeface="Arial" panose="020B0604020202020204" pitchFamily="34" charset="0"/>
              <a:buChar char="•"/>
              <a:defRPr/>
            </a:pPr>
            <a:r>
              <a:rPr lang="en-US" altLang="en-US" dirty="0">
                <a:latin typeface="+mn-lt"/>
              </a:rPr>
              <a:t>IRS Form 990, if applicable</a:t>
            </a:r>
          </a:p>
          <a:p>
            <a:pPr marL="342900" indent="-342900" eaLnBrk="1" hangingPunct="1">
              <a:spcAft>
                <a:spcPts val="600"/>
              </a:spcAft>
              <a:buClr>
                <a:schemeClr val="accent1"/>
              </a:buClr>
              <a:buFont typeface="Arial" panose="020B0604020202020204" pitchFamily="34" charset="0"/>
              <a:buChar char="•"/>
              <a:defRPr/>
            </a:pPr>
            <a:r>
              <a:rPr lang="en-US" altLang="en-US" dirty="0">
                <a:latin typeface="+mn-lt"/>
              </a:rPr>
              <a:t>Federal Tax Exemption Determination Letter, if applicable</a:t>
            </a:r>
          </a:p>
          <a:p>
            <a:pPr marL="342900" indent="-342900" eaLnBrk="1" hangingPunct="1">
              <a:spcAft>
                <a:spcPts val="600"/>
              </a:spcAft>
              <a:buClr>
                <a:schemeClr val="accent1"/>
              </a:buClr>
              <a:buFont typeface="Arial" panose="020B0604020202020204" pitchFamily="34" charset="0"/>
              <a:buChar char="•"/>
              <a:defRPr/>
            </a:pPr>
            <a:r>
              <a:rPr lang="en-US" altLang="en-US" dirty="0">
                <a:latin typeface="+mn-lt"/>
              </a:rPr>
              <a:t>Audited Financial Statement or Most Recent </a:t>
            </a:r>
          </a:p>
          <a:p>
            <a:pPr eaLnBrk="1" hangingPunct="1">
              <a:spcAft>
                <a:spcPts val="600"/>
              </a:spcAft>
              <a:buClr>
                <a:srgbClr val="C00000"/>
              </a:buClr>
              <a:defRPr/>
            </a:pPr>
            <a:r>
              <a:rPr lang="en-US" altLang="en-US" dirty="0">
                <a:latin typeface="+mn-lt"/>
              </a:rPr>
              <a:t>    Financial Audit</a:t>
            </a:r>
          </a:p>
          <a:p>
            <a:pPr marL="342900" indent="-342900" eaLnBrk="1" hangingPunct="1">
              <a:spcAft>
                <a:spcPts val="600"/>
              </a:spcAft>
              <a:buClr>
                <a:schemeClr val="accent1"/>
              </a:buClr>
              <a:buFont typeface="Arial" panose="020B0604020202020204" pitchFamily="34" charset="0"/>
              <a:buChar char="•"/>
              <a:defRPr/>
            </a:pPr>
            <a:r>
              <a:rPr lang="en-US" altLang="en-US" dirty="0">
                <a:latin typeface="+mn-lt"/>
              </a:rPr>
              <a:t>Site Control (AH or PFI projects)</a:t>
            </a:r>
          </a:p>
          <a:p>
            <a:pPr marL="342900" indent="-342900" eaLnBrk="1" hangingPunct="1">
              <a:spcAft>
                <a:spcPts val="600"/>
              </a:spcAft>
              <a:buClr>
                <a:schemeClr val="accent1"/>
              </a:buClr>
              <a:buFont typeface="Arial" panose="020B0604020202020204" pitchFamily="34" charset="0"/>
              <a:buChar char="•"/>
              <a:defRPr/>
            </a:pPr>
            <a:r>
              <a:rPr lang="en-US" altLang="en-US" dirty="0">
                <a:latin typeface="+mn-lt"/>
              </a:rPr>
              <a:t>Applicant Certifications</a:t>
            </a:r>
          </a:p>
          <a:p>
            <a:pPr marL="342900" indent="-342900" eaLnBrk="1" hangingPunct="1">
              <a:spcAft>
                <a:spcPts val="600"/>
              </a:spcAft>
              <a:buClr>
                <a:schemeClr val="accent1"/>
              </a:buClr>
              <a:buFont typeface="Arial" panose="020B0604020202020204" pitchFamily="34" charset="0"/>
              <a:buChar char="•"/>
              <a:defRPr/>
            </a:pPr>
            <a:r>
              <a:rPr lang="en-US" altLang="en-US" dirty="0">
                <a:latin typeface="+mn-lt"/>
              </a:rPr>
              <a:t>Photographs and/or Testimonial about your program</a:t>
            </a:r>
          </a:p>
        </p:txBody>
      </p:sp>
      <p:sp>
        <p:nvSpPr>
          <p:cNvPr id="2" name="Slide Number Placeholder 1">
            <a:extLst>
              <a:ext uri="{FF2B5EF4-FFF2-40B4-BE49-F238E27FC236}">
                <a16:creationId xmlns:a16="http://schemas.microsoft.com/office/drawing/2014/main" id="{8F98A2A9-3BDB-421D-9C20-680AD9A26A64}"/>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959548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17679"/>
            <a:ext cx="10772775" cy="1326373"/>
          </a:xfrm>
        </p:spPr>
        <p:txBody>
          <a:bodyPr anchor="ctr"/>
          <a:lstStyle/>
          <a:p>
            <a:pPr algn="ctr"/>
            <a:r>
              <a:rPr lang="en-US" dirty="0"/>
              <a:t>Project Narrative</a:t>
            </a:r>
          </a:p>
        </p:txBody>
      </p:sp>
      <p:sp>
        <p:nvSpPr>
          <p:cNvPr id="3" name="Content Placeholder 2"/>
          <p:cNvSpPr>
            <a:spLocks noGrp="1"/>
          </p:cNvSpPr>
          <p:nvPr>
            <p:ph idx="1"/>
          </p:nvPr>
        </p:nvSpPr>
        <p:spPr>
          <a:xfrm>
            <a:off x="757985" y="1767344"/>
            <a:ext cx="10631580" cy="4473120"/>
          </a:xfrm>
        </p:spPr>
        <p:txBody>
          <a:bodyPr anchor="ctr">
            <a:noAutofit/>
          </a:bodyPr>
          <a:lstStyle/>
          <a:p>
            <a:pPr marL="228600" indent="-228600">
              <a:buClr>
                <a:schemeClr val="accent1"/>
              </a:buClr>
              <a:buFont typeface="Arial" panose="020B0604020202020204" pitchFamily="34" charset="0"/>
              <a:buChar char="•"/>
            </a:pPr>
            <a:r>
              <a:rPr lang="en-US" sz="1800" b="1" dirty="0"/>
              <a:t>Use data</a:t>
            </a:r>
            <a:r>
              <a:rPr lang="en-US" sz="1800" dirty="0"/>
              <a:t>, including past performance success, former reports (Envision Athens, Athens Wellbeing, etc.) and available strategic plans, to support the need for your proposed program!</a:t>
            </a:r>
            <a:endParaRPr lang="en-US" sz="600" dirty="0"/>
          </a:p>
          <a:p>
            <a:pPr marL="228600" indent="-228600">
              <a:buClr>
                <a:schemeClr val="accent1"/>
              </a:buClr>
              <a:buFont typeface="Arial" panose="020B0604020202020204" pitchFamily="34" charset="0"/>
              <a:buChar char="•"/>
            </a:pPr>
            <a:r>
              <a:rPr lang="en-US" sz="1800" b="1" dirty="0"/>
              <a:t>Clearly describe how your project addresses a Consolidated Plan Goal and National Objective</a:t>
            </a:r>
            <a:r>
              <a:rPr lang="en-US" sz="1800" dirty="0"/>
              <a:t>. Don’t hesitate to contact HCD staff if you need clarification on these goals and objectives!</a:t>
            </a:r>
            <a:endParaRPr lang="en-US" sz="600" dirty="0"/>
          </a:p>
          <a:p>
            <a:pPr marL="228600" indent="-228600">
              <a:buClr>
                <a:schemeClr val="accent1"/>
              </a:buClr>
              <a:buFont typeface="Arial" panose="020B0604020202020204" pitchFamily="34" charset="0"/>
              <a:buChar char="•"/>
            </a:pPr>
            <a:r>
              <a:rPr lang="en-US" sz="1800" dirty="0"/>
              <a:t>Address all parts of the Project Narrative application question to clearly outline how your project will be carried out from start to finish.</a:t>
            </a:r>
            <a:endParaRPr lang="en-US" sz="600" dirty="0"/>
          </a:p>
          <a:p>
            <a:pPr marL="228600" lvl="1" indent="-228600">
              <a:spcBef>
                <a:spcPts val="1300"/>
              </a:spcBef>
              <a:buClr>
                <a:schemeClr val="accent1"/>
              </a:buClr>
              <a:buFont typeface="Arial" panose="020B0604020202020204" pitchFamily="34" charset="0"/>
              <a:buChar char="•"/>
            </a:pPr>
            <a:r>
              <a:rPr lang="en-US" sz="1800" dirty="0"/>
              <a:t>Clearly identify the program target population, how participants will be selected, outreach efforts, specific services offered, frequency of service delivery, cost to benefit ratio, how many individuals will be served, etc.</a:t>
            </a:r>
            <a:endParaRPr lang="en-US" sz="600" dirty="0"/>
          </a:p>
          <a:p>
            <a:pPr marL="228600" lvl="1" indent="-228600">
              <a:spcBef>
                <a:spcPts val="1300"/>
              </a:spcBef>
              <a:buClr>
                <a:schemeClr val="accent1"/>
              </a:buClr>
              <a:buFont typeface="Arial" panose="020B0604020202020204" pitchFamily="34" charset="0"/>
              <a:buChar char="•"/>
            </a:pPr>
            <a:r>
              <a:rPr lang="en-US" sz="1800" b="1" dirty="0"/>
              <a:t>Do not</a:t>
            </a:r>
            <a:r>
              <a:rPr lang="en-US" sz="1800" dirty="0"/>
              <a:t> approach the application as if information about your agency is already known. Many reviewers may know very little about you or your program, so it’s important you tell your story!</a:t>
            </a:r>
          </a:p>
        </p:txBody>
      </p:sp>
      <p:pic>
        <p:nvPicPr>
          <p:cNvPr id="4" name="Picture 3">
            <a:extLst>
              <a:ext uri="{FF2B5EF4-FFF2-40B4-BE49-F238E27FC236}">
                <a16:creationId xmlns:a16="http://schemas.microsoft.com/office/drawing/2014/main" id="{C24A76C7-514B-4BDE-8CBE-7059146F16BA}"/>
              </a:ext>
            </a:extLst>
          </p:cNvPr>
          <p:cNvPicPr>
            <a:picLocks noChangeAspect="1"/>
          </p:cNvPicPr>
          <p:nvPr/>
        </p:nvPicPr>
        <p:blipFill>
          <a:blip r:embed="rId2"/>
          <a:stretch>
            <a:fillRect/>
          </a:stretch>
        </p:blipFill>
        <p:spPr>
          <a:xfrm>
            <a:off x="541537" y="200931"/>
            <a:ext cx="1864681" cy="1243121"/>
          </a:xfrm>
          <a:prstGeom prst="rect">
            <a:avLst/>
          </a:prstGeom>
        </p:spPr>
      </p:pic>
      <p:sp>
        <p:nvSpPr>
          <p:cNvPr id="5" name="Slide Number Placeholder 4">
            <a:extLst>
              <a:ext uri="{FF2B5EF4-FFF2-40B4-BE49-F238E27FC236}">
                <a16:creationId xmlns:a16="http://schemas.microsoft.com/office/drawing/2014/main" id="{233F4474-D2C9-4985-B274-DB5B28F4313C}"/>
              </a:ext>
            </a:extLst>
          </p:cNvPr>
          <p:cNvSpPr>
            <a:spLocks noGrp="1"/>
          </p:cNvSpPr>
          <p:nvPr>
            <p:ph type="sldNum" sz="quarter" idx="12"/>
          </p:nvPr>
        </p:nvSpPr>
        <p:spPr/>
        <p:txBody>
          <a:bodyPr/>
          <a:lstStyle/>
          <a:p>
            <a:fld id="{E97799C9-84D9-46D2-A11E-BCF8A720529D}" type="slidenum">
              <a:rPr lang="en-US" smtClean="0"/>
              <a:t>38</a:t>
            </a:fld>
            <a:endParaRPr lang="en-US" dirty="0"/>
          </a:p>
        </p:txBody>
      </p:sp>
    </p:spTree>
    <p:extLst>
      <p:ext uri="{BB962C8B-B14F-4D97-AF65-F5344CB8AC3E}">
        <p14:creationId xmlns:p14="http://schemas.microsoft.com/office/powerpoint/2010/main" val="770877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20539" y="355753"/>
            <a:ext cx="10810722" cy="872683"/>
          </a:xfrm>
        </p:spPr>
        <p:txBody>
          <a:bodyPr>
            <a:noAutofit/>
          </a:bodyPr>
          <a:lstStyle/>
          <a:p>
            <a:pPr algn="ctr">
              <a:defRPr/>
            </a:pPr>
            <a:r>
              <a:rPr lang="en-US" dirty="0"/>
              <a:t>Performance Measures &amp; Outcomes</a:t>
            </a:r>
          </a:p>
        </p:txBody>
      </p:sp>
      <p:sp>
        <p:nvSpPr>
          <p:cNvPr id="16388" name="Text Box 4"/>
          <p:cNvSpPr txBox="1">
            <a:spLocks noChangeArrowheads="1"/>
          </p:cNvSpPr>
          <p:nvPr/>
        </p:nvSpPr>
        <p:spPr bwMode="auto">
          <a:xfrm>
            <a:off x="1067257" y="2213910"/>
            <a:ext cx="6768256"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altLang="en-US" dirty="0">
                <a:latin typeface="+mn-lt"/>
              </a:rPr>
              <a:t>Defining your Measures is a two-step approach:</a:t>
            </a:r>
          </a:p>
          <a:p>
            <a:pPr lvl="1" eaLnBrk="1" hangingPunct="1">
              <a:spcBef>
                <a:spcPct val="50000"/>
              </a:spcBef>
              <a:defRPr/>
            </a:pPr>
            <a:r>
              <a:rPr lang="en-US" altLang="en-US" dirty="0">
                <a:latin typeface="+mn-lt"/>
              </a:rPr>
              <a:t>1. Specify your performance target area.</a:t>
            </a:r>
          </a:p>
          <a:p>
            <a:pPr lvl="1" eaLnBrk="1" hangingPunct="1">
              <a:spcBef>
                <a:spcPct val="50000"/>
              </a:spcBef>
              <a:defRPr/>
            </a:pPr>
            <a:r>
              <a:rPr lang="en-US" altLang="en-US" dirty="0">
                <a:latin typeface="+mn-lt"/>
              </a:rPr>
              <a:t>2. Define a level of performance within that area.</a:t>
            </a:r>
          </a:p>
          <a:p>
            <a:pPr algn="ctr" eaLnBrk="1" hangingPunct="1">
              <a:spcBef>
                <a:spcPct val="50000"/>
              </a:spcBef>
              <a:defRPr/>
            </a:pPr>
            <a:r>
              <a:rPr lang="en-US" altLang="en-US" sz="3600" b="1" dirty="0">
                <a:solidFill>
                  <a:schemeClr val="accent6"/>
                </a:solidFill>
                <a:latin typeface="+mn-lt"/>
              </a:rPr>
              <a:t>Be S.M.A.R.T</a:t>
            </a:r>
            <a:r>
              <a:rPr lang="en-US" altLang="en-US" sz="3600" dirty="0">
                <a:solidFill>
                  <a:schemeClr val="accent6"/>
                </a:solidFill>
                <a:latin typeface="+mn-lt"/>
              </a:rPr>
              <a:t>.</a:t>
            </a:r>
          </a:p>
        </p:txBody>
      </p:sp>
      <p:sp>
        <p:nvSpPr>
          <p:cNvPr id="38917" name="Text Box 6"/>
          <p:cNvSpPr txBox="1">
            <a:spLocks noChangeArrowheads="1"/>
          </p:cNvSpPr>
          <p:nvPr/>
        </p:nvSpPr>
        <p:spPr bwMode="auto">
          <a:xfrm>
            <a:off x="8600748" y="2213910"/>
            <a:ext cx="2523995" cy="2677656"/>
          </a:xfrm>
          <a:prstGeom prst="rect">
            <a:avLst/>
          </a:prstGeom>
          <a:solidFill>
            <a:schemeClr val="accent6"/>
          </a:solidFill>
          <a:ln>
            <a:noFill/>
          </a:ln>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50000"/>
              </a:spcBef>
              <a:buFont typeface="Wingdings" panose="05000000000000000000" pitchFamily="2" charset="2"/>
              <a:buChar char="ü"/>
              <a:defRPr/>
            </a:pPr>
            <a:r>
              <a:rPr lang="en-US" altLang="en-US" sz="2400" dirty="0">
                <a:solidFill>
                  <a:schemeClr val="bg1"/>
                </a:solidFill>
                <a:latin typeface="+mn-lt"/>
              </a:rPr>
              <a:t> Specific</a:t>
            </a:r>
          </a:p>
          <a:p>
            <a:pPr eaLnBrk="1" hangingPunct="1">
              <a:spcBef>
                <a:spcPct val="50000"/>
              </a:spcBef>
              <a:buFont typeface="Wingdings" panose="05000000000000000000" pitchFamily="2" charset="2"/>
              <a:buChar char="ü"/>
              <a:defRPr/>
            </a:pPr>
            <a:r>
              <a:rPr lang="en-US" altLang="en-US" sz="2400" dirty="0">
                <a:solidFill>
                  <a:schemeClr val="bg1"/>
                </a:solidFill>
                <a:latin typeface="+mn-lt"/>
              </a:rPr>
              <a:t> Measurable</a:t>
            </a:r>
          </a:p>
          <a:p>
            <a:pPr eaLnBrk="1" hangingPunct="1">
              <a:spcBef>
                <a:spcPct val="50000"/>
              </a:spcBef>
              <a:buFont typeface="Wingdings" panose="05000000000000000000" pitchFamily="2" charset="2"/>
              <a:buChar char="ü"/>
              <a:defRPr/>
            </a:pPr>
            <a:r>
              <a:rPr lang="en-US" altLang="en-US" sz="2400" dirty="0">
                <a:solidFill>
                  <a:schemeClr val="bg1"/>
                </a:solidFill>
                <a:latin typeface="+mn-lt"/>
              </a:rPr>
              <a:t> Attainable</a:t>
            </a:r>
          </a:p>
          <a:p>
            <a:pPr eaLnBrk="1" hangingPunct="1">
              <a:spcBef>
                <a:spcPct val="50000"/>
              </a:spcBef>
              <a:buFont typeface="Wingdings" panose="05000000000000000000" pitchFamily="2" charset="2"/>
              <a:buChar char="ü"/>
              <a:defRPr/>
            </a:pPr>
            <a:r>
              <a:rPr lang="en-US" altLang="en-US" sz="2400" dirty="0">
                <a:solidFill>
                  <a:schemeClr val="bg1"/>
                </a:solidFill>
                <a:latin typeface="+mn-lt"/>
              </a:rPr>
              <a:t> Realistic</a:t>
            </a:r>
          </a:p>
          <a:p>
            <a:pPr eaLnBrk="1" hangingPunct="1">
              <a:spcBef>
                <a:spcPct val="50000"/>
              </a:spcBef>
              <a:buFont typeface="Wingdings" panose="05000000000000000000" pitchFamily="2" charset="2"/>
              <a:buChar char="ü"/>
              <a:defRPr/>
            </a:pPr>
            <a:r>
              <a:rPr lang="en-US" altLang="en-US" sz="2400" dirty="0">
                <a:solidFill>
                  <a:schemeClr val="bg1"/>
                </a:solidFill>
                <a:latin typeface="+mn-lt"/>
              </a:rPr>
              <a:t> Time-based</a:t>
            </a:r>
          </a:p>
        </p:txBody>
      </p:sp>
      <p:sp>
        <p:nvSpPr>
          <p:cNvPr id="38918" name="TextBox 1"/>
          <p:cNvSpPr txBox="1">
            <a:spLocks noChangeArrowheads="1"/>
          </p:cNvSpPr>
          <p:nvPr/>
        </p:nvSpPr>
        <p:spPr bwMode="auto">
          <a:xfrm>
            <a:off x="1067257" y="5553632"/>
            <a:ext cx="103574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defRPr/>
            </a:pPr>
            <a:r>
              <a:rPr lang="en-US" altLang="en-US" sz="2000" dirty="0">
                <a:solidFill>
                  <a:schemeClr val="accent1"/>
                </a:solidFill>
                <a:latin typeface="+mn-lt"/>
              </a:rPr>
              <a:t>HCD staff can assist you in understanding how to formulate performance measures during the technical assistance period.</a:t>
            </a:r>
          </a:p>
        </p:txBody>
      </p:sp>
      <p:sp>
        <p:nvSpPr>
          <p:cNvPr id="2" name="Slide Number Placeholder 1">
            <a:extLst>
              <a:ext uri="{FF2B5EF4-FFF2-40B4-BE49-F238E27FC236}">
                <a16:creationId xmlns:a16="http://schemas.microsoft.com/office/drawing/2014/main" id="{A4D0990D-9A23-4E0A-8D61-D0047FEDC86D}"/>
              </a:ext>
            </a:extLst>
          </p:cNvPr>
          <p:cNvSpPr>
            <a:spLocks noGrp="1"/>
          </p:cNvSpPr>
          <p:nvPr>
            <p:ph type="sldNum" sz="quarter" idx="12"/>
          </p:nvPr>
        </p:nvSpPr>
        <p:spPr/>
        <p:txBody>
          <a:bodyPr/>
          <a:lstStyle/>
          <a:p>
            <a:fld id="{E97799C9-84D9-46D2-A11E-BCF8A720529D}" type="slidenum">
              <a:rPr lang="en-US" smtClean="0"/>
              <a:t>39</a:t>
            </a:fld>
            <a:endParaRPr lang="en-US" dirty="0"/>
          </a:p>
        </p:txBody>
      </p:sp>
    </p:spTree>
    <p:extLst>
      <p:ext uri="{BB962C8B-B14F-4D97-AF65-F5344CB8AC3E}">
        <p14:creationId xmlns:p14="http://schemas.microsoft.com/office/powerpoint/2010/main" val="173777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Mission Statement</a:t>
            </a:r>
          </a:p>
        </p:txBody>
      </p:sp>
      <p:sp>
        <p:nvSpPr>
          <p:cNvPr id="3" name="Content Placeholder 2"/>
          <p:cNvSpPr>
            <a:spLocks noGrp="1"/>
          </p:cNvSpPr>
          <p:nvPr>
            <p:ph idx="1"/>
          </p:nvPr>
        </p:nvSpPr>
        <p:spPr/>
        <p:txBody>
          <a:bodyPr anchor="ctr">
            <a:normAutofit/>
          </a:bodyPr>
          <a:lstStyle/>
          <a:p>
            <a:pPr marL="0" indent="0" algn="ctr">
              <a:buNone/>
            </a:pPr>
            <a:r>
              <a:rPr lang="en-US" sz="3200" dirty="0"/>
              <a:t>The Housing and Community Development Department provides funding for the creation and rehabilitation of affordable housing, fosters and coordinates services for disadvantaged populations, and promotes economic mobility among residents of Athens-Clarke County.</a:t>
            </a:r>
          </a:p>
        </p:txBody>
      </p:sp>
      <p:pic>
        <p:nvPicPr>
          <p:cNvPr id="5" name="Picture 4">
            <a:extLst>
              <a:ext uri="{FF2B5EF4-FFF2-40B4-BE49-F238E27FC236}">
                <a16:creationId xmlns:a16="http://schemas.microsoft.com/office/drawing/2014/main" id="{45D1496B-B36D-4419-9CAA-03E5C53DB79E}"/>
              </a:ext>
            </a:extLst>
          </p:cNvPr>
          <p:cNvPicPr>
            <a:picLocks noChangeAspect="1"/>
          </p:cNvPicPr>
          <p:nvPr/>
        </p:nvPicPr>
        <p:blipFill>
          <a:blip r:embed="rId2">
            <a:duotone>
              <a:schemeClr val="accent1">
                <a:shade val="45000"/>
                <a:satMod val="135000"/>
              </a:schemeClr>
              <a:prstClr val="white"/>
            </a:duotone>
          </a:blip>
          <a:stretch>
            <a:fillRect/>
          </a:stretch>
        </p:blipFill>
        <p:spPr>
          <a:xfrm>
            <a:off x="723669" y="3429000"/>
            <a:ext cx="2420456" cy="2477744"/>
          </a:xfrm>
          <a:prstGeom prst="rect">
            <a:avLst/>
          </a:prstGeom>
        </p:spPr>
      </p:pic>
      <p:sp>
        <p:nvSpPr>
          <p:cNvPr id="4" name="Slide Number Placeholder 3">
            <a:extLst>
              <a:ext uri="{FF2B5EF4-FFF2-40B4-BE49-F238E27FC236}">
                <a16:creationId xmlns:a16="http://schemas.microsoft.com/office/drawing/2014/main" id="{350432CE-535D-4990-9369-91E74393B29E}"/>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087507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080" y="160254"/>
            <a:ext cx="11256609" cy="1296503"/>
          </a:xfrm>
        </p:spPr>
        <p:txBody>
          <a:bodyPr/>
          <a:lstStyle/>
          <a:p>
            <a:r>
              <a:rPr lang="en-US" dirty="0"/>
              <a:t>Performance Measures &amp; Outcomes</a:t>
            </a:r>
          </a:p>
        </p:txBody>
      </p:sp>
      <p:sp>
        <p:nvSpPr>
          <p:cNvPr id="3" name="Content Placeholder 2"/>
          <p:cNvSpPr>
            <a:spLocks noGrp="1"/>
          </p:cNvSpPr>
          <p:nvPr>
            <p:ph idx="1"/>
          </p:nvPr>
        </p:nvSpPr>
        <p:spPr>
          <a:xfrm>
            <a:off x="4085207" y="1456757"/>
            <a:ext cx="4021585" cy="510935"/>
          </a:xfrm>
        </p:spPr>
        <p:txBody>
          <a:bodyPr/>
          <a:lstStyle/>
          <a:p>
            <a:pPr algn="ctr"/>
            <a:r>
              <a:rPr lang="en-US" b="1" dirty="0"/>
              <a:t>Outputs vs. Outcomes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619" y="1967692"/>
            <a:ext cx="9492760" cy="4131267"/>
          </a:xfrm>
          <a:prstGeom prst="rect">
            <a:avLst/>
          </a:prstGeom>
        </p:spPr>
      </p:pic>
      <p:sp>
        <p:nvSpPr>
          <p:cNvPr id="5" name="Slide Number Placeholder 4">
            <a:extLst>
              <a:ext uri="{FF2B5EF4-FFF2-40B4-BE49-F238E27FC236}">
                <a16:creationId xmlns:a16="http://schemas.microsoft.com/office/drawing/2014/main" id="{EE76F906-E6B8-4B64-A392-CCBA15F4C060}"/>
              </a:ext>
            </a:extLst>
          </p:cNvPr>
          <p:cNvSpPr>
            <a:spLocks noGrp="1"/>
          </p:cNvSpPr>
          <p:nvPr>
            <p:ph type="sldNum" sz="quarter" idx="12"/>
          </p:nvPr>
        </p:nvSpPr>
        <p:spPr/>
        <p:txBody>
          <a:bodyPr/>
          <a:lstStyle/>
          <a:p>
            <a:fld id="{E97799C9-84D9-46D2-A11E-BCF8A720529D}" type="slidenum">
              <a:rPr lang="en-US" smtClean="0"/>
              <a:t>40</a:t>
            </a:fld>
            <a:endParaRPr lang="en-US" dirty="0"/>
          </a:p>
        </p:txBody>
      </p:sp>
    </p:spTree>
    <p:extLst>
      <p:ext uri="{BB962C8B-B14F-4D97-AF65-F5344CB8AC3E}">
        <p14:creationId xmlns:p14="http://schemas.microsoft.com/office/powerpoint/2010/main" val="94591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526" y="179409"/>
            <a:ext cx="10468947" cy="1303867"/>
          </a:xfrm>
        </p:spPr>
        <p:txBody>
          <a:bodyPr>
            <a:noAutofit/>
          </a:bodyPr>
          <a:lstStyle/>
          <a:p>
            <a:pPr algn="ctr"/>
            <a:r>
              <a:rPr lang="en-US" dirty="0"/>
              <a:t>   Organizational Ability and </a:t>
            </a:r>
            <a:br>
              <a:rPr lang="en-US" dirty="0"/>
            </a:br>
            <a:r>
              <a:rPr lang="en-US" dirty="0"/>
              <a:t>Project Management</a:t>
            </a:r>
          </a:p>
        </p:txBody>
      </p:sp>
      <p:sp>
        <p:nvSpPr>
          <p:cNvPr id="3" name="Content Placeholder 2"/>
          <p:cNvSpPr>
            <a:spLocks noGrp="1"/>
          </p:cNvSpPr>
          <p:nvPr>
            <p:ph idx="1"/>
          </p:nvPr>
        </p:nvSpPr>
        <p:spPr>
          <a:xfrm>
            <a:off x="1307584" y="1860949"/>
            <a:ext cx="10022889" cy="4737744"/>
          </a:xfrm>
        </p:spPr>
        <p:txBody>
          <a:bodyPr>
            <a:normAutofit lnSpcReduction="10000"/>
          </a:bodyPr>
          <a:lstStyle/>
          <a:p>
            <a:pPr marL="457200" indent="-457200">
              <a:spcBef>
                <a:spcPts val="600"/>
              </a:spcBef>
              <a:buClr>
                <a:schemeClr val="accent1"/>
              </a:buClr>
              <a:buFont typeface="Wingdings" panose="05000000000000000000" pitchFamily="2" charset="2"/>
              <a:buChar char="Ø"/>
            </a:pPr>
            <a:r>
              <a:rPr lang="en-US" sz="2200" dirty="0"/>
              <a:t>Focus on your organization’s experience managing federal, state, or local grant funds. </a:t>
            </a:r>
          </a:p>
          <a:p>
            <a:pPr marL="800100" indent="-342900">
              <a:spcBef>
                <a:spcPts val="600"/>
              </a:spcBef>
              <a:buClr>
                <a:schemeClr val="accent1"/>
              </a:buClr>
              <a:buFont typeface="Arial" panose="020B0604020202020204" pitchFamily="34" charset="0"/>
              <a:buChar char="•"/>
            </a:pPr>
            <a:r>
              <a:rPr lang="en-US" sz="2000" dirty="0"/>
              <a:t>Managing a federally-funded program requires significant time for administrative, financial, and reporting activities. </a:t>
            </a:r>
          </a:p>
          <a:p>
            <a:pPr marL="800100" indent="-342900">
              <a:spcBef>
                <a:spcPts val="600"/>
              </a:spcBef>
              <a:buClr>
                <a:schemeClr val="accent1"/>
              </a:buClr>
              <a:buFont typeface="Arial" panose="020B0604020202020204" pitchFamily="34" charset="0"/>
              <a:buChar char="•"/>
            </a:pPr>
            <a:r>
              <a:rPr lang="en-US" sz="2000" dirty="0"/>
              <a:t>HCD wants to know you have the ability to manage these funds successfully.</a:t>
            </a:r>
          </a:p>
          <a:p>
            <a:pPr marL="800100" indent="-342900">
              <a:spcBef>
                <a:spcPts val="600"/>
              </a:spcBef>
              <a:buClr>
                <a:schemeClr val="accent1"/>
              </a:buClr>
              <a:buFont typeface="Arial" panose="020B0604020202020204" pitchFamily="34" charset="0"/>
              <a:buChar char="•"/>
            </a:pPr>
            <a:endParaRPr lang="en-US" sz="2000" dirty="0"/>
          </a:p>
          <a:p>
            <a:pPr marL="457200" indent="-457200">
              <a:buClr>
                <a:schemeClr val="accent1"/>
              </a:buClr>
              <a:buFont typeface="Wingdings" panose="05000000000000000000" pitchFamily="2" charset="2"/>
              <a:buChar char="Ø"/>
            </a:pPr>
            <a:r>
              <a:rPr lang="en-US" sz="2200" dirty="0"/>
              <a:t>If your agency currently provides a meal delivery service for older adults, but your application is proposing a new group therapy program, it’s important to explain how your organization plans to carry out that proposed activity (i.e. staff member is a licensed mental health professional and has three years of experience providing group and individual therapy to older adults).</a:t>
            </a:r>
          </a:p>
          <a:p>
            <a:pPr marL="457200" indent="-457200">
              <a:buClr>
                <a:schemeClr val="accent1"/>
              </a:buClr>
              <a:buFont typeface="Wingdings" panose="05000000000000000000" pitchFamily="2" charset="2"/>
              <a:buChar char="Ø"/>
            </a:pPr>
            <a:endParaRPr lang="en-US" sz="2000" dirty="0"/>
          </a:p>
          <a:p>
            <a:pPr marL="457200" indent="-457200">
              <a:buClr>
                <a:schemeClr val="accent1"/>
              </a:buClr>
              <a:buFont typeface="Wingdings" panose="05000000000000000000" pitchFamily="2" charset="2"/>
              <a:buChar char="Ø"/>
            </a:pPr>
            <a:r>
              <a:rPr lang="en-US" sz="2200" dirty="0"/>
              <a:t>Describe your organization/staff’s ability to carry out your proposed program. </a:t>
            </a:r>
          </a:p>
          <a:p>
            <a:endParaRPr lang="en-US" sz="2000" dirty="0"/>
          </a:p>
          <a:p>
            <a:endParaRPr lang="en-US" sz="2000" dirty="0"/>
          </a:p>
        </p:txBody>
      </p:sp>
      <p:sp>
        <p:nvSpPr>
          <p:cNvPr id="4" name="Slide Number Placeholder 3">
            <a:extLst>
              <a:ext uri="{FF2B5EF4-FFF2-40B4-BE49-F238E27FC236}">
                <a16:creationId xmlns:a16="http://schemas.microsoft.com/office/drawing/2014/main" id="{FF07C518-3737-41A9-9905-971C7B0F89AF}"/>
              </a:ext>
            </a:extLst>
          </p:cNvPr>
          <p:cNvSpPr>
            <a:spLocks noGrp="1"/>
          </p:cNvSpPr>
          <p:nvPr>
            <p:ph type="sldNum" sz="quarter" idx="12"/>
          </p:nvPr>
        </p:nvSpPr>
        <p:spPr/>
        <p:txBody>
          <a:bodyPr/>
          <a:lstStyle/>
          <a:p>
            <a:fld id="{E97799C9-84D9-46D2-A11E-BCF8A720529D}" type="slidenum">
              <a:rPr lang="en-US" smtClean="0"/>
              <a:t>41</a:t>
            </a:fld>
            <a:endParaRPr lang="en-US" dirty="0"/>
          </a:p>
        </p:txBody>
      </p:sp>
    </p:spTree>
    <p:extLst>
      <p:ext uri="{BB962C8B-B14F-4D97-AF65-F5344CB8AC3E}">
        <p14:creationId xmlns:p14="http://schemas.microsoft.com/office/powerpoint/2010/main" val="3998256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algn="ctr">
              <a:defRPr/>
            </a:pPr>
            <a:r>
              <a:rPr lang="en-US" dirty="0"/>
              <a:t>Project Budget</a:t>
            </a:r>
          </a:p>
        </p:txBody>
      </p:sp>
      <p:sp>
        <p:nvSpPr>
          <p:cNvPr id="34819" name="Rectangle 4"/>
          <p:cNvSpPr>
            <a:spLocks noGrp="1" noChangeArrowheads="1"/>
          </p:cNvSpPr>
          <p:nvPr>
            <p:ph idx="1"/>
          </p:nvPr>
        </p:nvSpPr>
        <p:spPr>
          <a:xfrm>
            <a:off x="4893370" y="509153"/>
            <a:ext cx="6492240" cy="4742411"/>
          </a:xfrm>
        </p:spPr>
        <p:txBody>
          <a:bodyPr anchor="ctr">
            <a:normAutofit/>
          </a:bodyPr>
          <a:lstStyle/>
          <a:p>
            <a:pPr marL="457200" indent="-457200">
              <a:buClr>
                <a:schemeClr val="accent1"/>
              </a:buClr>
              <a:buFont typeface="Wingdings" panose="05000000000000000000" pitchFamily="2" charset="2"/>
              <a:buChar char="Ø"/>
            </a:pPr>
            <a:r>
              <a:rPr lang="en-US" altLang="en-US" dirty="0"/>
              <a:t>The budget is a great place to start when writing your CDBG application for funding.  </a:t>
            </a:r>
          </a:p>
          <a:p>
            <a:pPr marL="457200" indent="-457200">
              <a:buClr>
                <a:schemeClr val="accent1"/>
              </a:buClr>
              <a:buFont typeface="Wingdings" panose="05000000000000000000" pitchFamily="2" charset="2"/>
              <a:buChar char="Ø"/>
            </a:pPr>
            <a:r>
              <a:rPr lang="en-US" altLang="en-US" dirty="0"/>
              <a:t>If your budget includes ineligible line items, your CDBG application may be disqualified. </a:t>
            </a:r>
          </a:p>
          <a:p>
            <a:pPr marL="457200" indent="-457200">
              <a:buClr>
                <a:schemeClr val="accent1"/>
              </a:buClr>
              <a:buFont typeface="Wingdings" panose="05000000000000000000" pitchFamily="2" charset="2"/>
              <a:buChar char="Ø"/>
            </a:pPr>
            <a:r>
              <a:rPr lang="en-US" altLang="en-US" dirty="0"/>
              <a:t>Cash payments in the form of stipends </a:t>
            </a:r>
            <a:r>
              <a:rPr lang="en-US" altLang="en-US" b="1" dirty="0"/>
              <a:t>are not </a:t>
            </a:r>
            <a:r>
              <a:rPr lang="en-US" altLang="en-US" dirty="0"/>
              <a:t>eligible line items. </a:t>
            </a:r>
          </a:p>
          <a:p>
            <a:pPr marL="457200" indent="-457200">
              <a:buClr>
                <a:schemeClr val="accent1"/>
              </a:buClr>
              <a:buFont typeface="Wingdings" panose="05000000000000000000" pitchFamily="2" charset="2"/>
              <a:buChar char="Ø"/>
            </a:pPr>
            <a:r>
              <a:rPr lang="en-US" altLang="en-US" b="1" dirty="0">
                <a:solidFill>
                  <a:schemeClr val="tx1"/>
                </a:solidFill>
              </a:rPr>
              <a:t>No more than 20% </a:t>
            </a:r>
            <a:r>
              <a:rPr lang="en-US" altLang="en-US" dirty="0">
                <a:solidFill>
                  <a:schemeClr val="tx1"/>
                </a:solidFill>
              </a:rPr>
              <a:t>of your CDBG budget may be used for program administrative costs.</a:t>
            </a:r>
          </a:p>
          <a:p>
            <a:pPr marL="457200" indent="-457200">
              <a:buClr>
                <a:schemeClr val="accent1"/>
              </a:buClr>
              <a:buFont typeface="Wingdings" panose="05000000000000000000" pitchFamily="2" charset="2"/>
              <a:buChar char="Ø"/>
            </a:pPr>
            <a:r>
              <a:rPr lang="en-US" altLang="en-US" dirty="0"/>
              <a:t>Budgets and performance measures must be appropriate and realistic.</a:t>
            </a:r>
          </a:p>
        </p:txBody>
      </p:sp>
      <p:sp>
        <p:nvSpPr>
          <p:cNvPr id="32772" name="TextBox 1"/>
          <p:cNvSpPr txBox="1">
            <a:spLocks noChangeArrowheads="1"/>
          </p:cNvSpPr>
          <p:nvPr/>
        </p:nvSpPr>
        <p:spPr bwMode="auto">
          <a:xfrm>
            <a:off x="4387273" y="5588000"/>
            <a:ext cx="69983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defRPr/>
            </a:pPr>
            <a:r>
              <a:rPr lang="en-US" altLang="en-US" sz="2000" dirty="0">
                <a:solidFill>
                  <a:schemeClr val="accent1"/>
                </a:solidFill>
                <a:latin typeface="+mn-lt"/>
              </a:rPr>
              <a:t>HCD staff can provide technical assistance regarding your proposed CDBG project budget.</a:t>
            </a:r>
          </a:p>
        </p:txBody>
      </p:sp>
      <p:sp>
        <p:nvSpPr>
          <p:cNvPr id="2" name="Slide Number Placeholder 1">
            <a:extLst>
              <a:ext uri="{FF2B5EF4-FFF2-40B4-BE49-F238E27FC236}">
                <a16:creationId xmlns:a16="http://schemas.microsoft.com/office/drawing/2014/main" id="{DBA1D098-22AB-469E-BED9-BFDE248CB6F3}"/>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188975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2" y="242080"/>
            <a:ext cx="10772775" cy="1107325"/>
          </a:xfrm>
        </p:spPr>
        <p:txBody>
          <a:bodyPr>
            <a:normAutofit/>
          </a:bodyPr>
          <a:lstStyle/>
          <a:p>
            <a:pPr algn="ctr"/>
            <a:r>
              <a:rPr lang="en-US" dirty="0"/>
              <a:t>Equity Assessment	</a:t>
            </a:r>
          </a:p>
        </p:txBody>
      </p:sp>
      <p:sp>
        <p:nvSpPr>
          <p:cNvPr id="3" name="Content Placeholder 2"/>
          <p:cNvSpPr>
            <a:spLocks noGrp="1"/>
          </p:cNvSpPr>
          <p:nvPr>
            <p:ph idx="1"/>
          </p:nvPr>
        </p:nvSpPr>
        <p:spPr>
          <a:xfrm>
            <a:off x="719136" y="2153634"/>
            <a:ext cx="10753725" cy="4326976"/>
          </a:xfrm>
        </p:spPr>
        <p:txBody>
          <a:bodyPr>
            <a:normAutofit/>
          </a:bodyPr>
          <a:lstStyle/>
          <a:p>
            <a:pPr marL="457200" indent="-457200">
              <a:buClr>
                <a:schemeClr val="accent1"/>
              </a:buClr>
              <a:buFont typeface="Arial" panose="020B0604020202020204" pitchFamily="34" charset="0"/>
              <a:buChar char="•"/>
            </a:pPr>
            <a:r>
              <a:rPr lang="en-US" sz="1800" dirty="0">
                <a:effectLst/>
                <a:latin typeface="Arial" panose="020B0604020202020204" pitchFamily="34" charset="0"/>
                <a:ea typeface="Arial" panose="020B0604020202020204" pitchFamily="34" charset="0"/>
              </a:rPr>
              <a:t>Equity means justice, fairness, and including the different lived experiences, backgrounds, and needs of individuals and groups in policies and practices in order to close the gaps and improve outcomes.</a:t>
            </a:r>
          </a:p>
          <a:p>
            <a:pPr marL="457200" indent="-457200">
              <a:buClr>
                <a:schemeClr val="accent1"/>
              </a:buClr>
              <a:buFont typeface="Arial" panose="020B0604020202020204" pitchFamily="34" charset="0"/>
              <a:buChar char="•"/>
            </a:pPr>
            <a:r>
              <a:rPr lang="en-US" sz="1800" dirty="0">
                <a:latin typeface="Arial" panose="020B0604020202020204" pitchFamily="34" charset="0"/>
                <a:ea typeface="Arial" panose="020B0604020202020204" pitchFamily="34" charset="0"/>
              </a:rPr>
              <a:t>Equity commits to taking consistent action to identify and close gaps in order to increase positive outcomes throughout our community. Equity implements policies and procedures to ensure fair treatment and access to resources. Equity evaluates and assesses the impact of our policies on residents to ensure we respond to populations based on specific identified needs rather than assumptions.</a:t>
            </a:r>
          </a:p>
          <a:p>
            <a:pPr marL="457200" indent="-457200">
              <a:buClr>
                <a:schemeClr val="accent1"/>
              </a:buClr>
              <a:buFont typeface="Arial" panose="020B0604020202020204" pitchFamily="34" charset="0"/>
              <a:buChar char="•"/>
            </a:pPr>
            <a:r>
              <a:rPr lang="en-US" sz="1800" dirty="0">
                <a:effectLst/>
                <a:latin typeface="Arial" panose="020B0604020202020204" pitchFamily="34" charset="0"/>
                <a:ea typeface="Arial" panose="020B0604020202020204" pitchFamily="34" charset="0"/>
              </a:rPr>
              <a:t>The Equity Assessment lays out a process and a set of questions to assist, guide, and address the impacts of decision-making through an equity lens. Equity requires the evaluation of policies and procedures to ensure the identification and elimination of disparities while moving towards a future where identity is no longer a predictor of outcomes.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036DF5C-89FA-42E4-9922-FF09BB7184C8}"/>
              </a:ext>
            </a:extLst>
          </p:cNvPr>
          <p:cNvSpPr>
            <a:spLocks noGrp="1"/>
          </p:cNvSpPr>
          <p:nvPr>
            <p:ph type="sldNum" sz="quarter" idx="12"/>
          </p:nvPr>
        </p:nvSpPr>
        <p:spPr/>
        <p:txBody>
          <a:bodyPr/>
          <a:lstStyle/>
          <a:p>
            <a:fld id="{E97799C9-84D9-46D2-A11E-BCF8A720529D}" type="slidenum">
              <a:rPr lang="en-US" smtClean="0"/>
              <a:t>43</a:t>
            </a:fld>
            <a:endParaRPr lang="en-US" dirty="0"/>
          </a:p>
        </p:txBody>
      </p:sp>
    </p:spTree>
    <p:extLst>
      <p:ext uri="{BB962C8B-B14F-4D97-AF65-F5344CB8AC3E}">
        <p14:creationId xmlns:p14="http://schemas.microsoft.com/office/powerpoint/2010/main" val="3136094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140" y="134983"/>
            <a:ext cx="11123719" cy="1001359"/>
          </a:xfrm>
        </p:spPr>
        <p:txBody>
          <a:bodyPr>
            <a:noAutofit/>
          </a:bodyPr>
          <a:lstStyle/>
          <a:p>
            <a:pPr algn="ctr"/>
            <a:r>
              <a:rPr lang="en-US" dirty="0"/>
              <a:t>Important Things To Consider</a:t>
            </a:r>
          </a:p>
        </p:txBody>
      </p:sp>
      <p:sp>
        <p:nvSpPr>
          <p:cNvPr id="3" name="Content Placeholder 2"/>
          <p:cNvSpPr>
            <a:spLocks noGrp="1"/>
          </p:cNvSpPr>
          <p:nvPr>
            <p:ph idx="1"/>
          </p:nvPr>
        </p:nvSpPr>
        <p:spPr>
          <a:xfrm>
            <a:off x="1213104" y="1819833"/>
            <a:ext cx="10262586" cy="4470131"/>
          </a:xfrm>
        </p:spPr>
        <p:txBody>
          <a:bodyPr>
            <a:normAutofit/>
          </a:bodyPr>
          <a:lstStyle/>
          <a:p>
            <a:pPr marL="0" indent="0">
              <a:buNone/>
            </a:pPr>
            <a:r>
              <a:rPr lang="en-US" b="1" u="sng" dirty="0"/>
              <a:t>Minimum</a:t>
            </a:r>
            <a:r>
              <a:rPr lang="en-US" b="1" dirty="0"/>
              <a:t> insurance requirements for CDBG contracting:</a:t>
            </a:r>
          </a:p>
          <a:p>
            <a:pPr marL="434340" indent="-342900">
              <a:buClr>
                <a:schemeClr val="accent1"/>
              </a:buClr>
              <a:buFont typeface="Arial" panose="020B0604020202020204" pitchFamily="34" charset="0"/>
              <a:buChar char="•"/>
            </a:pPr>
            <a:r>
              <a:rPr lang="en-US" sz="1800" dirty="0"/>
              <a:t>Fidelity Bond or Commercial Crime Insurance Coverage </a:t>
            </a:r>
          </a:p>
          <a:p>
            <a:pPr marL="434340" indent="-342900">
              <a:buClr>
                <a:schemeClr val="accent1"/>
              </a:buClr>
              <a:buFont typeface="Arial" panose="020B0604020202020204" pitchFamily="34" charset="0"/>
              <a:buChar char="•"/>
            </a:pPr>
            <a:r>
              <a:rPr lang="en-US" sz="1800" dirty="0"/>
              <a:t>Workers Compensation Coverage </a:t>
            </a:r>
          </a:p>
          <a:p>
            <a:pPr marL="434340" indent="-342900">
              <a:buClr>
                <a:schemeClr val="accent1"/>
              </a:buClr>
              <a:buFont typeface="Arial" panose="020B0604020202020204" pitchFamily="34" charset="0"/>
              <a:buChar char="•"/>
            </a:pPr>
            <a:r>
              <a:rPr lang="en-US" sz="1800" dirty="0"/>
              <a:t>General Liability Coverage</a:t>
            </a:r>
          </a:p>
          <a:p>
            <a:pPr marL="434340" indent="-342900">
              <a:buClr>
                <a:schemeClr val="accent1"/>
              </a:buClr>
              <a:buFont typeface="Arial" panose="020B0604020202020204" pitchFamily="34" charset="0"/>
              <a:buChar char="•"/>
            </a:pPr>
            <a:r>
              <a:rPr lang="en-US" sz="1800" dirty="0"/>
              <a:t>Excess/Umbrella Coverage</a:t>
            </a:r>
          </a:p>
          <a:p>
            <a:pPr marL="434340" indent="-342900">
              <a:buClr>
                <a:schemeClr val="accent1"/>
              </a:buClr>
              <a:buFont typeface="Arial" panose="020B0604020202020204" pitchFamily="34" charset="0"/>
              <a:buChar char="•"/>
            </a:pPr>
            <a:r>
              <a:rPr lang="en-US" sz="1800" dirty="0"/>
              <a:t>Auto Coverage or non-owned/hired coverage under general liability</a:t>
            </a:r>
          </a:p>
          <a:p>
            <a:pPr marL="434340" indent="-342900">
              <a:buClr>
                <a:schemeClr val="accent1"/>
              </a:buClr>
              <a:buFont typeface="Arial" panose="020B0604020202020204" pitchFamily="34" charset="0"/>
              <a:buChar char="•"/>
            </a:pPr>
            <a:endParaRPr lang="en-US" sz="1600" b="1" dirty="0"/>
          </a:p>
          <a:p>
            <a:pPr marL="91440" indent="0">
              <a:buNone/>
            </a:pPr>
            <a:r>
              <a:rPr lang="en-US" b="1" dirty="0"/>
              <a:t>Ability to complete activities through the reimbursement process</a:t>
            </a:r>
          </a:p>
          <a:p>
            <a:pPr marL="434340" indent="-342900">
              <a:buClr>
                <a:schemeClr val="accent1"/>
              </a:buClr>
              <a:buFont typeface="Arial" panose="020B0604020202020204" pitchFamily="34" charset="0"/>
              <a:buChar char="•"/>
            </a:pPr>
            <a:r>
              <a:rPr lang="en-US" sz="2000" dirty="0"/>
              <a:t>CDBG awarded projects do not receive up-front funding to begin program operations. You must be able to “float” operations and request reimbursement for costs incurred throughout the grant year. </a:t>
            </a:r>
          </a:p>
        </p:txBody>
      </p:sp>
      <p:sp>
        <p:nvSpPr>
          <p:cNvPr id="4" name="Slide Number Placeholder 3">
            <a:extLst>
              <a:ext uri="{FF2B5EF4-FFF2-40B4-BE49-F238E27FC236}">
                <a16:creationId xmlns:a16="http://schemas.microsoft.com/office/drawing/2014/main" id="{77745991-C54A-48AB-A148-CD506F9A5B16}"/>
              </a:ext>
            </a:extLst>
          </p:cNvPr>
          <p:cNvSpPr>
            <a:spLocks noGrp="1"/>
          </p:cNvSpPr>
          <p:nvPr>
            <p:ph type="sldNum" sz="quarter" idx="12"/>
          </p:nvPr>
        </p:nvSpPr>
        <p:spPr/>
        <p:txBody>
          <a:bodyPr/>
          <a:lstStyle/>
          <a:p>
            <a:fld id="{E97799C9-84D9-46D2-A11E-BCF8A720529D}" type="slidenum">
              <a:rPr lang="en-US" smtClean="0"/>
              <a:t>44</a:t>
            </a:fld>
            <a:endParaRPr lang="en-US" dirty="0"/>
          </a:p>
        </p:txBody>
      </p:sp>
    </p:spTree>
    <p:extLst>
      <p:ext uri="{BB962C8B-B14F-4D97-AF65-F5344CB8AC3E}">
        <p14:creationId xmlns:p14="http://schemas.microsoft.com/office/powerpoint/2010/main" val="774168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2" y="354514"/>
            <a:ext cx="10772775" cy="891522"/>
          </a:xfrm>
        </p:spPr>
        <p:txBody>
          <a:bodyPr>
            <a:normAutofit/>
          </a:bodyPr>
          <a:lstStyle/>
          <a:p>
            <a:pPr algn="ctr"/>
            <a:r>
              <a:rPr lang="en-US" dirty="0"/>
              <a:t>Insurance Coverage Requirements</a:t>
            </a:r>
          </a:p>
        </p:txBody>
      </p:sp>
      <p:sp>
        <p:nvSpPr>
          <p:cNvPr id="3" name="Content Placeholder 2"/>
          <p:cNvSpPr>
            <a:spLocks noGrp="1"/>
          </p:cNvSpPr>
          <p:nvPr>
            <p:ph idx="1"/>
          </p:nvPr>
        </p:nvSpPr>
        <p:spPr>
          <a:xfrm>
            <a:off x="1054336" y="1838036"/>
            <a:ext cx="10428051" cy="4134746"/>
          </a:xfrm>
        </p:spPr>
        <p:txBody>
          <a:bodyPr>
            <a:normAutofit/>
          </a:bodyPr>
          <a:lstStyle/>
          <a:p>
            <a:pPr marL="0" indent="0">
              <a:buNone/>
            </a:pPr>
            <a:r>
              <a:rPr lang="en-US" b="1" dirty="0"/>
              <a:t>Fidelity Bond or Commercial Crime Insurance Coverage including:</a:t>
            </a:r>
            <a:endParaRPr lang="en-US" dirty="0"/>
          </a:p>
          <a:p>
            <a:pPr marL="434340" lvl="0" indent="-342900">
              <a:buClr>
                <a:schemeClr val="accent1"/>
              </a:buClr>
              <a:buFont typeface="Arial" panose="020B0604020202020204" pitchFamily="34" charset="0"/>
              <a:buChar char="•"/>
            </a:pPr>
            <a:r>
              <a:rPr lang="en-US" dirty="0"/>
              <a:t>Amount of coverage equal to or greater than CDBG award</a:t>
            </a:r>
          </a:p>
          <a:p>
            <a:pPr marL="434340" lvl="0" indent="-342900">
              <a:buClr>
                <a:schemeClr val="accent1"/>
              </a:buClr>
              <a:buFont typeface="Arial" panose="020B0604020202020204" pitchFamily="34" charset="0"/>
              <a:buChar char="•"/>
            </a:pPr>
            <a:r>
              <a:rPr lang="en-US" dirty="0"/>
              <a:t>Coverage extends for entire fiscal year</a:t>
            </a:r>
          </a:p>
          <a:p>
            <a:pPr marL="434340" lvl="0" indent="-342900">
              <a:buClr>
                <a:schemeClr val="accent1"/>
              </a:buClr>
              <a:buFont typeface="Arial" panose="020B0604020202020204" pitchFamily="34" charset="0"/>
              <a:buChar char="•"/>
            </a:pPr>
            <a:r>
              <a:rPr lang="en-US" dirty="0"/>
              <a:t>ACC Government listed as additional insured or loss payee</a:t>
            </a:r>
          </a:p>
          <a:p>
            <a:pPr marL="434340" lvl="0" indent="-342900">
              <a:buClr>
                <a:schemeClr val="accent1"/>
              </a:buClr>
              <a:buFont typeface="Arial" panose="020B0604020202020204" pitchFamily="34" charset="0"/>
              <a:buChar char="•"/>
            </a:pPr>
            <a:r>
              <a:rPr lang="en-US" dirty="0"/>
              <a:t>Endorsement page</a:t>
            </a:r>
          </a:p>
          <a:p>
            <a:pPr marL="434340" lvl="0" indent="-342900">
              <a:buClr>
                <a:schemeClr val="accent1"/>
              </a:buClr>
              <a:buFont typeface="Arial" panose="020B0604020202020204" pitchFamily="34" charset="0"/>
              <a:buChar char="•"/>
            </a:pPr>
            <a:r>
              <a:rPr lang="en-US" dirty="0"/>
              <a:t>30-day notice to ACC HCD of cancellation</a:t>
            </a:r>
          </a:p>
          <a:p>
            <a:pPr marL="434340" lvl="0" indent="-342900">
              <a:buClr>
                <a:schemeClr val="accent1"/>
              </a:buClr>
              <a:buFont typeface="Arial" panose="020B0604020202020204" pitchFamily="34" charset="0"/>
              <a:buChar char="•"/>
            </a:pPr>
            <a:r>
              <a:rPr lang="en-US" dirty="0"/>
              <a:t>A statement from the agency board president confirming that all employees handling CDBG funds disbursed under this contract are covered by fidelity or commercial crime insurance.</a:t>
            </a:r>
          </a:p>
          <a:p>
            <a:pPr marL="434340" lvl="0" indent="-342900">
              <a:buClr>
                <a:schemeClr val="accent1"/>
              </a:buClr>
              <a:buFont typeface="Arial" panose="020B0604020202020204" pitchFamily="34" charset="0"/>
              <a:buChar char="•"/>
            </a:pPr>
            <a:r>
              <a:rPr lang="en-US" dirty="0"/>
              <a:t>Listed insurer shall have an AM Best rating of “A” or higher.</a:t>
            </a:r>
          </a:p>
        </p:txBody>
      </p:sp>
      <p:sp>
        <p:nvSpPr>
          <p:cNvPr id="4" name="Slide Number Placeholder 3">
            <a:extLst>
              <a:ext uri="{FF2B5EF4-FFF2-40B4-BE49-F238E27FC236}">
                <a16:creationId xmlns:a16="http://schemas.microsoft.com/office/drawing/2014/main" id="{E6859730-12FD-41B0-9C58-FD9865DB50B2}"/>
              </a:ext>
            </a:extLst>
          </p:cNvPr>
          <p:cNvSpPr>
            <a:spLocks noGrp="1"/>
          </p:cNvSpPr>
          <p:nvPr>
            <p:ph type="sldNum" sz="quarter" idx="12"/>
          </p:nvPr>
        </p:nvSpPr>
        <p:spPr/>
        <p:txBody>
          <a:bodyPr/>
          <a:lstStyle/>
          <a:p>
            <a:fld id="{E97799C9-84D9-46D2-A11E-BCF8A720529D}" type="slidenum">
              <a:rPr lang="en-US" smtClean="0"/>
              <a:t>45</a:t>
            </a:fld>
            <a:endParaRPr lang="en-US" dirty="0"/>
          </a:p>
        </p:txBody>
      </p:sp>
    </p:spTree>
    <p:extLst>
      <p:ext uri="{BB962C8B-B14F-4D97-AF65-F5344CB8AC3E}">
        <p14:creationId xmlns:p14="http://schemas.microsoft.com/office/powerpoint/2010/main" val="4236976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08" y="295252"/>
            <a:ext cx="11070584" cy="1066620"/>
          </a:xfrm>
        </p:spPr>
        <p:txBody>
          <a:bodyPr>
            <a:noAutofit/>
          </a:bodyPr>
          <a:lstStyle/>
          <a:p>
            <a:pPr algn="ctr"/>
            <a:r>
              <a:rPr lang="en-US" dirty="0"/>
              <a:t>Insurance Coverage Requirements </a:t>
            </a:r>
            <a:r>
              <a:rPr lang="en-US" sz="2800" dirty="0"/>
              <a:t>(cont.)</a:t>
            </a:r>
            <a:endParaRPr lang="en-US" dirty="0"/>
          </a:p>
        </p:txBody>
      </p:sp>
      <p:sp>
        <p:nvSpPr>
          <p:cNvPr id="3" name="Content Placeholder 2"/>
          <p:cNvSpPr>
            <a:spLocks noGrp="1"/>
          </p:cNvSpPr>
          <p:nvPr>
            <p:ph idx="1"/>
          </p:nvPr>
        </p:nvSpPr>
        <p:spPr>
          <a:xfrm>
            <a:off x="924128" y="1995054"/>
            <a:ext cx="10707164" cy="3438627"/>
          </a:xfrm>
        </p:spPr>
        <p:txBody>
          <a:bodyPr>
            <a:normAutofit/>
          </a:bodyPr>
          <a:lstStyle/>
          <a:p>
            <a:pPr marL="0" indent="0">
              <a:buNone/>
            </a:pPr>
            <a:r>
              <a:rPr lang="en-US" b="1" dirty="0"/>
              <a:t>Evidence of Workers Compensation Coverage from your agency’s insurance company:         </a:t>
            </a:r>
            <a:endParaRPr lang="en-US" dirty="0"/>
          </a:p>
          <a:p>
            <a:pPr marL="438912" indent="-347472">
              <a:buClr>
                <a:schemeClr val="accent1"/>
              </a:buClr>
              <a:buFont typeface="Arial" panose="020B0604020202020204" pitchFamily="34" charset="0"/>
              <a:buChar char="•"/>
            </a:pPr>
            <a:r>
              <a:rPr lang="en-US" dirty="0"/>
              <a:t>Workers’ Compensation/ Employers Liability Coverage – Statutory/ $1,000,000.00 bodily injury by accident/disease each accident and each employee</a:t>
            </a:r>
          </a:p>
          <a:p>
            <a:pPr marL="434340" lvl="0" indent="-342900">
              <a:buClr>
                <a:schemeClr val="accent1"/>
              </a:buClr>
              <a:buFont typeface="Arial" panose="020B0604020202020204" pitchFamily="34" charset="0"/>
              <a:buChar char="•"/>
            </a:pPr>
            <a:r>
              <a:rPr lang="en-US" dirty="0"/>
              <a:t>Coverage shall also include a waiver of subrogation endorsement.  If your agency is exempt from this coverage by Georgia state law, a letter of explanation may be submitted on the company’s letterhead and signed by the President of the Board.</a:t>
            </a:r>
          </a:p>
          <a:p>
            <a:pPr marL="434340" lvl="0" indent="-342900">
              <a:buClr>
                <a:schemeClr val="accent1"/>
              </a:buClr>
              <a:buFont typeface="Arial" panose="020B0604020202020204" pitchFamily="34" charset="0"/>
              <a:buChar char="•"/>
            </a:pPr>
            <a:r>
              <a:rPr lang="en-US" dirty="0"/>
              <a:t>Listed insurer shall have an AM Best rating of “A” or higher.</a:t>
            </a:r>
          </a:p>
        </p:txBody>
      </p:sp>
      <p:sp>
        <p:nvSpPr>
          <p:cNvPr id="4" name="Slide Number Placeholder 3">
            <a:extLst>
              <a:ext uri="{FF2B5EF4-FFF2-40B4-BE49-F238E27FC236}">
                <a16:creationId xmlns:a16="http://schemas.microsoft.com/office/drawing/2014/main" id="{E0666E20-A5D5-4227-9BB9-6B3D75803C25}"/>
              </a:ext>
            </a:extLst>
          </p:cNvPr>
          <p:cNvSpPr>
            <a:spLocks noGrp="1"/>
          </p:cNvSpPr>
          <p:nvPr>
            <p:ph type="sldNum" sz="quarter" idx="12"/>
          </p:nvPr>
        </p:nvSpPr>
        <p:spPr/>
        <p:txBody>
          <a:bodyPr/>
          <a:lstStyle/>
          <a:p>
            <a:fld id="{E97799C9-84D9-46D2-A11E-BCF8A720529D}" type="slidenum">
              <a:rPr lang="en-US" smtClean="0"/>
              <a:t>46</a:t>
            </a:fld>
            <a:endParaRPr lang="en-US" dirty="0"/>
          </a:p>
        </p:txBody>
      </p:sp>
    </p:spTree>
    <p:extLst>
      <p:ext uri="{BB962C8B-B14F-4D97-AF65-F5344CB8AC3E}">
        <p14:creationId xmlns:p14="http://schemas.microsoft.com/office/powerpoint/2010/main" val="491120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147782"/>
            <a:ext cx="10772775" cy="1330037"/>
          </a:xfrm>
        </p:spPr>
        <p:txBody>
          <a:bodyPr anchor="ctr">
            <a:normAutofit fontScale="90000"/>
          </a:bodyPr>
          <a:lstStyle/>
          <a:p>
            <a:pPr algn="ctr"/>
            <a:br>
              <a:rPr lang="en-US" dirty="0"/>
            </a:br>
            <a:r>
              <a:rPr lang="en-US" sz="4800" dirty="0"/>
              <a:t>Insurance Coverage Requirements</a:t>
            </a:r>
            <a:r>
              <a:rPr lang="en-US" sz="2400" dirty="0"/>
              <a:t>(cont.)</a:t>
            </a:r>
            <a:endParaRPr lang="en-US" dirty="0"/>
          </a:p>
        </p:txBody>
      </p:sp>
      <p:sp>
        <p:nvSpPr>
          <p:cNvPr id="3" name="Content Placeholder 2"/>
          <p:cNvSpPr>
            <a:spLocks noGrp="1"/>
          </p:cNvSpPr>
          <p:nvPr>
            <p:ph idx="1"/>
          </p:nvPr>
        </p:nvSpPr>
        <p:spPr>
          <a:xfrm>
            <a:off x="719137" y="2050473"/>
            <a:ext cx="10753725" cy="3445290"/>
          </a:xfrm>
        </p:spPr>
        <p:txBody>
          <a:bodyPr/>
          <a:lstStyle/>
          <a:p>
            <a:pPr marL="0" indent="0">
              <a:buNone/>
            </a:pPr>
            <a:r>
              <a:rPr lang="en-US" b="1" dirty="0"/>
              <a:t>Evidence of General Liability coverage of a minimum $1,000,000 per occurrence and $2,000,000 per aggregate.</a:t>
            </a:r>
            <a:endParaRPr lang="en-US" dirty="0"/>
          </a:p>
          <a:p>
            <a:pPr marL="434340" lvl="0" indent="-342900">
              <a:buClr>
                <a:schemeClr val="accent1"/>
              </a:buClr>
              <a:buFont typeface="Arial" panose="020B0604020202020204" pitchFamily="34" charset="0"/>
              <a:buChar char="•"/>
            </a:pPr>
            <a:r>
              <a:rPr lang="en-US" dirty="0"/>
              <a:t>Coverage shall list the </a:t>
            </a:r>
            <a:r>
              <a:rPr lang="en-US" b="1" dirty="0">
                <a:solidFill>
                  <a:schemeClr val="accent1"/>
                </a:solidFill>
              </a:rPr>
              <a:t>Unified Government of Athens-Clarke County </a:t>
            </a:r>
            <a:r>
              <a:rPr lang="en-US" dirty="0"/>
              <a:t>as the additional insured and include a waiver of subrogation endorsement.</a:t>
            </a:r>
          </a:p>
          <a:p>
            <a:pPr marL="434340" lvl="0" indent="-342900">
              <a:buClr>
                <a:schemeClr val="accent1"/>
              </a:buClr>
              <a:buFont typeface="Arial" panose="020B0604020202020204" pitchFamily="34" charset="0"/>
              <a:buChar char="•"/>
            </a:pPr>
            <a:r>
              <a:rPr lang="en-US" dirty="0"/>
              <a:t>Endorsement Page</a:t>
            </a:r>
          </a:p>
          <a:p>
            <a:pPr marL="434340" lvl="0" indent="-342900">
              <a:buClr>
                <a:schemeClr val="accent1"/>
              </a:buClr>
              <a:buFont typeface="Arial" panose="020B0604020202020204" pitchFamily="34" charset="0"/>
              <a:buChar char="•"/>
            </a:pPr>
            <a:r>
              <a:rPr lang="en-US" dirty="0"/>
              <a:t>Listed insurer shall have an AM Best rating of “A” or higher.</a:t>
            </a:r>
          </a:p>
          <a:p>
            <a:pPr marL="365760" indent="-274320"/>
            <a:endParaRPr lang="en-US" sz="800" dirty="0"/>
          </a:p>
          <a:p>
            <a:pPr marL="91440" indent="0">
              <a:buNone/>
            </a:pPr>
            <a:r>
              <a:rPr lang="en-US" b="1" dirty="0"/>
              <a:t>Evidence of Excess/Umbrella coverage of a minimum $1,000,000 per occurrence and $2,000,000 per aggregate</a:t>
            </a:r>
          </a:p>
          <a:p>
            <a:pPr marL="365760" indent="-274320"/>
            <a:endParaRPr lang="en-US" dirty="0"/>
          </a:p>
        </p:txBody>
      </p:sp>
      <p:sp>
        <p:nvSpPr>
          <p:cNvPr id="4" name="Slide Number Placeholder 3">
            <a:extLst>
              <a:ext uri="{FF2B5EF4-FFF2-40B4-BE49-F238E27FC236}">
                <a16:creationId xmlns:a16="http://schemas.microsoft.com/office/drawing/2014/main" id="{941F0418-FDA0-44D1-A223-8719C64F7246}"/>
              </a:ext>
            </a:extLst>
          </p:cNvPr>
          <p:cNvSpPr>
            <a:spLocks noGrp="1"/>
          </p:cNvSpPr>
          <p:nvPr>
            <p:ph type="sldNum" sz="quarter" idx="12"/>
          </p:nvPr>
        </p:nvSpPr>
        <p:spPr/>
        <p:txBody>
          <a:bodyPr/>
          <a:lstStyle/>
          <a:p>
            <a:fld id="{E97799C9-84D9-46D2-A11E-BCF8A720529D}" type="slidenum">
              <a:rPr lang="en-US" smtClean="0"/>
              <a:t>47</a:t>
            </a:fld>
            <a:endParaRPr lang="en-US" dirty="0"/>
          </a:p>
        </p:txBody>
      </p:sp>
    </p:spTree>
    <p:extLst>
      <p:ext uri="{BB962C8B-B14F-4D97-AF65-F5344CB8AC3E}">
        <p14:creationId xmlns:p14="http://schemas.microsoft.com/office/powerpoint/2010/main" val="1201422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341745"/>
            <a:ext cx="10772775" cy="1265383"/>
          </a:xfrm>
        </p:spPr>
        <p:txBody>
          <a:bodyPr/>
          <a:lstStyle/>
          <a:p>
            <a:pPr algn="ctr"/>
            <a:r>
              <a:rPr lang="en-US" dirty="0"/>
              <a:t>Insurance Coverage Requirements </a:t>
            </a:r>
            <a:r>
              <a:rPr lang="en-US" sz="2800" dirty="0"/>
              <a:t>(cont.)</a:t>
            </a:r>
            <a:endParaRPr lang="en-US" dirty="0"/>
          </a:p>
        </p:txBody>
      </p:sp>
      <p:sp>
        <p:nvSpPr>
          <p:cNvPr id="3" name="Content Placeholder 2"/>
          <p:cNvSpPr>
            <a:spLocks noGrp="1"/>
          </p:cNvSpPr>
          <p:nvPr>
            <p:ph idx="1"/>
          </p:nvPr>
        </p:nvSpPr>
        <p:spPr>
          <a:xfrm>
            <a:off x="719137" y="2294400"/>
            <a:ext cx="10753725" cy="3055567"/>
          </a:xfrm>
        </p:spPr>
        <p:txBody>
          <a:bodyPr>
            <a:normAutofit/>
          </a:bodyPr>
          <a:lstStyle/>
          <a:p>
            <a:pPr marL="0" indent="0">
              <a:buNone/>
            </a:pPr>
            <a:r>
              <a:rPr lang="en-US" b="1" dirty="0"/>
              <a:t>Evidence of Auto coverage of a minimum $1,000,000 per occurrence and $1,000,000 per aggregate.</a:t>
            </a:r>
            <a:endParaRPr lang="en-US" dirty="0"/>
          </a:p>
          <a:p>
            <a:pPr marL="438912" indent="-347472">
              <a:buClr>
                <a:schemeClr val="accent1"/>
              </a:buClr>
              <a:buFont typeface="Arial" panose="020B0604020202020204" pitchFamily="34" charset="0"/>
              <a:buChar char="•"/>
            </a:pPr>
            <a:r>
              <a:rPr lang="en-US" dirty="0"/>
              <a:t>Coverage shall list the Unified Government of Athens-Clarke County as the additional insured and include a waiver of subrogation endorsement.</a:t>
            </a:r>
          </a:p>
          <a:p>
            <a:pPr marL="438912" indent="-347472">
              <a:buClr>
                <a:schemeClr val="accent1"/>
              </a:buClr>
              <a:buFont typeface="Arial" panose="020B0604020202020204" pitchFamily="34" charset="0"/>
              <a:buChar char="•"/>
            </a:pPr>
            <a:r>
              <a:rPr lang="en-US" dirty="0"/>
              <a:t>Listed insurer shall have an AM Best rating of “A” or higher.</a:t>
            </a:r>
          </a:p>
          <a:p>
            <a:pPr marL="400050" lvl="1" indent="0">
              <a:buNone/>
            </a:pPr>
            <a:endParaRPr lang="en-US" dirty="0"/>
          </a:p>
          <a:p>
            <a:pPr marL="400050" lvl="1" indent="0">
              <a:buNone/>
            </a:pPr>
            <a:endParaRPr lang="en-US" sz="1800" b="1" dirty="0">
              <a:solidFill>
                <a:schemeClr val="accent1"/>
              </a:solidFill>
            </a:endParaRPr>
          </a:p>
          <a:p>
            <a:pPr marL="400050" lvl="1" indent="0">
              <a:buNone/>
            </a:pPr>
            <a:r>
              <a:rPr lang="en-US" sz="1800" b="1" dirty="0">
                <a:solidFill>
                  <a:schemeClr val="accent1"/>
                </a:solidFill>
              </a:rPr>
              <a:t>Note:</a:t>
            </a:r>
            <a:r>
              <a:rPr lang="en-US" sz="1800" dirty="0">
                <a:solidFill>
                  <a:schemeClr val="accent1"/>
                </a:solidFill>
              </a:rPr>
              <a:t> </a:t>
            </a:r>
            <a:r>
              <a:rPr lang="en-US" sz="1800" dirty="0"/>
              <a:t>For agencies that do own autos, coverage is extended through general liability</a:t>
            </a:r>
          </a:p>
        </p:txBody>
      </p:sp>
      <p:sp>
        <p:nvSpPr>
          <p:cNvPr id="4" name="Slide Number Placeholder 3">
            <a:extLst>
              <a:ext uri="{FF2B5EF4-FFF2-40B4-BE49-F238E27FC236}">
                <a16:creationId xmlns:a16="http://schemas.microsoft.com/office/drawing/2014/main" id="{7758785D-A117-43D8-A2E1-0872949984C3}"/>
              </a:ext>
            </a:extLst>
          </p:cNvPr>
          <p:cNvSpPr>
            <a:spLocks noGrp="1"/>
          </p:cNvSpPr>
          <p:nvPr>
            <p:ph type="sldNum" sz="quarter" idx="12"/>
          </p:nvPr>
        </p:nvSpPr>
        <p:spPr/>
        <p:txBody>
          <a:bodyPr/>
          <a:lstStyle/>
          <a:p>
            <a:fld id="{E97799C9-84D9-46D2-A11E-BCF8A720529D}" type="slidenum">
              <a:rPr lang="en-US" smtClean="0"/>
              <a:t>48</a:t>
            </a:fld>
            <a:endParaRPr lang="en-US" dirty="0"/>
          </a:p>
        </p:txBody>
      </p:sp>
    </p:spTree>
    <p:extLst>
      <p:ext uri="{BB962C8B-B14F-4D97-AF65-F5344CB8AC3E}">
        <p14:creationId xmlns:p14="http://schemas.microsoft.com/office/powerpoint/2010/main" val="1837993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51036"/>
            <a:ext cx="10772775" cy="1328382"/>
          </a:xfrm>
        </p:spPr>
        <p:txBody>
          <a:bodyPr/>
          <a:lstStyle/>
          <a:p>
            <a:pPr algn="ctr"/>
            <a:r>
              <a:rPr lang="en-US" dirty="0"/>
              <a:t>Insurance Coverage Enhancements </a:t>
            </a:r>
            <a:r>
              <a:rPr lang="en-US" sz="4400" dirty="0"/>
              <a:t>(depending on project scope)</a:t>
            </a:r>
            <a:endParaRPr lang="en-US" dirty="0"/>
          </a:p>
        </p:txBody>
      </p:sp>
      <p:sp>
        <p:nvSpPr>
          <p:cNvPr id="3" name="Content Placeholder 2"/>
          <p:cNvSpPr>
            <a:spLocks noGrp="1"/>
          </p:cNvSpPr>
          <p:nvPr>
            <p:ph idx="1"/>
          </p:nvPr>
        </p:nvSpPr>
        <p:spPr>
          <a:xfrm>
            <a:off x="2208179" y="2021408"/>
            <a:ext cx="7411374" cy="3766185"/>
          </a:xfrm>
        </p:spPr>
        <p:txBody>
          <a:bodyPr>
            <a:normAutofit lnSpcReduction="10000"/>
          </a:bodyPr>
          <a:lstStyle/>
          <a:p>
            <a:pPr marL="91440" indent="0">
              <a:buNone/>
            </a:pPr>
            <a:r>
              <a:rPr lang="en-US" sz="3000" b="1" dirty="0"/>
              <a:t>Other possible insurance requirements</a:t>
            </a:r>
          </a:p>
          <a:p>
            <a:pPr marL="434340" indent="-342900">
              <a:buClr>
                <a:schemeClr val="accent1"/>
              </a:buClr>
              <a:buFont typeface="Arial" panose="020B0604020202020204" pitchFamily="34" charset="0"/>
              <a:buChar char="•"/>
            </a:pPr>
            <a:r>
              <a:rPr lang="en-US" sz="2800" dirty="0"/>
              <a:t>Increased Limits</a:t>
            </a:r>
          </a:p>
          <a:p>
            <a:pPr marL="434340" indent="-342900">
              <a:buClr>
                <a:schemeClr val="accent1"/>
              </a:buClr>
              <a:buFont typeface="Arial" panose="020B0604020202020204" pitchFamily="34" charset="0"/>
              <a:buChar char="•"/>
            </a:pPr>
            <a:r>
              <a:rPr lang="en-US" sz="2800" dirty="0"/>
              <a:t>Builders Risk Policy </a:t>
            </a:r>
          </a:p>
          <a:p>
            <a:pPr marL="434340" indent="-342900">
              <a:buClr>
                <a:schemeClr val="accent1"/>
              </a:buClr>
              <a:buFont typeface="Arial" panose="020B0604020202020204" pitchFamily="34" charset="0"/>
              <a:buChar char="•"/>
            </a:pPr>
            <a:r>
              <a:rPr lang="en-US" sz="2800" dirty="0"/>
              <a:t>Environmental Coverage</a:t>
            </a:r>
          </a:p>
          <a:p>
            <a:pPr marL="434340" indent="-342900">
              <a:buClr>
                <a:schemeClr val="accent1"/>
              </a:buClr>
              <a:buFont typeface="Arial" panose="020B0604020202020204" pitchFamily="34" charset="0"/>
              <a:buChar char="•"/>
            </a:pPr>
            <a:r>
              <a:rPr lang="en-US" sz="2800" dirty="0"/>
              <a:t>Medical Malpractice Policy</a:t>
            </a:r>
          </a:p>
          <a:p>
            <a:pPr marL="434340" indent="-342900">
              <a:buClr>
                <a:schemeClr val="accent1"/>
              </a:buClr>
              <a:buFont typeface="Arial" panose="020B0604020202020204" pitchFamily="34" charset="0"/>
              <a:buChar char="•"/>
            </a:pPr>
            <a:r>
              <a:rPr lang="en-US" sz="2800" dirty="0"/>
              <a:t>Sexual Abuse/Molestation Coverage</a:t>
            </a:r>
          </a:p>
          <a:p>
            <a:pPr marL="434340" indent="-342900">
              <a:buClr>
                <a:schemeClr val="accent1"/>
              </a:buClr>
              <a:buFont typeface="Arial" panose="020B0604020202020204" pitchFamily="34" charset="0"/>
              <a:buChar char="•"/>
            </a:pPr>
            <a:r>
              <a:rPr lang="en-US" sz="2800" dirty="0"/>
              <a:t>Professional Policy </a:t>
            </a:r>
          </a:p>
          <a:p>
            <a:endParaRPr lang="en-US" dirty="0"/>
          </a:p>
        </p:txBody>
      </p:sp>
      <p:sp>
        <p:nvSpPr>
          <p:cNvPr id="4" name="Slide Number Placeholder 3">
            <a:extLst>
              <a:ext uri="{FF2B5EF4-FFF2-40B4-BE49-F238E27FC236}">
                <a16:creationId xmlns:a16="http://schemas.microsoft.com/office/drawing/2014/main" id="{D36507A0-14AF-4FC9-9209-5CB796304F88}"/>
              </a:ext>
            </a:extLst>
          </p:cNvPr>
          <p:cNvSpPr>
            <a:spLocks noGrp="1"/>
          </p:cNvSpPr>
          <p:nvPr>
            <p:ph type="sldNum" sz="quarter" idx="12"/>
          </p:nvPr>
        </p:nvSpPr>
        <p:spPr/>
        <p:txBody>
          <a:bodyPr/>
          <a:lstStyle/>
          <a:p>
            <a:fld id="{E97799C9-84D9-46D2-A11E-BCF8A720529D}" type="slidenum">
              <a:rPr lang="en-US" smtClean="0"/>
              <a:t>49</a:t>
            </a:fld>
            <a:endParaRPr lang="en-US" dirty="0"/>
          </a:p>
        </p:txBody>
      </p:sp>
    </p:spTree>
    <p:extLst>
      <p:ext uri="{BB962C8B-B14F-4D97-AF65-F5344CB8AC3E}">
        <p14:creationId xmlns:p14="http://schemas.microsoft.com/office/powerpoint/2010/main" val="1146632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03177" y="310719"/>
            <a:ext cx="10227075" cy="1374148"/>
          </a:xfrm>
        </p:spPr>
        <p:txBody>
          <a:bodyPr>
            <a:normAutofit/>
          </a:bodyPr>
          <a:lstStyle/>
          <a:p>
            <a:pPr algn="ctr">
              <a:defRPr/>
            </a:pPr>
            <a:r>
              <a:rPr lang="en-US" dirty="0"/>
              <a:t>Consolidated Plan </a:t>
            </a:r>
            <a:br>
              <a:rPr lang="en-US" dirty="0"/>
            </a:br>
            <a:r>
              <a:rPr lang="en-US" dirty="0"/>
              <a:t>Strategic Planning Process</a:t>
            </a:r>
          </a:p>
        </p:txBody>
      </p:sp>
      <p:sp>
        <p:nvSpPr>
          <p:cNvPr id="7171" name="Rectangle 3"/>
          <p:cNvSpPr>
            <a:spLocks noGrp="1" noChangeArrowheads="1"/>
          </p:cNvSpPr>
          <p:nvPr>
            <p:ph idx="1"/>
          </p:nvPr>
        </p:nvSpPr>
        <p:spPr>
          <a:xfrm>
            <a:off x="2441682" y="1934714"/>
            <a:ext cx="7590905" cy="3534754"/>
          </a:xfrm>
        </p:spPr>
        <p:txBody>
          <a:bodyPr rtlCol="0">
            <a:noAutofit/>
          </a:bodyPr>
          <a:lstStyle/>
          <a:p>
            <a:pPr marL="0" indent="0">
              <a:spcAft>
                <a:spcPts val="0"/>
              </a:spcAft>
              <a:buClr>
                <a:schemeClr val="tx1">
                  <a:shade val="95000"/>
                </a:schemeClr>
              </a:buClr>
              <a:buNone/>
              <a:defRPr/>
            </a:pPr>
            <a:r>
              <a:rPr lang="en-US" sz="2200" dirty="0"/>
              <a:t>The Consolidated Plan:</a:t>
            </a:r>
          </a:p>
          <a:p>
            <a:pPr marL="0" indent="0">
              <a:spcAft>
                <a:spcPts val="0"/>
              </a:spcAft>
              <a:buClr>
                <a:schemeClr val="tx1">
                  <a:shade val="95000"/>
                </a:schemeClr>
              </a:buClr>
              <a:buNone/>
              <a:defRPr/>
            </a:pPr>
            <a:r>
              <a:rPr lang="en-US" sz="2200" dirty="0"/>
              <a:t>A 5-year plan with goals, a strategic plan and an annual action plan for the use of </a:t>
            </a:r>
            <a:r>
              <a:rPr lang="en-US" sz="2200" dirty="0">
                <a:solidFill>
                  <a:schemeClr val="accent1"/>
                </a:solidFill>
              </a:rPr>
              <a:t>CDBG, HOME and CoC homeless assistance funds.  </a:t>
            </a:r>
          </a:p>
          <a:p>
            <a:pPr marL="0" indent="0">
              <a:spcAft>
                <a:spcPts val="0"/>
              </a:spcAft>
              <a:buClr>
                <a:schemeClr val="tx1">
                  <a:shade val="95000"/>
                </a:schemeClr>
              </a:buClr>
              <a:buNone/>
              <a:defRPr/>
            </a:pPr>
            <a:endParaRPr lang="en-US" sz="2200" dirty="0">
              <a:solidFill>
                <a:schemeClr val="accent1"/>
              </a:solidFill>
            </a:endParaRPr>
          </a:p>
          <a:p>
            <a:pPr marL="0" indent="0">
              <a:spcBef>
                <a:spcPct val="0"/>
              </a:spcBef>
              <a:spcAft>
                <a:spcPct val="20000"/>
              </a:spcAft>
              <a:buNone/>
              <a:defRPr/>
            </a:pPr>
            <a:r>
              <a:rPr lang="en-US" altLang="en-US" sz="2200" dirty="0"/>
              <a:t>The Consolidated Plan supports:</a:t>
            </a:r>
          </a:p>
          <a:p>
            <a:pPr marL="274320" indent="-274320" eaLnBrk="1" hangingPunct="1">
              <a:spcBef>
                <a:spcPts val="600"/>
              </a:spcBef>
              <a:spcAft>
                <a:spcPts val="600"/>
              </a:spcAft>
              <a:buClr>
                <a:schemeClr val="accent1"/>
              </a:buClr>
              <a:buFont typeface="Arial" panose="020B0604020202020204" pitchFamily="34" charset="0"/>
              <a:buChar char="•"/>
              <a:defRPr/>
            </a:pPr>
            <a:r>
              <a:rPr lang="en-US" altLang="en-US" sz="2200" dirty="0">
                <a:cs typeface="Times New Roman" pitchFamily="18" charset="0"/>
              </a:rPr>
              <a:t>Safe, stable and affordable housing</a:t>
            </a:r>
          </a:p>
          <a:p>
            <a:pPr marL="274320" indent="-274320" eaLnBrk="1" hangingPunct="1">
              <a:spcBef>
                <a:spcPts val="600"/>
              </a:spcBef>
              <a:spcAft>
                <a:spcPts val="600"/>
              </a:spcAft>
              <a:buClr>
                <a:schemeClr val="accent1"/>
              </a:buClr>
              <a:buFont typeface="Arial" panose="020B0604020202020204" pitchFamily="34" charset="0"/>
              <a:buChar char="•"/>
              <a:defRPr/>
            </a:pPr>
            <a:r>
              <a:rPr lang="en-US" altLang="en-US" sz="2200" dirty="0">
                <a:cs typeface="Times New Roman" pitchFamily="18" charset="0"/>
              </a:rPr>
              <a:t>Expanded economic opportunities</a:t>
            </a:r>
          </a:p>
          <a:p>
            <a:pPr marL="274320" indent="-274320" eaLnBrk="1" hangingPunct="1">
              <a:spcBef>
                <a:spcPts val="600"/>
              </a:spcBef>
              <a:spcAft>
                <a:spcPts val="600"/>
              </a:spcAft>
              <a:buClr>
                <a:schemeClr val="accent1"/>
              </a:buClr>
              <a:buFont typeface="Arial" panose="020B0604020202020204" pitchFamily="34" charset="0"/>
              <a:buChar char="•"/>
              <a:defRPr/>
            </a:pPr>
            <a:r>
              <a:rPr lang="en-US" altLang="en-US" sz="2200" dirty="0">
                <a:cs typeface="Times New Roman" pitchFamily="18" charset="0"/>
              </a:rPr>
              <a:t>Suitable living environment for persons of low and moderate income</a:t>
            </a:r>
          </a:p>
          <a:p>
            <a:pPr marL="0" indent="0">
              <a:spcAft>
                <a:spcPts val="0"/>
              </a:spcAft>
              <a:buClr>
                <a:schemeClr val="tx1">
                  <a:shade val="95000"/>
                </a:schemeClr>
              </a:buClr>
              <a:buNone/>
              <a:defRPr/>
            </a:pPr>
            <a:endParaRPr lang="en-US" sz="2400" dirty="0">
              <a:solidFill>
                <a:schemeClr val="accent1"/>
              </a:solidFill>
            </a:endParaRPr>
          </a:p>
          <a:p>
            <a:pPr marL="0" indent="0">
              <a:spcAft>
                <a:spcPts val="0"/>
              </a:spcAft>
              <a:buClr>
                <a:schemeClr val="tx1">
                  <a:shade val="95000"/>
                </a:schemeClr>
              </a:buClr>
              <a:buNone/>
              <a:defRPr/>
            </a:pPr>
            <a:endParaRPr lang="en-US" sz="2400" dirty="0"/>
          </a:p>
          <a:p>
            <a:pPr marL="0" indent="0">
              <a:spcAft>
                <a:spcPts val="0"/>
              </a:spcAft>
              <a:buClr>
                <a:schemeClr val="tx1">
                  <a:shade val="95000"/>
                </a:schemeClr>
              </a:buClr>
              <a:buNone/>
              <a:defRPr/>
            </a:pPr>
            <a:endParaRPr lang="en-US" dirty="0"/>
          </a:p>
        </p:txBody>
      </p:sp>
      <p:sp>
        <p:nvSpPr>
          <p:cNvPr id="2" name="TextBox 1"/>
          <p:cNvSpPr txBox="1"/>
          <p:nvPr/>
        </p:nvSpPr>
        <p:spPr>
          <a:xfrm>
            <a:off x="2142479" y="5488482"/>
            <a:ext cx="7543800" cy="461665"/>
          </a:xfrm>
          <a:prstGeom prst="rect">
            <a:avLst/>
          </a:prstGeom>
          <a:noFill/>
        </p:spPr>
        <p:txBody>
          <a:bodyPr>
            <a:spAutoFit/>
          </a:bodyPr>
          <a:lstStyle/>
          <a:p>
            <a:pPr algn="ctr" eaLnBrk="1" hangingPunct="1">
              <a:defRPr/>
            </a:pPr>
            <a:r>
              <a:rPr lang="en-US" sz="2400" b="1" dirty="0"/>
              <a:t>Funding will be available July 1, 2025</a:t>
            </a:r>
          </a:p>
        </p:txBody>
      </p:sp>
      <p:sp>
        <p:nvSpPr>
          <p:cNvPr id="3" name="Slide Number Placeholder 2">
            <a:extLst>
              <a:ext uri="{FF2B5EF4-FFF2-40B4-BE49-F238E27FC236}">
                <a16:creationId xmlns:a16="http://schemas.microsoft.com/office/drawing/2014/main" id="{DA5C549B-FDD3-420B-94AB-8BBD0B10CB0E}"/>
              </a:ext>
            </a:extLst>
          </p:cNvPr>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2206748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05000" y="564502"/>
            <a:ext cx="8382000" cy="1035698"/>
          </a:xfrm>
        </p:spPr>
        <p:txBody>
          <a:bodyPr>
            <a:normAutofit fontScale="90000"/>
          </a:bodyPr>
          <a:lstStyle/>
          <a:p>
            <a:pPr algn="ctr">
              <a:defRPr/>
            </a:pPr>
            <a:r>
              <a:rPr lang="en-US" dirty="0"/>
              <a:t>CDBG Application Staff Rating Criteria</a:t>
            </a:r>
            <a:endParaRPr lang="en-US" sz="1200" dirty="0"/>
          </a:p>
        </p:txBody>
      </p:sp>
      <p:sp>
        <p:nvSpPr>
          <p:cNvPr id="46083" name="Rectangle 3"/>
          <p:cNvSpPr>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endParaRPr lang="en-US" altLang="en-US" sz="4400" b="0">
              <a:solidFill>
                <a:srgbClr val="EEDCD6"/>
              </a:solidFill>
              <a:latin typeface="Arial" panose="020B0604020202020204" pitchFamily="34" charset="0"/>
            </a:endParaRPr>
          </a:p>
        </p:txBody>
      </p:sp>
      <p:sp>
        <p:nvSpPr>
          <p:cNvPr id="15364" name="Text Box 4"/>
          <p:cNvSpPr txBox="1">
            <a:spLocks noChangeArrowheads="1"/>
          </p:cNvSpPr>
          <p:nvPr/>
        </p:nvSpPr>
        <p:spPr bwMode="auto">
          <a:xfrm>
            <a:off x="1463351" y="1824891"/>
            <a:ext cx="926529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en-US" altLang="en-US" dirty="0">
                <a:latin typeface="+mn-lt"/>
              </a:rPr>
              <a:t>                                      </a:t>
            </a:r>
            <a:r>
              <a:rPr lang="en-US" altLang="en-US" b="1" dirty="0">
                <a:latin typeface="+mn-lt"/>
              </a:rPr>
              <a:t> </a:t>
            </a:r>
            <a:r>
              <a:rPr lang="en-US" altLang="en-US" b="1" u="sng" dirty="0">
                <a:latin typeface="+mn-lt"/>
              </a:rPr>
              <a:t>100 Total Points</a:t>
            </a:r>
          </a:p>
          <a:p>
            <a:pPr eaLnBrk="1" hangingPunct="1">
              <a:defRPr/>
            </a:pPr>
            <a:endParaRPr lang="en-US" altLang="en-US" dirty="0">
              <a:latin typeface="+mn-lt"/>
            </a:endParaRPr>
          </a:p>
          <a:p>
            <a:pPr eaLnBrk="1" hangingPunct="1">
              <a:defRPr/>
            </a:pPr>
            <a:r>
              <a:rPr lang="en-US" altLang="en-US" dirty="0">
                <a:latin typeface="+mn-lt"/>
              </a:rPr>
              <a:t>Project Narrative                                                           	</a:t>
            </a:r>
            <a:r>
              <a:rPr lang="en-US" altLang="en-US" b="1" dirty="0">
                <a:solidFill>
                  <a:schemeClr val="accent1"/>
                </a:solidFill>
                <a:latin typeface="+mn-lt"/>
              </a:rPr>
              <a:t>25</a:t>
            </a:r>
            <a:r>
              <a:rPr lang="en-US" altLang="en-US" dirty="0">
                <a:latin typeface="+mn-lt"/>
              </a:rPr>
              <a:t> </a:t>
            </a:r>
            <a:r>
              <a:rPr lang="en-US" altLang="en-US" b="1" dirty="0">
                <a:solidFill>
                  <a:schemeClr val="accent1"/>
                </a:solidFill>
                <a:latin typeface="+mn-lt"/>
              </a:rPr>
              <a:t>Points</a:t>
            </a:r>
          </a:p>
          <a:p>
            <a:pPr eaLnBrk="1" hangingPunct="1">
              <a:defRPr/>
            </a:pPr>
            <a:endParaRPr lang="en-US" altLang="en-US" dirty="0">
              <a:latin typeface="+mn-lt"/>
            </a:endParaRPr>
          </a:p>
          <a:p>
            <a:pPr eaLnBrk="1" hangingPunct="1">
              <a:defRPr/>
            </a:pPr>
            <a:r>
              <a:rPr lang="en-US" altLang="en-US" dirty="0">
                <a:latin typeface="+mn-lt"/>
              </a:rPr>
              <a:t>Outcomes and Performance                                         	</a:t>
            </a:r>
            <a:r>
              <a:rPr lang="en-US" altLang="en-US" b="1" dirty="0">
                <a:solidFill>
                  <a:schemeClr val="accent1"/>
                </a:solidFill>
                <a:latin typeface="+mn-lt"/>
              </a:rPr>
              <a:t>20</a:t>
            </a:r>
            <a:r>
              <a:rPr lang="en-US" altLang="en-US" dirty="0">
                <a:latin typeface="+mn-lt"/>
              </a:rPr>
              <a:t> </a:t>
            </a:r>
            <a:r>
              <a:rPr lang="en-US" altLang="en-US" b="1" dirty="0">
                <a:solidFill>
                  <a:schemeClr val="accent1"/>
                </a:solidFill>
                <a:latin typeface="+mn-lt"/>
              </a:rPr>
              <a:t>Points</a:t>
            </a:r>
          </a:p>
          <a:p>
            <a:pPr eaLnBrk="1" hangingPunct="1">
              <a:defRPr/>
            </a:pPr>
            <a:endParaRPr lang="en-US" altLang="en-US" dirty="0">
              <a:latin typeface="+mn-lt"/>
            </a:endParaRPr>
          </a:p>
          <a:p>
            <a:pPr eaLnBrk="1" hangingPunct="1">
              <a:defRPr/>
            </a:pPr>
            <a:r>
              <a:rPr lang="en-US" altLang="en-US" dirty="0">
                <a:latin typeface="+mn-lt"/>
              </a:rPr>
              <a:t>Community Involvement and Collaboration                </a:t>
            </a:r>
            <a:r>
              <a:rPr lang="en-US" altLang="en-US" b="1" dirty="0">
                <a:solidFill>
                  <a:schemeClr val="accent1"/>
                </a:solidFill>
                <a:latin typeface="+mn-lt"/>
              </a:rPr>
              <a:t>10</a:t>
            </a:r>
            <a:r>
              <a:rPr lang="en-US" altLang="en-US" dirty="0">
                <a:latin typeface="+mn-lt"/>
              </a:rPr>
              <a:t> </a:t>
            </a:r>
            <a:r>
              <a:rPr lang="en-US" altLang="en-US" b="1" dirty="0">
                <a:solidFill>
                  <a:schemeClr val="accent1"/>
                </a:solidFill>
                <a:latin typeface="+mn-lt"/>
              </a:rPr>
              <a:t>Points</a:t>
            </a:r>
          </a:p>
          <a:p>
            <a:pPr eaLnBrk="1" hangingPunct="1">
              <a:defRPr/>
            </a:pPr>
            <a:endParaRPr lang="en-US" altLang="en-US" dirty="0">
              <a:latin typeface="+mn-lt"/>
            </a:endParaRPr>
          </a:p>
          <a:p>
            <a:pPr eaLnBrk="1" hangingPunct="1">
              <a:defRPr/>
            </a:pPr>
            <a:r>
              <a:rPr lang="en-US" altLang="en-US" dirty="0">
                <a:latin typeface="+mn-lt"/>
              </a:rPr>
              <a:t>Organization and Staff Ability                                       	</a:t>
            </a:r>
            <a:r>
              <a:rPr lang="en-US" altLang="en-US" b="1" dirty="0">
                <a:solidFill>
                  <a:schemeClr val="accent1"/>
                </a:solidFill>
                <a:latin typeface="+mn-lt"/>
              </a:rPr>
              <a:t>20</a:t>
            </a:r>
            <a:r>
              <a:rPr lang="en-US" altLang="en-US" dirty="0">
                <a:latin typeface="+mn-lt"/>
              </a:rPr>
              <a:t> </a:t>
            </a:r>
            <a:r>
              <a:rPr lang="en-US" altLang="en-US" b="1" dirty="0">
                <a:solidFill>
                  <a:schemeClr val="accent1"/>
                </a:solidFill>
                <a:latin typeface="+mn-lt"/>
              </a:rPr>
              <a:t>Points</a:t>
            </a:r>
          </a:p>
          <a:p>
            <a:pPr eaLnBrk="1" hangingPunct="1">
              <a:defRPr/>
            </a:pPr>
            <a:endParaRPr lang="en-US" altLang="en-US" dirty="0">
              <a:latin typeface="+mn-lt"/>
            </a:endParaRPr>
          </a:p>
          <a:p>
            <a:pPr eaLnBrk="1" hangingPunct="1">
              <a:defRPr/>
            </a:pPr>
            <a:r>
              <a:rPr lang="en-US" altLang="en-US" dirty="0">
                <a:latin typeface="+mn-lt"/>
              </a:rPr>
              <a:t>Financial Ability                                                              	</a:t>
            </a:r>
            <a:r>
              <a:rPr lang="en-US" altLang="en-US" b="1" dirty="0">
                <a:solidFill>
                  <a:schemeClr val="accent1"/>
                </a:solidFill>
                <a:latin typeface="+mn-lt"/>
              </a:rPr>
              <a:t>25 Points </a:t>
            </a:r>
          </a:p>
        </p:txBody>
      </p:sp>
      <p:sp>
        <p:nvSpPr>
          <p:cNvPr id="2" name="Slide Number Placeholder 1">
            <a:extLst>
              <a:ext uri="{FF2B5EF4-FFF2-40B4-BE49-F238E27FC236}">
                <a16:creationId xmlns:a16="http://schemas.microsoft.com/office/drawing/2014/main" id="{2A44C882-0A0F-45CE-9321-2940148105A1}"/>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3912024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A9299-58DD-49E5-83A5-C344C727121D}"/>
              </a:ext>
            </a:extLst>
          </p:cNvPr>
          <p:cNvSpPr>
            <a:spLocks noGrp="1"/>
          </p:cNvSpPr>
          <p:nvPr>
            <p:ph type="title"/>
          </p:nvPr>
        </p:nvSpPr>
        <p:spPr>
          <a:xfrm>
            <a:off x="709612" y="259836"/>
            <a:ext cx="10772775" cy="1351461"/>
          </a:xfrm>
        </p:spPr>
        <p:txBody>
          <a:bodyPr>
            <a:normAutofit/>
          </a:bodyPr>
          <a:lstStyle/>
          <a:p>
            <a:pPr algn="ctr"/>
            <a:r>
              <a:rPr lang="en-US" dirty="0"/>
              <a:t>Vision Committee</a:t>
            </a:r>
            <a:br>
              <a:rPr lang="en-US" dirty="0"/>
            </a:br>
            <a:r>
              <a:rPr lang="en-US" dirty="0"/>
              <a:t> Application Rating Criteria</a:t>
            </a:r>
          </a:p>
        </p:txBody>
      </p:sp>
      <p:sp>
        <p:nvSpPr>
          <p:cNvPr id="3" name="Text Box 4">
            <a:extLst>
              <a:ext uri="{FF2B5EF4-FFF2-40B4-BE49-F238E27FC236}">
                <a16:creationId xmlns:a16="http://schemas.microsoft.com/office/drawing/2014/main" id="{E56FAAD2-1A1B-4CCC-B8B1-201C47D144BB}"/>
              </a:ext>
            </a:extLst>
          </p:cNvPr>
          <p:cNvSpPr txBox="1">
            <a:spLocks noChangeArrowheads="1"/>
          </p:cNvSpPr>
          <p:nvPr/>
        </p:nvSpPr>
        <p:spPr bwMode="auto">
          <a:xfrm>
            <a:off x="1463350" y="2274838"/>
            <a:ext cx="926529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en-US" altLang="en-US" dirty="0">
                <a:latin typeface="+mn-lt"/>
              </a:rPr>
              <a:t>                                      </a:t>
            </a:r>
            <a:r>
              <a:rPr lang="en-US" altLang="en-US" b="1" dirty="0">
                <a:latin typeface="+mn-lt"/>
              </a:rPr>
              <a:t> </a:t>
            </a:r>
            <a:r>
              <a:rPr lang="en-US" altLang="en-US" b="1" u="sng" dirty="0">
                <a:latin typeface="+mn-lt"/>
              </a:rPr>
              <a:t>40 Total Points</a:t>
            </a:r>
          </a:p>
          <a:p>
            <a:pPr eaLnBrk="1" hangingPunct="1">
              <a:defRPr/>
            </a:pPr>
            <a:endParaRPr lang="en-US" altLang="en-US" dirty="0">
              <a:latin typeface="+mn-lt"/>
            </a:endParaRPr>
          </a:p>
          <a:p>
            <a:pPr eaLnBrk="1" hangingPunct="1">
              <a:defRPr/>
            </a:pPr>
            <a:r>
              <a:rPr lang="en-US" altLang="en-US" dirty="0">
                <a:latin typeface="+mn-lt"/>
              </a:rPr>
              <a:t>Equity Assessment Evaluation                                      </a:t>
            </a:r>
            <a:r>
              <a:rPr lang="en-US" altLang="en-US" b="1" dirty="0">
                <a:solidFill>
                  <a:schemeClr val="accent1"/>
                </a:solidFill>
                <a:latin typeface="+mn-lt"/>
              </a:rPr>
              <a:t>20</a:t>
            </a:r>
            <a:r>
              <a:rPr lang="en-US" altLang="en-US" dirty="0">
                <a:latin typeface="+mn-lt"/>
              </a:rPr>
              <a:t> </a:t>
            </a:r>
            <a:r>
              <a:rPr lang="en-US" altLang="en-US" b="1" dirty="0">
                <a:solidFill>
                  <a:schemeClr val="accent1"/>
                </a:solidFill>
                <a:latin typeface="+mn-lt"/>
              </a:rPr>
              <a:t>Points</a:t>
            </a:r>
          </a:p>
          <a:p>
            <a:pPr eaLnBrk="1" hangingPunct="1">
              <a:defRPr/>
            </a:pPr>
            <a:endParaRPr lang="en-US" altLang="en-US" dirty="0">
              <a:latin typeface="+mn-lt"/>
            </a:endParaRPr>
          </a:p>
          <a:p>
            <a:pPr eaLnBrk="1" hangingPunct="1">
              <a:defRPr/>
            </a:pPr>
            <a:r>
              <a:rPr lang="en-US" altLang="en-US" dirty="0">
                <a:latin typeface="+mn-lt"/>
              </a:rPr>
              <a:t>High Priority Project                                                       </a:t>
            </a:r>
            <a:r>
              <a:rPr lang="en-US" altLang="en-US" b="1" dirty="0">
                <a:solidFill>
                  <a:schemeClr val="accent1"/>
                </a:solidFill>
                <a:latin typeface="+mn-lt"/>
              </a:rPr>
              <a:t>20</a:t>
            </a:r>
            <a:r>
              <a:rPr lang="en-US" altLang="en-US" dirty="0">
                <a:latin typeface="+mn-lt"/>
              </a:rPr>
              <a:t> </a:t>
            </a:r>
            <a:r>
              <a:rPr lang="en-US" altLang="en-US" b="1" dirty="0">
                <a:solidFill>
                  <a:schemeClr val="accent1"/>
                </a:solidFill>
                <a:latin typeface="+mn-lt"/>
              </a:rPr>
              <a:t>Points</a:t>
            </a:r>
          </a:p>
          <a:p>
            <a:pPr eaLnBrk="1" hangingPunct="1">
              <a:defRPr/>
            </a:pPr>
            <a:endParaRPr lang="en-US" altLang="en-US" dirty="0">
              <a:latin typeface="+mn-lt"/>
            </a:endParaRPr>
          </a:p>
        </p:txBody>
      </p:sp>
      <p:sp>
        <p:nvSpPr>
          <p:cNvPr id="4" name="TextBox 3">
            <a:extLst>
              <a:ext uri="{FF2B5EF4-FFF2-40B4-BE49-F238E27FC236}">
                <a16:creationId xmlns:a16="http://schemas.microsoft.com/office/drawing/2014/main" id="{57984253-21AE-4760-93B7-DB28627DF1FA}"/>
              </a:ext>
            </a:extLst>
          </p:cNvPr>
          <p:cNvSpPr txBox="1"/>
          <p:nvPr/>
        </p:nvSpPr>
        <p:spPr>
          <a:xfrm>
            <a:off x="1463350" y="5246703"/>
            <a:ext cx="9506461" cy="707886"/>
          </a:xfrm>
          <a:prstGeom prst="rect">
            <a:avLst/>
          </a:prstGeom>
          <a:noFill/>
        </p:spPr>
        <p:txBody>
          <a:bodyPr wrap="square" rtlCol="0">
            <a:spAutoFit/>
          </a:bodyPr>
          <a:lstStyle/>
          <a:p>
            <a:pPr algn="ctr"/>
            <a:r>
              <a:rPr lang="en-US" sz="2000" b="1" dirty="0">
                <a:solidFill>
                  <a:schemeClr val="accent1"/>
                </a:solidFill>
              </a:rPr>
              <a:t>Applications have the potential to receive an overall, </a:t>
            </a:r>
          </a:p>
          <a:p>
            <a:pPr algn="ctr"/>
            <a:r>
              <a:rPr lang="en-US" sz="2000" b="1" dirty="0">
                <a:solidFill>
                  <a:schemeClr val="accent1"/>
                </a:solidFill>
              </a:rPr>
              <a:t>combined score of 140 points.</a:t>
            </a:r>
          </a:p>
        </p:txBody>
      </p:sp>
      <p:sp>
        <p:nvSpPr>
          <p:cNvPr id="5" name="Slide Number Placeholder 4">
            <a:extLst>
              <a:ext uri="{FF2B5EF4-FFF2-40B4-BE49-F238E27FC236}">
                <a16:creationId xmlns:a16="http://schemas.microsoft.com/office/drawing/2014/main" id="{6F0CDF74-7916-4BAF-B59D-AFB2EBE37A33}"/>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414405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09800" y="239725"/>
            <a:ext cx="7772400" cy="1096482"/>
          </a:xfrm>
        </p:spPr>
        <p:txBody>
          <a:bodyPr anchor="ctr">
            <a:normAutofit/>
          </a:bodyPr>
          <a:lstStyle/>
          <a:p>
            <a:pPr algn="ctr">
              <a:defRPr/>
            </a:pPr>
            <a:r>
              <a:rPr lang="en-US" dirty="0"/>
              <a:t>CDBG Application Tips</a:t>
            </a:r>
          </a:p>
        </p:txBody>
      </p:sp>
      <p:sp>
        <p:nvSpPr>
          <p:cNvPr id="17411" name="Rectangle 5"/>
          <p:cNvSpPr>
            <a:spLocks noChangeArrowheads="1"/>
          </p:cNvSpPr>
          <p:nvPr/>
        </p:nvSpPr>
        <p:spPr bwMode="auto">
          <a:xfrm>
            <a:off x="587420" y="1835781"/>
            <a:ext cx="1117707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175"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682625" indent="-342900" eaLnBrk="1" hangingPunct="1">
              <a:spcAft>
                <a:spcPts val="1200"/>
              </a:spcAft>
              <a:buClr>
                <a:schemeClr val="accent1"/>
              </a:buClr>
              <a:buFont typeface="Arial" panose="020B0604020202020204" pitchFamily="34" charset="0"/>
              <a:buChar char="•"/>
              <a:defRPr/>
            </a:pPr>
            <a:r>
              <a:rPr lang="en-US" altLang="en-US" sz="2000" dirty="0">
                <a:latin typeface="+mn-lt"/>
              </a:rPr>
              <a:t>CDBG Activities </a:t>
            </a:r>
            <a:r>
              <a:rPr lang="en-US" altLang="en-US" sz="2000" b="1" dirty="0">
                <a:latin typeface="+mn-lt"/>
              </a:rPr>
              <a:t>must</a:t>
            </a:r>
            <a:r>
              <a:rPr lang="en-US" altLang="en-US" sz="2000" dirty="0">
                <a:latin typeface="+mn-lt"/>
              </a:rPr>
              <a:t> meet a National Objective </a:t>
            </a:r>
            <a:r>
              <a:rPr lang="en-US" altLang="en-US" sz="2000" b="1" dirty="0">
                <a:latin typeface="+mn-lt"/>
              </a:rPr>
              <a:t>and</a:t>
            </a:r>
            <a:r>
              <a:rPr lang="en-US" altLang="en-US" sz="2000" dirty="0">
                <a:latin typeface="+mn-lt"/>
              </a:rPr>
              <a:t> HCD Consolidated Plan Goal.</a:t>
            </a:r>
          </a:p>
          <a:p>
            <a:pPr marL="682625" indent="-342900" eaLnBrk="1" hangingPunct="1">
              <a:spcAft>
                <a:spcPts val="1200"/>
              </a:spcAft>
              <a:buClr>
                <a:schemeClr val="accent1"/>
              </a:buClr>
              <a:buFont typeface="Arial" panose="020B0604020202020204" pitchFamily="34" charset="0"/>
              <a:buChar char="•"/>
              <a:defRPr/>
            </a:pPr>
            <a:r>
              <a:rPr lang="en-US" altLang="en-US" sz="2000" dirty="0">
                <a:latin typeface="+mn-lt"/>
              </a:rPr>
              <a:t>Most housing counseling and job training programs are public service activities, not affordable housing or economic development activities. </a:t>
            </a:r>
          </a:p>
          <a:p>
            <a:pPr marL="682625" indent="-342900" eaLnBrk="1" hangingPunct="1">
              <a:spcAft>
                <a:spcPts val="1200"/>
              </a:spcAft>
              <a:buClr>
                <a:schemeClr val="accent1"/>
              </a:buClr>
              <a:buFont typeface="Arial" panose="020B0604020202020204" pitchFamily="34" charset="0"/>
              <a:buChar char="•"/>
              <a:defRPr/>
            </a:pPr>
            <a:r>
              <a:rPr lang="en-US" altLang="en-US" sz="2000" dirty="0">
                <a:latin typeface="+mn-lt"/>
              </a:rPr>
              <a:t>Economic development project activities carried out by a CBDO are limited to participants within the approved service area. </a:t>
            </a:r>
          </a:p>
          <a:p>
            <a:pPr marL="682625" indent="-342900" eaLnBrk="1" hangingPunct="1">
              <a:spcAft>
                <a:spcPts val="1200"/>
              </a:spcAft>
              <a:buClr>
                <a:schemeClr val="accent1"/>
              </a:buClr>
              <a:buFont typeface="Arial" panose="020B0604020202020204" pitchFamily="34" charset="0"/>
              <a:buChar char="•"/>
              <a:defRPr/>
            </a:pPr>
            <a:r>
              <a:rPr lang="en-US" altLang="en-US" sz="2000" dirty="0">
                <a:latin typeface="+mn-lt"/>
              </a:rPr>
              <a:t>Include leveraging funds in Affordable Housing, Economic Development, and Public Facilities and Improvements project applications.</a:t>
            </a:r>
          </a:p>
          <a:p>
            <a:pPr marL="682625" indent="-342900" eaLnBrk="1" hangingPunct="1">
              <a:spcAft>
                <a:spcPts val="1200"/>
              </a:spcAft>
              <a:buClr>
                <a:schemeClr val="accent1"/>
              </a:buClr>
              <a:buFont typeface="Arial" panose="020B0604020202020204" pitchFamily="34" charset="0"/>
              <a:buChar char="•"/>
              <a:defRPr/>
            </a:pPr>
            <a:r>
              <a:rPr lang="en-US" altLang="en-US" sz="2000" b="1" dirty="0">
                <a:latin typeface="+mn-lt"/>
              </a:rPr>
              <a:t>Don’t wait too late to begin the application process! </a:t>
            </a:r>
            <a:r>
              <a:rPr lang="en-US" altLang="en-US" sz="2000" dirty="0">
                <a:latin typeface="+mn-lt"/>
              </a:rPr>
              <a:t>Technical difficulties with the ZoomGrants online application site can likely be avoided with timely completion and submission attempts.</a:t>
            </a:r>
          </a:p>
        </p:txBody>
      </p:sp>
      <p:sp>
        <p:nvSpPr>
          <p:cNvPr id="40964" name="TextBox 1"/>
          <p:cNvSpPr txBox="1">
            <a:spLocks noChangeArrowheads="1"/>
          </p:cNvSpPr>
          <p:nvPr/>
        </p:nvSpPr>
        <p:spPr bwMode="auto">
          <a:xfrm>
            <a:off x="714497" y="5477776"/>
            <a:ext cx="109229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defRPr/>
            </a:pPr>
            <a:r>
              <a:rPr lang="en-US" altLang="en-US" sz="2000" dirty="0">
                <a:solidFill>
                  <a:schemeClr val="accent1"/>
                </a:solidFill>
                <a:latin typeface="+mn-lt"/>
              </a:rPr>
              <a:t>A technical assistance meeting with HCD staff is required to apply for any </a:t>
            </a:r>
          </a:p>
          <a:p>
            <a:pPr algn="ctr" eaLnBrk="1" hangingPunct="1">
              <a:spcBef>
                <a:spcPct val="0"/>
              </a:spcBef>
              <a:buFontTx/>
              <a:buNone/>
              <a:defRPr/>
            </a:pPr>
            <a:r>
              <a:rPr lang="en-US" altLang="en-US" sz="2000" dirty="0">
                <a:solidFill>
                  <a:schemeClr val="accent1"/>
                </a:solidFill>
                <a:latin typeface="+mn-lt"/>
              </a:rPr>
              <a:t>Economic Development or Public Facilities and Improvements project application.</a:t>
            </a:r>
            <a:endParaRPr lang="en-US" altLang="en-US" sz="2400" dirty="0">
              <a:solidFill>
                <a:schemeClr val="accent1"/>
              </a:solidFill>
              <a:latin typeface="+mn-lt"/>
            </a:endParaRPr>
          </a:p>
        </p:txBody>
      </p:sp>
      <p:sp>
        <p:nvSpPr>
          <p:cNvPr id="2" name="Slide Number Placeholder 1">
            <a:extLst>
              <a:ext uri="{FF2B5EF4-FFF2-40B4-BE49-F238E27FC236}">
                <a16:creationId xmlns:a16="http://schemas.microsoft.com/office/drawing/2014/main" id="{0580C5E3-9829-4699-9C7B-E6B5B648E9BE}"/>
              </a:ext>
            </a:extLst>
          </p:cNvPr>
          <p:cNvSpPr>
            <a:spLocks noGrp="1"/>
          </p:cNvSpPr>
          <p:nvPr>
            <p:ph type="sldNum" sz="quarter" idx="12"/>
          </p:nvPr>
        </p:nvSpPr>
        <p:spPr/>
        <p:txBody>
          <a:bodyPr/>
          <a:lstStyle/>
          <a:p>
            <a:fld id="{E97799C9-84D9-46D2-A11E-BCF8A720529D}" type="slidenum">
              <a:rPr lang="en-US" smtClean="0"/>
              <a:t>52</a:t>
            </a:fld>
            <a:endParaRPr lang="en-US" dirty="0"/>
          </a:p>
        </p:txBody>
      </p:sp>
    </p:spTree>
    <p:extLst>
      <p:ext uri="{BB962C8B-B14F-4D97-AF65-F5344CB8AC3E}">
        <p14:creationId xmlns:p14="http://schemas.microsoft.com/office/powerpoint/2010/main" val="1492588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2173664" y="778341"/>
            <a:ext cx="7772400" cy="737119"/>
          </a:xfrm>
        </p:spPr>
        <p:txBody>
          <a:bodyPr>
            <a:noAutofit/>
          </a:bodyPr>
          <a:lstStyle/>
          <a:p>
            <a:pPr algn="ctr">
              <a:defRPr/>
            </a:pPr>
            <a:r>
              <a:rPr lang="en-US" dirty="0"/>
              <a:t>FY26 CDBG Schedule</a:t>
            </a:r>
          </a:p>
        </p:txBody>
      </p:sp>
      <p:sp>
        <p:nvSpPr>
          <p:cNvPr id="19459" name="Text Box 1027"/>
          <p:cNvSpPr txBox="1">
            <a:spLocks noChangeArrowheads="1"/>
          </p:cNvSpPr>
          <p:nvPr/>
        </p:nvSpPr>
        <p:spPr bwMode="auto">
          <a:xfrm>
            <a:off x="998706" y="1930903"/>
            <a:ext cx="10194587" cy="402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ct val="25000"/>
              </a:spcAft>
              <a:defRPr/>
            </a:pPr>
            <a:r>
              <a:rPr lang="en-US" altLang="en-US" sz="2000" dirty="0">
                <a:ln w="0"/>
                <a:latin typeface="+mn-lt"/>
              </a:rPr>
              <a:t>Notice of Intent Due							October 25, 2024</a:t>
            </a:r>
          </a:p>
          <a:p>
            <a:pPr eaLnBrk="1" hangingPunct="1">
              <a:spcAft>
                <a:spcPct val="25000"/>
              </a:spcAft>
              <a:defRPr/>
            </a:pPr>
            <a:r>
              <a:rPr lang="en-US" altLang="en-US" sz="2000" dirty="0">
                <a:ln w="0"/>
                <a:latin typeface="+mn-lt"/>
              </a:rPr>
              <a:t>CDBG Applications Due			    			</a:t>
            </a:r>
            <a:r>
              <a:rPr lang="en-US" altLang="en-US" sz="2000">
                <a:ln w="0"/>
                <a:latin typeface="+mn-lt"/>
              </a:rPr>
              <a:t>November 18, </a:t>
            </a:r>
            <a:r>
              <a:rPr lang="en-US" altLang="en-US" sz="2000" dirty="0">
                <a:ln w="0"/>
                <a:latin typeface="+mn-lt"/>
              </a:rPr>
              <a:t>2024</a:t>
            </a:r>
          </a:p>
          <a:p>
            <a:pPr eaLnBrk="1" hangingPunct="1">
              <a:spcAft>
                <a:spcPct val="25000"/>
              </a:spcAft>
              <a:defRPr/>
            </a:pPr>
            <a:r>
              <a:rPr lang="en-US" altLang="en-US" sz="2000" dirty="0">
                <a:latin typeface="+mn-lt"/>
              </a:rPr>
              <a:t>Vision Committee Meeting		    			February 3, 2025, 9:30am to 12:30pm</a:t>
            </a:r>
          </a:p>
          <a:p>
            <a:pPr eaLnBrk="1" hangingPunct="1">
              <a:spcAft>
                <a:spcPct val="25000"/>
              </a:spcAft>
              <a:defRPr/>
            </a:pPr>
            <a:r>
              <a:rPr lang="en-US" altLang="en-US" sz="2000" dirty="0">
                <a:latin typeface="+mn-lt"/>
              </a:rPr>
              <a:t>Mayor &amp; Commission Work Session	    		 	March 11, 2025</a:t>
            </a:r>
          </a:p>
          <a:p>
            <a:pPr eaLnBrk="1" hangingPunct="1">
              <a:spcAft>
                <a:spcPct val="25000"/>
              </a:spcAft>
              <a:defRPr/>
            </a:pPr>
            <a:r>
              <a:rPr lang="en-US" altLang="en-US" sz="2000" dirty="0">
                <a:latin typeface="+mn-lt"/>
              </a:rPr>
              <a:t>Agenda Setting Meeting		    				April 15, 2025</a:t>
            </a:r>
          </a:p>
          <a:p>
            <a:pPr eaLnBrk="1" hangingPunct="1">
              <a:spcAft>
                <a:spcPct val="25000"/>
              </a:spcAft>
              <a:defRPr/>
            </a:pPr>
            <a:r>
              <a:rPr lang="en-US" altLang="en-US" sz="2000" dirty="0">
                <a:latin typeface="+mn-lt"/>
              </a:rPr>
              <a:t>Mayor and Commission Voting Meeting           	May 6, 2025</a:t>
            </a:r>
          </a:p>
          <a:p>
            <a:pPr eaLnBrk="1" hangingPunct="1">
              <a:spcAft>
                <a:spcPct val="25000"/>
              </a:spcAft>
              <a:defRPr/>
            </a:pPr>
            <a:r>
              <a:rPr lang="en-US" altLang="en-US" sz="2000" dirty="0">
                <a:latin typeface="+mn-lt"/>
              </a:rPr>
              <a:t>Initiate Contracting			    				May 2025</a:t>
            </a:r>
            <a:r>
              <a:rPr lang="en-US" altLang="en-US" sz="2000" b="1" dirty="0">
                <a:solidFill>
                  <a:schemeClr val="accent1"/>
                </a:solidFill>
                <a:latin typeface="+mn-lt"/>
              </a:rPr>
              <a:t>*</a:t>
            </a:r>
          </a:p>
          <a:p>
            <a:pPr eaLnBrk="1" hangingPunct="1">
              <a:spcAft>
                <a:spcPct val="25000"/>
              </a:spcAft>
              <a:defRPr/>
            </a:pPr>
            <a:r>
              <a:rPr lang="en-US" altLang="en-US" sz="2000" dirty="0">
                <a:latin typeface="+mn-lt"/>
              </a:rPr>
              <a:t>FY25 CDBG Funding Available			   	  	July 1, 2025</a:t>
            </a:r>
          </a:p>
          <a:p>
            <a:pPr eaLnBrk="1" hangingPunct="1">
              <a:lnSpc>
                <a:spcPct val="150000"/>
              </a:lnSpc>
              <a:spcAft>
                <a:spcPct val="25000"/>
              </a:spcAft>
              <a:defRPr/>
            </a:pPr>
            <a:endParaRPr lang="en-US" altLang="en-US" sz="1800" dirty="0">
              <a:solidFill>
                <a:srgbClr val="C00000"/>
              </a:solidFill>
              <a:latin typeface="+mn-lt"/>
            </a:endParaRPr>
          </a:p>
          <a:p>
            <a:pPr eaLnBrk="1" hangingPunct="1">
              <a:lnSpc>
                <a:spcPct val="150000"/>
              </a:lnSpc>
              <a:spcAft>
                <a:spcPct val="25000"/>
              </a:spcAft>
              <a:defRPr/>
            </a:pPr>
            <a:r>
              <a:rPr lang="en-US" altLang="en-US" sz="1800" b="1" dirty="0">
                <a:solidFill>
                  <a:schemeClr val="accent1"/>
                </a:solidFill>
                <a:latin typeface="+mn-lt"/>
              </a:rPr>
              <a:t>*Dependent upon HUD notification of CDBG and HOME funding allocations</a:t>
            </a:r>
          </a:p>
        </p:txBody>
      </p:sp>
      <p:sp>
        <p:nvSpPr>
          <p:cNvPr id="2" name="Slide Number Placeholder 1">
            <a:extLst>
              <a:ext uri="{FF2B5EF4-FFF2-40B4-BE49-F238E27FC236}">
                <a16:creationId xmlns:a16="http://schemas.microsoft.com/office/drawing/2014/main" id="{6EE4EF97-D2AE-437B-85E4-0B28C10F3C05}"/>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2662109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rmAutofit/>
          </a:bodyPr>
          <a:lstStyle/>
          <a:p>
            <a:pPr algn="ctr">
              <a:defRPr/>
            </a:pPr>
            <a:r>
              <a:rPr lang="en-US" dirty="0"/>
              <a:t>Application Technical Assistance</a:t>
            </a:r>
          </a:p>
        </p:txBody>
      </p:sp>
      <p:sp>
        <p:nvSpPr>
          <p:cNvPr id="2" name="Content Placeholder 1">
            <a:extLst>
              <a:ext uri="{FF2B5EF4-FFF2-40B4-BE49-F238E27FC236}">
                <a16:creationId xmlns:a16="http://schemas.microsoft.com/office/drawing/2014/main" id="{53FFF242-D7E8-4734-8629-C93DF1DB5A03}"/>
              </a:ext>
            </a:extLst>
          </p:cNvPr>
          <p:cNvSpPr>
            <a:spLocks noGrp="1"/>
          </p:cNvSpPr>
          <p:nvPr>
            <p:ph idx="1"/>
          </p:nvPr>
        </p:nvSpPr>
        <p:spPr>
          <a:xfrm>
            <a:off x="4800599" y="517236"/>
            <a:ext cx="7049655" cy="6003636"/>
          </a:xfrm>
        </p:spPr>
        <p:txBody>
          <a:bodyPr>
            <a:normAutofit/>
          </a:bodyPr>
          <a:lstStyle/>
          <a:p>
            <a:pPr>
              <a:defRPr/>
            </a:pPr>
            <a:r>
              <a:rPr lang="en-US" altLang="en-US" sz="2400" b="1" dirty="0">
                <a:latin typeface="Century Gothic" panose="020B0502020202020204" pitchFamily="34" charset="0"/>
              </a:rPr>
              <a:t>Affordable Housing and Economic Development</a:t>
            </a:r>
          </a:p>
          <a:p>
            <a:pPr marL="0" indent="0">
              <a:defRPr/>
            </a:pPr>
            <a:r>
              <a:rPr lang="en-US" altLang="en-US" sz="1800" b="0" dirty="0">
                <a:latin typeface="+mn-lt"/>
              </a:rPr>
              <a:t>Marqueta Swain, </a:t>
            </a:r>
            <a:r>
              <a:rPr lang="en-US" altLang="en-US" sz="1800" b="0" dirty="0">
                <a:latin typeface="+mn-lt"/>
                <a:hlinkClick r:id="rId3"/>
              </a:rPr>
              <a:t>marqueta.swain@accgov.com</a:t>
            </a:r>
            <a:r>
              <a:rPr lang="en-US" altLang="en-US" sz="1800" b="0" dirty="0">
                <a:latin typeface="+mn-lt"/>
              </a:rPr>
              <a:t>, ext. 6026</a:t>
            </a:r>
          </a:p>
          <a:p>
            <a:pPr marL="0" indent="0">
              <a:defRPr/>
            </a:pPr>
            <a:r>
              <a:rPr lang="en-US" altLang="en-US" sz="1800" b="0" dirty="0">
                <a:latin typeface="+mn-lt"/>
              </a:rPr>
              <a:t>Solomon Smothers, </a:t>
            </a:r>
            <a:r>
              <a:rPr lang="en-US" altLang="en-US" sz="1800" b="0" dirty="0">
                <a:latin typeface="+mn-lt"/>
                <a:hlinkClick r:id="rId4"/>
              </a:rPr>
              <a:t>solomon.smothers@accgov.com</a:t>
            </a:r>
            <a:r>
              <a:rPr lang="en-US" altLang="en-US" sz="1800" b="0" dirty="0">
                <a:latin typeface="+mn-lt"/>
              </a:rPr>
              <a:t>, ext. 6016</a:t>
            </a:r>
          </a:p>
          <a:p>
            <a:pPr marL="0" indent="0">
              <a:defRPr/>
            </a:pPr>
            <a:r>
              <a:rPr lang="en-US" altLang="en-US" sz="1800" b="0" dirty="0">
                <a:latin typeface="+mn-lt"/>
              </a:rPr>
              <a:t>Hannah Savard, </a:t>
            </a:r>
            <a:r>
              <a:rPr lang="en-US" altLang="en-US" sz="1800" b="0" dirty="0">
                <a:latin typeface="+mn-lt"/>
                <a:hlinkClick r:id="rId5"/>
              </a:rPr>
              <a:t>hannah.savard@accgov.com</a:t>
            </a:r>
            <a:r>
              <a:rPr lang="en-US" altLang="en-US" sz="1800" b="0" dirty="0">
                <a:latin typeface="+mn-lt"/>
              </a:rPr>
              <a:t>, ext. 6017</a:t>
            </a:r>
          </a:p>
          <a:p>
            <a:pPr marL="0" indent="0">
              <a:defRPr/>
            </a:pPr>
            <a:endParaRPr lang="en-US" altLang="en-US" sz="400" dirty="0">
              <a:latin typeface="+mn-lt"/>
            </a:endParaRPr>
          </a:p>
          <a:p>
            <a:pPr>
              <a:defRPr/>
            </a:pPr>
            <a:r>
              <a:rPr lang="en-US" altLang="en-US" sz="2400" b="1" dirty="0">
                <a:latin typeface="+mn-lt"/>
              </a:rPr>
              <a:t>Public Facilities and Improvements</a:t>
            </a:r>
          </a:p>
          <a:p>
            <a:pPr>
              <a:defRPr/>
            </a:pPr>
            <a:r>
              <a:rPr lang="en-US" altLang="en-US" sz="1800" b="0" dirty="0">
                <a:latin typeface="+mn-lt"/>
              </a:rPr>
              <a:t>Marci Irwin, </a:t>
            </a:r>
            <a:r>
              <a:rPr lang="en-US" altLang="en-US" sz="1800" b="0" dirty="0">
                <a:latin typeface="+mn-lt"/>
                <a:hlinkClick r:id="rId6"/>
              </a:rPr>
              <a:t>marci.Irwin@accgov.com</a:t>
            </a:r>
            <a:r>
              <a:rPr lang="en-US" altLang="en-US" sz="1800" b="0" dirty="0">
                <a:latin typeface="+mn-lt"/>
              </a:rPr>
              <a:t>, ext. 6023</a:t>
            </a:r>
          </a:p>
          <a:p>
            <a:pPr>
              <a:defRPr/>
            </a:pPr>
            <a:endParaRPr lang="en-US" altLang="en-US" sz="400" b="0" dirty="0">
              <a:latin typeface="+mn-lt"/>
            </a:endParaRPr>
          </a:p>
          <a:p>
            <a:pPr marL="0" indent="0">
              <a:defRPr/>
            </a:pPr>
            <a:r>
              <a:rPr lang="en-US" altLang="en-US" sz="2400" b="1" dirty="0">
                <a:latin typeface="+mn-lt"/>
              </a:rPr>
              <a:t>Public Services</a:t>
            </a:r>
          </a:p>
          <a:p>
            <a:pPr marL="0" indent="0">
              <a:defRPr/>
            </a:pPr>
            <a:r>
              <a:rPr lang="en-US" altLang="en-US" sz="1800" b="0" dirty="0">
                <a:latin typeface="+mn-lt"/>
              </a:rPr>
              <a:t>Damario Squire, </a:t>
            </a:r>
            <a:r>
              <a:rPr lang="en-US" altLang="en-US" sz="1800" b="0" dirty="0">
                <a:latin typeface="+mn-lt"/>
                <a:hlinkClick r:id="rId7"/>
              </a:rPr>
              <a:t>damario.squire@accgov.com</a:t>
            </a:r>
            <a:r>
              <a:rPr lang="en-US" altLang="en-US" sz="1800" b="0" dirty="0">
                <a:latin typeface="+mn-lt"/>
              </a:rPr>
              <a:t>, ext. 6027</a:t>
            </a:r>
          </a:p>
          <a:p>
            <a:pPr marL="0" indent="0">
              <a:defRPr/>
            </a:pPr>
            <a:r>
              <a:rPr lang="en-US" altLang="en-US" sz="1800" b="0" dirty="0">
                <a:latin typeface="+mn-lt"/>
              </a:rPr>
              <a:t>Lily Sronkoski, </a:t>
            </a:r>
            <a:r>
              <a:rPr lang="en-US" altLang="en-US" sz="1800" b="0" dirty="0">
                <a:latin typeface="+mn-lt"/>
                <a:hlinkClick r:id="rId8"/>
              </a:rPr>
              <a:t>lillian.sronkoski@accgov.com</a:t>
            </a:r>
            <a:r>
              <a:rPr lang="en-US" altLang="en-US" sz="1800" b="0" dirty="0">
                <a:latin typeface="+mn-lt"/>
              </a:rPr>
              <a:t>, ext. 6142</a:t>
            </a:r>
          </a:p>
          <a:p>
            <a:pPr marL="0" indent="0">
              <a:defRPr/>
            </a:pPr>
            <a:r>
              <a:rPr lang="en-US" altLang="en-US" sz="1800" b="0" dirty="0">
                <a:latin typeface="+mn-lt"/>
              </a:rPr>
              <a:t>Samantha Gambuti, </a:t>
            </a:r>
            <a:r>
              <a:rPr lang="en-US" altLang="en-US" sz="1800" b="0" dirty="0">
                <a:latin typeface="+mn-lt"/>
                <a:hlinkClick r:id="rId9"/>
              </a:rPr>
              <a:t>samantha.gambute@accgov.com</a:t>
            </a:r>
            <a:r>
              <a:rPr lang="en-US" altLang="en-US" sz="1800" b="0" dirty="0">
                <a:latin typeface="+mn-lt"/>
              </a:rPr>
              <a:t>, ext. 6019</a:t>
            </a:r>
          </a:p>
          <a:p>
            <a:endParaRPr lang="en-US" dirty="0"/>
          </a:p>
        </p:txBody>
      </p:sp>
      <p:sp>
        <p:nvSpPr>
          <p:cNvPr id="3" name="Text Placeholder 2">
            <a:extLst>
              <a:ext uri="{FF2B5EF4-FFF2-40B4-BE49-F238E27FC236}">
                <a16:creationId xmlns:a16="http://schemas.microsoft.com/office/drawing/2014/main" id="{DBB79808-90D8-4915-83EA-9E33DAEF3E71}"/>
              </a:ext>
            </a:extLst>
          </p:cNvPr>
          <p:cNvSpPr>
            <a:spLocks noGrp="1"/>
          </p:cNvSpPr>
          <p:nvPr>
            <p:ph type="body" sz="half" idx="2"/>
          </p:nvPr>
        </p:nvSpPr>
        <p:spPr>
          <a:xfrm>
            <a:off x="129309" y="3429000"/>
            <a:ext cx="3805382" cy="2876204"/>
          </a:xfrm>
          <a:ln>
            <a:solidFill>
              <a:schemeClr val="bg1"/>
            </a:solidFill>
            <a:extLst>
              <a:ext uri="{C807C97D-BFC1-408E-A445-0C87EB9F89A2}">
                <ask:lineSketchStyleProps xmlns:ask="http://schemas.microsoft.com/office/drawing/2018/sketchyshapes">
                  <ask:type>
                    <ask:lineSketchNone/>
                  </ask:type>
                </ask:lineSketchStyleProps>
              </a:ext>
            </a:extLst>
          </a:ln>
        </p:spPr>
        <p:txBody>
          <a:bodyPr/>
          <a:lstStyle/>
          <a:p>
            <a:pPr algn="ctr"/>
            <a:r>
              <a:rPr lang="en-US" sz="1800" dirty="0"/>
              <a:t>CDBG Technical Assistance period is between October </a:t>
            </a:r>
            <a:r>
              <a:rPr lang="en-US" sz="1800"/>
              <a:t>17- November 1, </a:t>
            </a:r>
            <a:r>
              <a:rPr lang="en-US" sz="1800" dirty="0"/>
              <a:t>2024. Please do NOT hesitate to contact us with questions.</a:t>
            </a:r>
          </a:p>
          <a:p>
            <a:pPr algn="ctr"/>
            <a:endParaRPr lang="en-US" sz="1800" dirty="0"/>
          </a:p>
          <a:p>
            <a:pPr algn="ctr"/>
            <a:r>
              <a:rPr lang="en-US" sz="1800" dirty="0"/>
              <a:t>For assistance call HCD staff at</a:t>
            </a:r>
          </a:p>
          <a:p>
            <a:pPr algn="ctr"/>
            <a:r>
              <a:rPr lang="en-US" sz="1800" dirty="0"/>
              <a:t> (706) 613-3155</a:t>
            </a:r>
          </a:p>
          <a:p>
            <a:pPr algn="ctr"/>
            <a:endParaRPr lang="en-US" dirty="0"/>
          </a:p>
        </p:txBody>
      </p:sp>
      <p:sp>
        <p:nvSpPr>
          <p:cNvPr id="4" name="Slide Number Placeholder 3">
            <a:extLst>
              <a:ext uri="{FF2B5EF4-FFF2-40B4-BE49-F238E27FC236}">
                <a16:creationId xmlns:a16="http://schemas.microsoft.com/office/drawing/2014/main" id="{24D61961-AEAE-43EB-8397-4FDBA8D3BA9D}"/>
              </a:ext>
            </a:extLst>
          </p:cNvPr>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1617546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086076"/>
          </a:xfrm>
        </p:spPr>
        <p:txBody>
          <a:bodyPr>
            <a:normAutofit/>
          </a:bodyPr>
          <a:lstStyle/>
          <a:p>
            <a:pPr algn="ctr"/>
            <a:r>
              <a:rPr lang="en-US" dirty="0"/>
              <a:t>Questions?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48100" y="2261061"/>
            <a:ext cx="5213969" cy="340041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8347383-4473-4FC2-969E-E9CA27812652}"/>
              </a:ext>
            </a:extLst>
          </p:cNvPr>
          <p:cNvSpPr>
            <a:spLocks noGrp="1"/>
          </p:cNvSpPr>
          <p:nvPr>
            <p:ph type="sldNum" sz="quarter" idx="12"/>
          </p:nvPr>
        </p:nvSpPr>
        <p:spPr/>
        <p:txBody>
          <a:bodyPr/>
          <a:lstStyle/>
          <a:p>
            <a:fld id="{E97799C9-84D9-46D2-A11E-BCF8A720529D}" type="slidenum">
              <a:rPr lang="en-US" smtClean="0"/>
              <a:t>55</a:t>
            </a:fld>
            <a:endParaRPr lang="en-US" dirty="0"/>
          </a:p>
        </p:txBody>
      </p:sp>
    </p:spTree>
    <p:extLst>
      <p:ext uri="{BB962C8B-B14F-4D97-AF65-F5344CB8AC3E}">
        <p14:creationId xmlns:p14="http://schemas.microsoft.com/office/powerpoint/2010/main" val="2070184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7A0C3FF-DFA6-438C-8DD0-5E903445F360}"/>
              </a:ext>
            </a:extLst>
          </p:cNvPr>
          <p:cNvSpPr txBox="1">
            <a:spLocks noGrp="1"/>
          </p:cNvSpPr>
          <p:nvPr>
            <p:ph type="title"/>
          </p:nvPr>
        </p:nvSpPr>
        <p:spPr>
          <a:xfrm>
            <a:off x="1468809" y="503852"/>
            <a:ext cx="9808768" cy="1020148"/>
          </a:xfrm>
        </p:spPr>
        <p:txBody>
          <a:bodyPr/>
          <a:lstStyle/>
          <a:p>
            <a:pPr lvl="0"/>
            <a:r>
              <a:rPr lang="en-US" dirty="0"/>
              <a:t>The Consolidated Plan Process: Goals</a:t>
            </a:r>
            <a:endParaRPr lang="en-ZA" dirty="0"/>
          </a:p>
        </p:txBody>
      </p:sp>
      <p:sp>
        <p:nvSpPr>
          <p:cNvPr id="3" name="Content Placeholder 2">
            <a:extLst>
              <a:ext uri="{FF2B5EF4-FFF2-40B4-BE49-F238E27FC236}">
                <a16:creationId xmlns:a16="http://schemas.microsoft.com/office/drawing/2014/main" id="{C6B43732-67A0-40D8-8986-10DD86AD07C2}"/>
              </a:ext>
            </a:extLst>
          </p:cNvPr>
          <p:cNvSpPr txBox="1">
            <a:spLocks noGrp="1"/>
          </p:cNvSpPr>
          <p:nvPr>
            <p:ph type="body" idx="4294967295"/>
          </p:nvPr>
        </p:nvSpPr>
        <p:spPr>
          <a:xfrm>
            <a:off x="5504587" y="2057398"/>
            <a:ext cx="5960955" cy="4119463"/>
          </a:xfrm>
        </p:spPr>
        <p:txBody>
          <a:bodyPr lIns="0" anchor="ctr">
            <a:normAutofit/>
          </a:bodyPr>
          <a:lstStyle/>
          <a:p>
            <a:pPr marL="342900" lvl="0" indent="-342900">
              <a:spcBef>
                <a:spcPts val="600"/>
              </a:spcBef>
              <a:spcAft>
                <a:spcPts val="600"/>
              </a:spcAft>
            </a:pPr>
            <a:r>
              <a:rPr lang="en-US" sz="1500" dirty="0"/>
              <a:t>The approved FY26-30 ConPlan Goals will determine eligible CDBG and HOME programmatic activities for July 1, 2025 through June 30, 2030.</a:t>
            </a:r>
          </a:p>
          <a:p>
            <a:pPr marL="342900" lvl="0" indent="-342900">
              <a:spcBef>
                <a:spcPts val="600"/>
              </a:spcBef>
              <a:spcAft>
                <a:spcPts val="600"/>
              </a:spcAft>
            </a:pPr>
            <a:r>
              <a:rPr lang="en-US" sz="1500" dirty="0"/>
              <a:t>September 6, 2024 and October 17, 2024: HCD will release FY26 HOME and CDBG funding for Annual Action Plan I, which covers the performance period of July 1, 2025 through June 30, 2026.</a:t>
            </a:r>
          </a:p>
          <a:p>
            <a:pPr marL="342900" lvl="0" indent="-342900">
              <a:spcBef>
                <a:spcPts val="600"/>
              </a:spcBef>
              <a:spcAft>
                <a:spcPts val="600"/>
              </a:spcAft>
            </a:pPr>
            <a:r>
              <a:rPr lang="en-US" sz="1500" dirty="0"/>
              <a:t>Because of the release date of FY26 funds, the FY26-30 ConPlan Goals must be approved prior to completion of the full ConPlan.</a:t>
            </a:r>
          </a:p>
          <a:p>
            <a:pPr marL="342900" lvl="0" indent="-342900">
              <a:spcBef>
                <a:spcPts val="600"/>
              </a:spcBef>
              <a:spcAft>
                <a:spcPts val="600"/>
              </a:spcAft>
            </a:pPr>
            <a:r>
              <a:rPr lang="en-US" sz="1500" dirty="0"/>
              <a:t>HCD conducted several public meetings to provide residents the opportunity to share input and ideas on the proposed FY26-30 ConPlan Goals.</a:t>
            </a:r>
          </a:p>
          <a:p>
            <a:pPr marL="342900" lvl="0" indent="-342900">
              <a:spcBef>
                <a:spcPts val="600"/>
              </a:spcBef>
              <a:spcAft>
                <a:spcPts val="600"/>
              </a:spcAft>
            </a:pPr>
            <a:r>
              <a:rPr lang="en-US" sz="1500" dirty="0"/>
              <a:t>HCD made the proposed goals available online from May 31 through June 23, 2024 for review and public feedback opportunities, especially for anyone unable to attend the public input meetings.</a:t>
            </a:r>
          </a:p>
        </p:txBody>
      </p:sp>
      <p:sp>
        <p:nvSpPr>
          <p:cNvPr id="5" name="Content Placeholder 5">
            <a:extLst>
              <a:ext uri="{FF2B5EF4-FFF2-40B4-BE49-F238E27FC236}">
                <a16:creationId xmlns:a16="http://schemas.microsoft.com/office/drawing/2014/main" id="{1170EC70-3501-4DFB-A4F8-1234843767DA}"/>
              </a:ext>
            </a:extLst>
          </p:cNvPr>
          <p:cNvSpPr txBox="1">
            <a:spLocks noGrp="1"/>
          </p:cNvSpPr>
          <p:nvPr>
            <p:ph type="body" idx="4294967295"/>
          </p:nvPr>
        </p:nvSpPr>
        <p:spPr>
          <a:xfrm>
            <a:off x="1381118" y="2507405"/>
            <a:ext cx="3334094" cy="3219450"/>
          </a:xfrm>
        </p:spPr>
        <p:txBody>
          <a:bodyPr lIns="0" anchor="t">
            <a:normAutofit/>
          </a:bodyPr>
          <a:lstStyle/>
          <a:p>
            <a:pPr marL="0" lvl="0" indent="0">
              <a:lnSpc>
                <a:spcPct val="100000"/>
              </a:lnSpc>
              <a:spcAft>
                <a:spcPts val="1200"/>
              </a:spcAft>
              <a:buNone/>
            </a:pPr>
            <a:r>
              <a:rPr lang="en-US" sz="2200" dirty="0"/>
              <a:t>A critical component of the FY26-30 ConPlan development process is to determine priority needs and specific goals that will guide eligible project funding determinations for Annual Action Plans I-V.</a:t>
            </a:r>
          </a:p>
        </p:txBody>
      </p:sp>
      <p:sp>
        <p:nvSpPr>
          <p:cNvPr id="4" name="Slide Number Placeholder 3">
            <a:extLst>
              <a:ext uri="{FF2B5EF4-FFF2-40B4-BE49-F238E27FC236}">
                <a16:creationId xmlns:a16="http://schemas.microsoft.com/office/drawing/2014/main" id="{CF1F41A4-A0A3-4BE2-8F20-7A1CC96A9A86}"/>
              </a:ext>
            </a:extLst>
          </p:cNvPr>
          <p:cNvSpPr>
            <a:spLocks noGrp="1"/>
          </p:cNvSpPr>
          <p:nvPr>
            <p:ph type="sldNum" sz="quarter" idx="8"/>
          </p:nvPr>
        </p:nvSpPr>
        <p:spPr/>
        <p:txBody>
          <a:bodyPr/>
          <a:lstStyle/>
          <a:p>
            <a:pPr lvl="0"/>
            <a:fld id="{1AE48FD2-3183-4D57-893C-41B84A4F9425}"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16348" y="481773"/>
            <a:ext cx="8861898" cy="1066800"/>
          </a:xfrm>
        </p:spPr>
        <p:txBody>
          <a:bodyPr>
            <a:normAutofit/>
          </a:bodyPr>
          <a:lstStyle/>
          <a:p>
            <a:pPr>
              <a:defRPr/>
            </a:pPr>
            <a:r>
              <a:rPr lang="en-US" dirty="0"/>
              <a:t>Citizen Participation Process</a:t>
            </a:r>
            <a:endParaRPr lang="en-US" sz="1050" dirty="0"/>
          </a:p>
        </p:txBody>
      </p:sp>
      <p:sp>
        <p:nvSpPr>
          <p:cNvPr id="9219" name="Rectangle 4"/>
          <p:cNvSpPr>
            <a:spLocks noGrp="1" noChangeArrowheads="1"/>
          </p:cNvSpPr>
          <p:nvPr>
            <p:ph idx="1"/>
          </p:nvPr>
        </p:nvSpPr>
        <p:spPr>
          <a:xfrm>
            <a:off x="2005593" y="2379133"/>
            <a:ext cx="8683407" cy="2142067"/>
          </a:xfrm>
        </p:spPr>
        <p:txBody>
          <a:bodyPr>
            <a:normAutofit/>
          </a:bodyPr>
          <a:lstStyle/>
          <a:p>
            <a:pPr marL="593725" indent="-457200">
              <a:buClr>
                <a:schemeClr val="accent1"/>
              </a:buClr>
              <a:buFont typeface="Arial" panose="020B0604020202020204" pitchFamily="34" charset="0"/>
              <a:buChar char="•"/>
              <a:defRPr/>
            </a:pPr>
            <a:r>
              <a:rPr lang="en-US" altLang="en-US" dirty="0"/>
              <a:t>May 31 - June 23, 2024: Four community meetings to identify and provide feedback on proposed Goals </a:t>
            </a:r>
          </a:p>
          <a:p>
            <a:pPr marL="593725" indent="-457200">
              <a:buClr>
                <a:schemeClr val="accent1"/>
              </a:buClr>
              <a:buFont typeface="Arial" panose="020B0604020202020204" pitchFamily="34" charset="0"/>
              <a:buChar char="•"/>
              <a:defRPr/>
            </a:pPr>
            <a:r>
              <a:rPr lang="en-US" altLang="en-US" dirty="0"/>
              <a:t>August 2024: Mayor and Commission reviewed Goals and Objectives</a:t>
            </a:r>
          </a:p>
          <a:p>
            <a:pPr marL="593725" indent="-457200">
              <a:buClr>
                <a:schemeClr val="accent1"/>
              </a:buClr>
              <a:buFont typeface="Arial" panose="020B0604020202020204" pitchFamily="34" charset="0"/>
              <a:buChar char="•"/>
              <a:defRPr/>
            </a:pPr>
            <a:r>
              <a:rPr lang="en-US" altLang="en-US" dirty="0"/>
              <a:t>September 2024: Mayor and Commission approved Goals</a:t>
            </a:r>
          </a:p>
          <a:p>
            <a:pPr marL="593725" indent="-457200">
              <a:buClr>
                <a:schemeClr val="accent1"/>
              </a:buClr>
              <a:buFont typeface="Arial" panose="020B0604020202020204" pitchFamily="34" charset="0"/>
              <a:buChar char="•"/>
              <a:defRPr/>
            </a:pPr>
            <a:r>
              <a:rPr lang="en-US" altLang="en-US" dirty="0"/>
              <a:t>October 2024 – May 2025: Continued development of the Consolidated Plan</a:t>
            </a:r>
          </a:p>
          <a:p>
            <a:pPr marL="136525" indent="0">
              <a:buClr>
                <a:schemeClr val="accent1"/>
              </a:buClr>
              <a:buNone/>
              <a:defRPr/>
            </a:pPr>
            <a:endParaRPr lang="en-US" altLang="en-US" dirty="0">
              <a:solidFill>
                <a:srgbClr val="FF0000"/>
              </a:solidFill>
            </a:endParaRPr>
          </a:p>
          <a:p>
            <a:pPr marL="136525" indent="0">
              <a:buNone/>
              <a:defRPr/>
            </a:pPr>
            <a:endParaRPr lang="en-US" altLang="en-US" sz="1200" dirty="0"/>
          </a:p>
          <a:p>
            <a:pPr marL="136525" indent="0">
              <a:buNone/>
              <a:defRPr/>
            </a:pPr>
            <a:endParaRPr lang="en-US" altLang="en-US" sz="1200" dirty="0"/>
          </a:p>
          <a:p>
            <a:pPr marL="136525" indent="0">
              <a:buNone/>
              <a:defRPr/>
            </a:pPr>
            <a:endParaRPr lang="en-US" altLang="en-US" sz="1200" dirty="0"/>
          </a:p>
        </p:txBody>
      </p:sp>
      <p:sp>
        <p:nvSpPr>
          <p:cNvPr id="2" name="TextBox 1"/>
          <p:cNvSpPr txBox="1"/>
          <p:nvPr/>
        </p:nvSpPr>
        <p:spPr>
          <a:xfrm>
            <a:off x="2737256" y="5809550"/>
            <a:ext cx="5729591" cy="369332"/>
          </a:xfrm>
          <a:prstGeom prst="rect">
            <a:avLst/>
          </a:prstGeom>
          <a:noFill/>
        </p:spPr>
        <p:txBody>
          <a:bodyPr wrap="square">
            <a:spAutoFit/>
          </a:bodyPr>
          <a:lstStyle/>
          <a:p>
            <a:pPr algn="ctr" eaLnBrk="1" hangingPunct="1">
              <a:defRPr/>
            </a:pPr>
            <a:r>
              <a:rPr lang="en-US" b="1" dirty="0">
                <a:solidFill>
                  <a:schemeClr val="bg1"/>
                </a:solidFill>
              </a:rPr>
              <a:t> </a:t>
            </a:r>
            <a:endParaRPr lang="en-US" b="1" dirty="0"/>
          </a:p>
        </p:txBody>
      </p:sp>
      <p:sp>
        <p:nvSpPr>
          <p:cNvPr id="3" name="Slide Number Placeholder 2">
            <a:extLst>
              <a:ext uri="{FF2B5EF4-FFF2-40B4-BE49-F238E27FC236}">
                <a16:creationId xmlns:a16="http://schemas.microsoft.com/office/drawing/2014/main" id="{53449B38-AF20-4141-ADC7-5C488A858307}"/>
              </a:ext>
            </a:extLst>
          </p:cNvPr>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218672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3F506D6-3F98-4F76-8EFE-0AF5CE080BC7}"/>
              </a:ext>
            </a:extLst>
          </p:cNvPr>
          <p:cNvSpPr txBox="1">
            <a:spLocks noGrp="1"/>
          </p:cNvSpPr>
          <p:nvPr>
            <p:ph type="title"/>
          </p:nvPr>
        </p:nvSpPr>
        <p:spPr>
          <a:xfrm>
            <a:off x="1468819" y="503852"/>
            <a:ext cx="9150675" cy="952415"/>
          </a:xfrm>
        </p:spPr>
        <p:txBody>
          <a:bodyPr/>
          <a:lstStyle/>
          <a:p>
            <a:pPr lvl="0"/>
            <a:r>
              <a:rPr lang="en-US" dirty="0"/>
              <a:t>FY26-30 ConPlan Goals</a:t>
            </a:r>
          </a:p>
        </p:txBody>
      </p:sp>
      <p:pic>
        <p:nvPicPr>
          <p:cNvPr id="3" name="Content Placeholder 8">
            <a:extLst>
              <a:ext uri="{FF2B5EF4-FFF2-40B4-BE49-F238E27FC236}">
                <a16:creationId xmlns:a16="http://schemas.microsoft.com/office/drawing/2014/main" id="{EB5E918A-0DCD-440B-9837-1FDF40F2094C}"/>
              </a:ext>
            </a:extLst>
          </p:cNvPr>
          <p:cNvPicPr>
            <a:picLocks noGrp="1" noChangeAspect="1"/>
          </p:cNvPicPr>
          <p:nvPr>
            <p:ph type="pic" idx="4294967295"/>
          </p:nvPr>
        </p:nvPicPr>
        <p:blipFill>
          <a:blip r:embed="rId3"/>
          <a:stretch>
            <a:fillRect/>
          </a:stretch>
        </p:blipFill>
        <p:spPr>
          <a:xfrm>
            <a:off x="1638300" y="1766659"/>
            <a:ext cx="9594824" cy="4471821"/>
          </a:xfrm>
        </p:spPr>
      </p:pic>
      <p:sp>
        <p:nvSpPr>
          <p:cNvPr id="4" name="Slide Number Placeholder 3">
            <a:extLst>
              <a:ext uri="{FF2B5EF4-FFF2-40B4-BE49-F238E27FC236}">
                <a16:creationId xmlns:a16="http://schemas.microsoft.com/office/drawing/2014/main" id="{BC262747-30AA-44EE-8E8D-E51C002A7BAC}"/>
              </a:ext>
            </a:extLst>
          </p:cNvPr>
          <p:cNvSpPr>
            <a:spLocks noGrp="1"/>
          </p:cNvSpPr>
          <p:nvPr>
            <p:ph type="sldNum" sz="quarter" idx="8"/>
          </p:nvPr>
        </p:nvSpPr>
        <p:spPr/>
        <p:txBody>
          <a:bodyPr/>
          <a:lstStyle/>
          <a:p>
            <a:pPr lvl="0"/>
            <a:fld id="{44F6F349-602B-4FB6-B341-9F2E839F82CB}"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798" y="576348"/>
            <a:ext cx="7772400" cy="858417"/>
          </a:xfrm>
        </p:spPr>
        <p:txBody>
          <a:bodyPr>
            <a:normAutofit/>
          </a:bodyPr>
          <a:lstStyle/>
          <a:p>
            <a:pPr>
              <a:defRPr/>
            </a:pPr>
            <a:r>
              <a:rPr lang="en-US" dirty="0"/>
              <a:t>Consolidated Plan Goals</a:t>
            </a:r>
          </a:p>
        </p:txBody>
      </p:sp>
      <p:sp>
        <p:nvSpPr>
          <p:cNvPr id="9219" name="Rectangle 4"/>
          <p:cNvSpPr>
            <a:spLocks noGrp="1" noChangeArrowheads="1"/>
          </p:cNvSpPr>
          <p:nvPr>
            <p:ph idx="1"/>
          </p:nvPr>
        </p:nvSpPr>
        <p:spPr>
          <a:xfrm>
            <a:off x="700063" y="1688842"/>
            <a:ext cx="10791874" cy="4404049"/>
          </a:xfrm>
        </p:spPr>
        <p:txBody>
          <a:bodyPr rtlCol="0">
            <a:noAutofit/>
          </a:bodyPr>
          <a:lstStyle/>
          <a:p>
            <a:pPr marL="136525" indent="0" algn="ctr">
              <a:spcAft>
                <a:spcPts val="0"/>
              </a:spcAft>
              <a:buNone/>
              <a:defRPr/>
            </a:pPr>
            <a:r>
              <a:rPr lang="en-US" altLang="en-US" sz="2800" dirty="0"/>
              <a:t>Goal 1:  Affordable Housing Development and Redevelopment</a:t>
            </a:r>
          </a:p>
          <a:p>
            <a:pPr marL="136525" indent="0">
              <a:spcAft>
                <a:spcPts val="0"/>
              </a:spcAft>
              <a:buNone/>
              <a:defRPr/>
            </a:pPr>
            <a:endParaRPr lang="en-US" altLang="en-US" dirty="0"/>
          </a:p>
          <a:p>
            <a:pPr lvl="2" algn="ctr"/>
            <a:r>
              <a:rPr lang="en-US" sz="2000" dirty="0"/>
              <a:t>To foster an affordable housing market that meets the needs of Athens-Clarke County (ACC) residents through the creation and preservation of a variety of housing models. </a:t>
            </a:r>
          </a:p>
          <a:p>
            <a:pPr marL="136525" indent="0">
              <a:spcAft>
                <a:spcPts val="0"/>
              </a:spcAft>
              <a:buNone/>
              <a:defRPr/>
            </a:pPr>
            <a:endParaRPr lang="en-US" altLang="en-US" dirty="0">
              <a:solidFill>
                <a:schemeClr val="tx1"/>
              </a:solidFill>
            </a:endParaRPr>
          </a:p>
          <a:p>
            <a:pPr marL="136525" indent="0">
              <a:spcAft>
                <a:spcPts val="0"/>
              </a:spcAft>
              <a:buNone/>
              <a:defRPr/>
            </a:pPr>
            <a:endParaRPr lang="en-US" altLang="en-US" dirty="0"/>
          </a:p>
          <a:p>
            <a:pPr marL="136525" indent="0">
              <a:spcAft>
                <a:spcPts val="0"/>
              </a:spcAft>
              <a:buNone/>
              <a:defRPr/>
            </a:pPr>
            <a:endParaRPr lang="en-US" altLang="en-US" dirty="0"/>
          </a:p>
          <a:p>
            <a:pPr marL="136525" indent="0" algn="ctr">
              <a:spcAft>
                <a:spcPts val="0"/>
              </a:spcAft>
              <a:buNone/>
              <a:defRPr/>
            </a:pPr>
            <a:endParaRPr lang="en-US" altLang="en-US" sz="2000" b="1" dirty="0">
              <a:solidFill>
                <a:schemeClr val="accent1"/>
              </a:solidFill>
            </a:endParaRPr>
          </a:p>
          <a:p>
            <a:pPr marL="136525" indent="0" algn="ctr">
              <a:spcAft>
                <a:spcPts val="0"/>
              </a:spcAft>
              <a:buNone/>
              <a:defRPr/>
            </a:pPr>
            <a:endParaRPr lang="en-US" altLang="en-US" sz="2000" b="1" dirty="0">
              <a:solidFill>
                <a:schemeClr val="accent1"/>
              </a:solidFill>
            </a:endParaRPr>
          </a:p>
          <a:p>
            <a:pPr marL="136525" indent="0" algn="ctr">
              <a:spcAft>
                <a:spcPts val="0"/>
              </a:spcAft>
              <a:buNone/>
              <a:defRPr/>
            </a:pPr>
            <a:r>
              <a:rPr lang="en-US" altLang="en-US" sz="2000" b="1" dirty="0">
                <a:solidFill>
                  <a:schemeClr val="accent1"/>
                </a:solidFill>
              </a:rPr>
              <a:t>Contact Marqueta Swain, Solomon Smothers, or Hannah Savard if you are applying for affordable housing activities</a:t>
            </a:r>
            <a:r>
              <a:rPr lang="en-US" altLang="en-US" dirty="0">
                <a:solidFill>
                  <a:schemeClr val="accent1"/>
                </a:solidFill>
              </a:rPr>
              <a:t>.</a:t>
            </a:r>
          </a:p>
          <a:p>
            <a:pPr marL="136525" indent="0">
              <a:spcAft>
                <a:spcPts val="0"/>
              </a:spcAft>
              <a:buNone/>
              <a:defRPr/>
            </a:pPr>
            <a:endParaRPr lang="en-US" altLang="en-US" sz="2000" dirty="0"/>
          </a:p>
        </p:txBody>
      </p:sp>
      <p:pic>
        <p:nvPicPr>
          <p:cNvPr id="2" name="Picture 1">
            <a:extLst>
              <a:ext uri="{FF2B5EF4-FFF2-40B4-BE49-F238E27FC236}">
                <a16:creationId xmlns:a16="http://schemas.microsoft.com/office/drawing/2014/main" id="{16186CD3-ECD0-405B-8FF0-140CEDD7E09C}"/>
              </a:ext>
            </a:extLst>
          </p:cNvPr>
          <p:cNvPicPr>
            <a:picLocks noChangeAspect="1"/>
          </p:cNvPicPr>
          <p:nvPr/>
        </p:nvPicPr>
        <p:blipFill>
          <a:blip r:embed="rId3"/>
          <a:stretch>
            <a:fillRect/>
          </a:stretch>
        </p:blipFill>
        <p:spPr>
          <a:xfrm>
            <a:off x="5040256" y="3341284"/>
            <a:ext cx="2111485" cy="1509712"/>
          </a:xfrm>
          <a:prstGeom prst="rect">
            <a:avLst/>
          </a:prstGeom>
        </p:spPr>
      </p:pic>
      <p:sp>
        <p:nvSpPr>
          <p:cNvPr id="3" name="Slide Number Placeholder 2">
            <a:extLst>
              <a:ext uri="{FF2B5EF4-FFF2-40B4-BE49-F238E27FC236}">
                <a16:creationId xmlns:a16="http://schemas.microsoft.com/office/drawing/2014/main" id="{9AEC51EC-2A33-4DC7-9CAD-F679CB838DD1}"/>
              </a:ext>
            </a:extLst>
          </p:cNvPr>
          <p:cNvSpPr>
            <a:spLocks noGrp="1"/>
          </p:cNvSpPr>
          <p:nvPr>
            <p:ph type="sldNum" sz="quarter" idx="12"/>
          </p:nvPr>
        </p:nvSpPr>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110732575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18908</TotalTime>
  <Words>4374</Words>
  <Application>Microsoft Office PowerPoint</Application>
  <PresentationFormat>Widescreen</PresentationFormat>
  <Paragraphs>506</Paragraphs>
  <Slides>55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Calibri Light</vt:lpstr>
      <vt:lpstr>Century Gothic</vt:lpstr>
      <vt:lpstr>Corbel</vt:lpstr>
      <vt:lpstr>Univers Light</vt:lpstr>
      <vt:lpstr>Wingdings</vt:lpstr>
      <vt:lpstr>Retrospect</vt:lpstr>
      <vt:lpstr>CDBG Application Release Meeting</vt:lpstr>
      <vt:lpstr>Agenda</vt:lpstr>
      <vt:lpstr>HCD Department Staff</vt:lpstr>
      <vt:lpstr>Mission Statement</vt:lpstr>
      <vt:lpstr>Consolidated Plan  Strategic Planning Process</vt:lpstr>
      <vt:lpstr>The Consolidated Plan Process: Goals</vt:lpstr>
      <vt:lpstr>Citizen Participation Process</vt:lpstr>
      <vt:lpstr>FY26-30 ConPlan Goals</vt:lpstr>
      <vt:lpstr>Consolidated Plan Goals</vt:lpstr>
      <vt:lpstr>PowerPoint Presentation</vt:lpstr>
      <vt:lpstr>Consolidated Plan Goals</vt:lpstr>
      <vt:lpstr>PowerPoint Presentation</vt:lpstr>
      <vt:lpstr>Consolidated Plan Goals</vt:lpstr>
      <vt:lpstr>PowerPoint Presentation</vt:lpstr>
      <vt:lpstr>Consolidated Plan Goals</vt:lpstr>
      <vt:lpstr>PowerPoint Presentation</vt:lpstr>
      <vt:lpstr>FY26 CDBG Application Release for Funding</vt:lpstr>
      <vt:lpstr>Estimated FY26 CDBG</vt:lpstr>
      <vt:lpstr>FY26 CDBG Eligibility</vt:lpstr>
      <vt:lpstr>Public Service  Program Eligibility</vt:lpstr>
      <vt:lpstr>Notice of Intent to Apply </vt:lpstr>
      <vt:lpstr>ZoomGrants and the FY26 CDBG Application</vt:lpstr>
      <vt:lpstr>Apply Using ZoomGrants</vt:lpstr>
      <vt:lpstr>Apply Using ZoomGrants (cont.)</vt:lpstr>
      <vt:lpstr>Apply Using ZoomGrants (cont.)</vt:lpstr>
      <vt:lpstr>Apply Using ZoomGrants (cont.)</vt:lpstr>
      <vt:lpstr>Apply Using ZoomGrants (cont.)</vt:lpstr>
      <vt:lpstr>ZoomGrants Collaborators</vt:lpstr>
      <vt:lpstr>Apply Using ZoomGrants (cont.)</vt:lpstr>
      <vt:lpstr>Apply Using ZoomGrants (cont.)</vt:lpstr>
      <vt:lpstr>Apply Using ZoomGrants (cont.)</vt:lpstr>
      <vt:lpstr>Apply Using ZoomGrants (cont.)</vt:lpstr>
      <vt:lpstr>ZoomGrant Application Tips</vt:lpstr>
      <vt:lpstr>Important Things to Know About ZoomGrants​</vt:lpstr>
      <vt:lpstr>FY26 CDBG Application </vt:lpstr>
      <vt:lpstr>Required Certifications</vt:lpstr>
      <vt:lpstr>Required Attachments</vt:lpstr>
      <vt:lpstr>Project Narrative</vt:lpstr>
      <vt:lpstr>Performance Measures &amp; Outcomes</vt:lpstr>
      <vt:lpstr>Performance Measures &amp; Outcomes</vt:lpstr>
      <vt:lpstr>   Organizational Ability and  Project Management</vt:lpstr>
      <vt:lpstr>Project Budget</vt:lpstr>
      <vt:lpstr>Equity Assessment </vt:lpstr>
      <vt:lpstr>Important Things To Consider</vt:lpstr>
      <vt:lpstr>Insurance Coverage Requirements</vt:lpstr>
      <vt:lpstr>Insurance Coverage Requirements (cont.)</vt:lpstr>
      <vt:lpstr> Insurance Coverage Requirements(cont.)</vt:lpstr>
      <vt:lpstr>Insurance Coverage Requirements (cont.)</vt:lpstr>
      <vt:lpstr>Insurance Coverage Enhancements (depending on project scope)</vt:lpstr>
      <vt:lpstr>CDBG Application Staff Rating Criteria</vt:lpstr>
      <vt:lpstr>Vision Committee  Application Rating Criteria</vt:lpstr>
      <vt:lpstr>CDBG Application Tips</vt:lpstr>
      <vt:lpstr>FY26 CDBG Schedule</vt:lpstr>
      <vt:lpstr>Application Technical Assistance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CDBG Application Release Meeting</dc:title>
  <dc:creator>Hayley Banerjee</dc:creator>
  <cp:lastModifiedBy>Marci Irwin</cp:lastModifiedBy>
  <cp:revision>282</cp:revision>
  <cp:lastPrinted>2019-10-17T12:41:16Z</cp:lastPrinted>
  <dcterms:created xsi:type="dcterms:W3CDTF">2018-10-02T13:14:37Z</dcterms:created>
  <dcterms:modified xsi:type="dcterms:W3CDTF">2024-10-21T16:18:05Z</dcterms:modified>
</cp:coreProperties>
</file>