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2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2C27FB59-5CA1-426B-A99F-096D04402BDC}"/>
              </a:ext>
            </a:extLst>
          </p:cNvPr>
          <p:cNvGrpSpPr/>
          <p:nvPr/>
        </p:nvGrpSpPr>
        <p:grpSpPr>
          <a:xfrm>
            <a:off x="-16934" y="0"/>
            <a:ext cx="12231160" cy="6856216"/>
            <a:chOff x="-16934" y="0"/>
            <a:chExt cx="12231160" cy="6856216"/>
          </a:xfrm>
        </p:grpSpPr>
        <p:pic>
          <p:nvPicPr>
            <p:cNvPr id="3" name="Picture 15" descr="HD-PanelTitleR1.png">
              <a:extLst>
                <a:ext uri="{FF2B5EF4-FFF2-40B4-BE49-F238E27FC236}">
                  <a16:creationId xmlns:a16="http://schemas.microsoft.com/office/drawing/2014/main" id="{C678F29D-8AB1-413A-AA30-BB1035C0F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88823" cy="685621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4" name="Rectangle 25">
              <a:extLst>
                <a:ext uri="{FF2B5EF4-FFF2-40B4-BE49-F238E27FC236}">
                  <a16:creationId xmlns:a16="http://schemas.microsoft.com/office/drawing/2014/main" id="{CFBCAB65-BF2A-43AF-A97A-8866517E7B51}"/>
                </a:ext>
              </a:extLst>
            </p:cNvPr>
            <p:cNvSpPr/>
            <p:nvPr/>
          </p:nvSpPr>
          <p:spPr>
            <a:xfrm>
              <a:off x="2328327" y="1540928"/>
              <a:ext cx="7543800" cy="3835405"/>
            </a:xfrm>
            <a:prstGeom prst="rect">
              <a:avLst/>
            </a:prstGeom>
            <a:noFill/>
            <a:ln w="15873" cap="flat">
              <a:solidFill>
                <a:srgbClr val="83992A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pic>
          <p:nvPicPr>
            <p:cNvPr id="5" name="Picture 16" descr="HDRibbonTitle-UniformTrim.png">
              <a:extLst>
                <a:ext uri="{FF2B5EF4-FFF2-40B4-BE49-F238E27FC236}">
                  <a16:creationId xmlns:a16="http://schemas.microsoft.com/office/drawing/2014/main" id="{5B23312F-95B6-4A4E-9304-54601830D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16934" y="3147611"/>
              <a:ext cx="2478024" cy="61264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6" name="Picture 19" descr="HDRibbonTitle-UniformTrim.png">
              <a:extLst>
                <a:ext uri="{FF2B5EF4-FFF2-40B4-BE49-F238E27FC236}">
                  <a16:creationId xmlns:a16="http://schemas.microsoft.com/office/drawing/2014/main" id="{52430A9E-43D4-4273-87F0-DA340ACD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736202" y="3147611"/>
              <a:ext cx="2478024" cy="61264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90A80DA-703B-446E-BA19-44A6117A089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692395" y="1871127"/>
            <a:ext cx="6815672" cy="1515535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49E5AED-75A8-475F-BABF-9BD9D857BE0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92395" y="3657600"/>
            <a:ext cx="6815672" cy="1320805"/>
          </a:xfrm>
        </p:spPr>
        <p:txBody>
          <a:bodyPr anchorCtr="1"/>
          <a:lstStyle>
            <a:lvl1pPr marL="0" indent="0" algn="ctr">
              <a:spcBef>
                <a:spcPts val="500"/>
              </a:spcBef>
              <a:buNone/>
              <a:defRPr sz="21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326A164-FF1D-4F4E-8084-C59F8BD5F9E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983233" y="5037667"/>
            <a:ext cx="897465" cy="279404"/>
          </a:xfrm>
        </p:spPr>
        <p:txBody>
          <a:bodyPr/>
          <a:lstStyle>
            <a:lvl1pPr>
              <a:defRPr/>
            </a:lvl1pPr>
          </a:lstStyle>
          <a:p>
            <a:pPr lvl="0"/>
            <a:fld id="{5A90434D-4C67-4250-A6A1-B4BD57C4F6B7}" type="datetime1">
              <a:rPr lang="en-US"/>
              <a:pPr lvl="0"/>
              <a:t>4/14/2025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B4AA1D2-AB17-47E5-AD8E-88F14D697B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692395" y="5037667"/>
            <a:ext cx="5214631" cy="279404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3A26249-6B3D-4A07-95E5-BE6B97CCE0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956895" y="5037667"/>
            <a:ext cx="551163" cy="279404"/>
          </a:xfrm>
        </p:spPr>
        <p:txBody>
          <a:bodyPr/>
          <a:lstStyle>
            <a:lvl1pPr>
              <a:defRPr/>
            </a:lvl1pPr>
          </a:lstStyle>
          <a:p>
            <a:pPr lvl="0"/>
            <a:fld id="{34256397-17C2-4DD3-A092-44BBC43C7073}" type="slidenum">
              <a:t>‹#›</a:t>
            </a:fld>
            <a:endParaRPr lang="en-US"/>
          </a:p>
        </p:txBody>
      </p:sp>
      <p:cxnSp>
        <p:nvCxnSpPr>
          <p:cNvPr id="12" name="Straight Connector 14">
            <a:extLst>
              <a:ext uri="{FF2B5EF4-FFF2-40B4-BE49-F238E27FC236}">
                <a16:creationId xmlns:a16="http://schemas.microsoft.com/office/drawing/2014/main" id="{30BACEF7-FB3D-4AAD-810A-ACF7AD85F05C}"/>
              </a:ext>
            </a:extLst>
          </p:cNvPr>
          <p:cNvCxnSpPr/>
          <p:nvPr/>
        </p:nvCxnSpPr>
        <p:spPr>
          <a:xfrm>
            <a:off x="2692395" y="3522131"/>
            <a:ext cx="6815673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91385939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84DFD-4FBB-4DCC-9F41-1EC9E3E49E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3" y="4815413"/>
            <a:ext cx="9609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0D3CB2-145F-4D4F-B5F7-645EE10B5FD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41428" y="1041401"/>
            <a:ext cx="10105976" cy="3335868"/>
          </a:xfrm>
          <a:ln w="57150">
            <a:solidFill>
              <a:srgbClr val="7F7F7F"/>
            </a:solidFill>
            <a:prstDash val="solid"/>
            <a:miter/>
          </a:ln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F3A47-52A3-44A7-A0AD-5CB40C41E49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95403" y="5382149"/>
            <a:ext cx="9609667" cy="493711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F0AA-3156-457D-B5C8-E5BF355CCCA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8834C1-3560-45D8-8223-4F83C1FFD2C3}" type="datetime1">
              <a:rPr lang="en-US"/>
              <a:pPr lvl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895CF5-A2A3-491C-8511-3F16716EF2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3EACF-3B1B-4CAE-8DAE-21DA69B97D9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15C93B-57ED-4FC6-A67B-2AEC0B4AE4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4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16CA-8AE1-4F48-94F4-EF8B2F5A3D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03870" y="982129"/>
            <a:ext cx="9592732" cy="2954865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B5730-3F02-4643-99A7-F1A7D9D95CA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03870" y="4343400"/>
            <a:ext cx="9592732" cy="1532470"/>
          </a:xfrm>
        </p:spPr>
        <p:txBody>
          <a:bodyPr anchor="ctr" anchorCtr="1"/>
          <a:lstStyle>
            <a:lvl1pPr marL="0" indent="0" algn="ctr">
              <a:spcBef>
                <a:spcPts val="500"/>
              </a:spcBef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0A8AA-50F1-4D8C-A2EC-E2A4EF87C2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ADB01B-BB53-4408-8FCD-9413D7AA8016}" type="datetime1">
              <a:rPr lang="en-US"/>
              <a:pPr lvl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45E78-5DB6-46D2-8571-36C054F7EEE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BB3FF-714A-433C-84E9-417AE38A91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F303BD-E0AC-4F4D-B63F-302C1F783287}" type="slidenum">
              <a:t>‹#›</a:t>
            </a:fld>
            <a:endParaRPr lang="en-US"/>
          </a:p>
        </p:txBody>
      </p:sp>
      <p:cxnSp>
        <p:nvCxnSpPr>
          <p:cNvPr id="7" name="Straight Connector 14">
            <a:extLst>
              <a:ext uri="{FF2B5EF4-FFF2-40B4-BE49-F238E27FC236}">
                <a16:creationId xmlns:a16="http://schemas.microsoft.com/office/drawing/2014/main" id="{31EFA194-8AD6-4D56-BFDC-3D883ED8A7E9}"/>
              </a:ext>
            </a:extLst>
          </p:cNvPr>
          <p:cNvCxnSpPr/>
          <p:nvPr/>
        </p:nvCxnSpPr>
        <p:spPr>
          <a:xfrm>
            <a:off x="1396169" y="4140202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389090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1C4F4-518C-450B-B4F1-CA09993989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6215" y="982129"/>
            <a:ext cx="9296393" cy="2370664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7544B5F-C024-4F6D-88A9-B4F4404C235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74815" y="3352803"/>
            <a:ext cx="8839203" cy="584201"/>
          </a:xfrm>
        </p:spPr>
        <p:txBody>
          <a:bodyPr anchor="ctr"/>
          <a:lstStyle>
            <a:lvl1pPr marL="0" indent="0" algn="r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54FBE7B-8A83-4A4F-B25A-9D8A9D4BBA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95403" y="4343400"/>
            <a:ext cx="9609667" cy="1532470"/>
          </a:xfrm>
        </p:spPr>
        <p:txBody>
          <a:bodyPr anchor="ctr" anchorCtr="1"/>
          <a:lstStyle>
            <a:lvl1pPr marL="0" indent="0" algn="ctr">
              <a:spcBef>
                <a:spcPts val="500"/>
              </a:spcBef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E70F86-435D-48A4-B66E-012B5A8F2F8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29AA3E-F502-438E-9D43-91F90E03FA40}" type="datetime1">
              <a:rPr lang="en-US"/>
              <a:pPr lvl="0"/>
              <a:t>4/14/2025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BC7264-AA7A-4760-AA1B-0CC9271B221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4CAC30-B7AE-48F8-8A3A-75657DAE2F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049BEB-5E12-4E18-ABC6-A152AED9467B}" type="slidenum">
              <a:t>‹#›</a:t>
            </a:fld>
            <a:endParaRPr lang="en-US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96FBFF0E-E489-44FE-88EE-BDCA7833DC75}"/>
              </a:ext>
            </a:extLst>
          </p:cNvPr>
          <p:cNvSpPr txBox="1"/>
          <p:nvPr/>
        </p:nvSpPr>
        <p:spPr>
          <a:xfrm>
            <a:off x="862014" y="879963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rPr>
              <a:t>“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1DCC3940-5C11-44ED-8FE6-B814C0E607FB}"/>
              </a:ext>
            </a:extLst>
          </p:cNvPr>
          <p:cNvSpPr txBox="1"/>
          <p:nvPr/>
        </p:nvSpPr>
        <p:spPr>
          <a:xfrm>
            <a:off x="10600264" y="2827873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rPr>
              <a:t>”</a:t>
            </a:r>
          </a:p>
        </p:txBody>
      </p:sp>
      <p:cxnSp>
        <p:nvCxnSpPr>
          <p:cNvPr id="10" name="Straight Connector 18">
            <a:extLst>
              <a:ext uri="{FF2B5EF4-FFF2-40B4-BE49-F238E27FC236}">
                <a16:creationId xmlns:a16="http://schemas.microsoft.com/office/drawing/2014/main" id="{AF9D1849-F5BF-47BF-9697-E5AE354A536D}"/>
              </a:ext>
            </a:extLst>
          </p:cNvPr>
          <p:cNvCxnSpPr/>
          <p:nvPr/>
        </p:nvCxnSpPr>
        <p:spPr>
          <a:xfrm>
            <a:off x="1396169" y="4140202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592055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DC873-DAFF-4D59-B1EC-C27A8079D1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3" y="3308582"/>
            <a:ext cx="9609667" cy="1468800"/>
          </a:xfrm>
        </p:spPr>
        <p:txBody>
          <a:bodyPr anchor="b" anchorCtr="0"/>
          <a:lstStyle>
            <a:lvl1pPr algn="l"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C1DDE-4436-4A92-9D35-A9FB31AF53E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95403" y="4777383"/>
            <a:ext cx="9609667" cy="860395"/>
          </a:xfrm>
        </p:spPr>
        <p:txBody>
          <a:bodyPr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5DDF8-5847-474A-B6D8-02C0FFC22AD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5C80ED-6E4D-4F8A-9FB6-9F23C9ED51B6}" type="datetime1">
              <a:rPr lang="en-US"/>
              <a:pPr lvl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2223E-F8F9-4897-8B9E-046F03C6184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239C1-0D5C-4F7A-8C6E-542B5898D8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12B6C4-277F-4468-914B-F6D5F16FE73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96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E411F-5778-4730-9402-9ADC50A7CC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6215" y="982129"/>
            <a:ext cx="9296393" cy="2243672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E0240-E506-4CC8-9926-0CDB5D2486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95403" y="3639312"/>
            <a:ext cx="9609667" cy="88696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C3052F7-329E-4B6D-99B2-91A1169DCB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95403" y="4529663"/>
            <a:ext cx="9609667" cy="1346197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81460B-D4C3-4DF5-9E3E-C2377C13AFA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0B72E6-6C47-43AF-9DC0-33B5528FC504}" type="datetime1">
              <a:rPr lang="en-US"/>
              <a:pPr lvl="0"/>
              <a:t>4/14/2025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4C33A6-EC6D-441A-B910-944943E676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D18C2C-C756-495F-8869-46354622E6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CE8504-10A2-467D-A666-513D70453DCC}" type="slidenum">
              <a:t>‹#›</a:t>
            </a:fld>
            <a:endParaRPr lang="en-US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93C0CAEC-2A0C-45B3-8E2F-06E198636763}"/>
              </a:ext>
            </a:extLst>
          </p:cNvPr>
          <p:cNvSpPr txBox="1"/>
          <p:nvPr/>
        </p:nvSpPr>
        <p:spPr>
          <a:xfrm>
            <a:off x="862014" y="879963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rPr>
              <a:t>“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B4FE95B5-0661-4EBC-A09D-DC134B81603D}"/>
              </a:ext>
            </a:extLst>
          </p:cNvPr>
          <p:cNvSpPr txBox="1"/>
          <p:nvPr/>
        </p:nvSpPr>
        <p:spPr>
          <a:xfrm>
            <a:off x="10600264" y="2599264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rPr>
              <a:t>”</a:t>
            </a:r>
          </a:p>
        </p:txBody>
      </p: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5B9AEEAE-2E44-4346-8E43-36C816DDB632}"/>
              </a:ext>
            </a:extLst>
          </p:cNvPr>
          <p:cNvCxnSpPr/>
          <p:nvPr/>
        </p:nvCxnSpPr>
        <p:spPr>
          <a:xfrm>
            <a:off x="1396169" y="3429000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757181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503A5-7588-4066-812E-48B8B915A4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3" y="982129"/>
            <a:ext cx="9609667" cy="22436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FF584-D15F-478F-AF33-E07C28740CC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95403" y="3630168"/>
            <a:ext cx="9609667" cy="84124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192C21D-A759-48B8-9573-18C41CB6180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95403" y="4470401"/>
            <a:ext cx="9609667" cy="1405469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F44417-8425-4E72-8F5B-C265A38FB02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C7607F-1F9B-423F-8C15-3010D8ECF5C2}" type="datetime1">
              <a:rPr lang="en-US"/>
              <a:pPr lvl="0"/>
              <a:t>4/14/2025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A337C3-3EED-4F32-9F97-BF3A4F8609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EB0D5F-EF7C-4A4D-A01F-A3548C8145D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301BB6-EC44-4CB8-8C2B-B9A1A24AC389}" type="slidenum">
              <a:t>‹#›</a:t>
            </a:fld>
            <a:endParaRPr lang="en-US"/>
          </a:p>
        </p:txBody>
      </p:sp>
      <p:cxnSp>
        <p:nvCxnSpPr>
          <p:cNvPr id="8" name="Straight Connector 14">
            <a:extLst>
              <a:ext uri="{FF2B5EF4-FFF2-40B4-BE49-F238E27FC236}">
                <a16:creationId xmlns:a16="http://schemas.microsoft.com/office/drawing/2014/main" id="{C1986A63-FC3E-4B17-88B2-062E8E7F14C8}"/>
              </a:ext>
            </a:extLst>
          </p:cNvPr>
          <p:cNvCxnSpPr/>
          <p:nvPr/>
        </p:nvCxnSpPr>
        <p:spPr>
          <a:xfrm>
            <a:off x="1396169" y="3429000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874677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700D3-5DF3-41C7-AFA7-03852F57CDE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A44D8B-72CC-45D9-AE17-52209D1904B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79ADD-E32C-49ED-B8F0-D078E4E2913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3B6BF7-BEE5-48F2-A457-4805B825F083}" type="datetime1">
              <a:rPr lang="en-US"/>
              <a:pPr lvl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1D434-A657-4892-930E-5BF7E1B3D04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ED906-91DC-479D-AC62-7907B6614D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A9AE7D-E51A-49FB-B60B-ED96CE9287A4}" type="slidenum">
              <a:t>‹#›</a:t>
            </a:fld>
            <a:endParaRPr lang="en-US"/>
          </a:p>
        </p:txBody>
      </p:sp>
      <p:cxnSp>
        <p:nvCxnSpPr>
          <p:cNvPr id="7" name="Straight Connector 13">
            <a:extLst>
              <a:ext uri="{FF2B5EF4-FFF2-40B4-BE49-F238E27FC236}">
                <a16:creationId xmlns:a16="http://schemas.microsoft.com/office/drawing/2014/main" id="{AD1029F2-0ED3-47E5-A99A-8DF42E398603}"/>
              </a:ext>
            </a:extLst>
          </p:cNvPr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066859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5CF435-6C93-43DC-8AE4-7FC586E8989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999360" y="982129"/>
            <a:ext cx="1890896" cy="489373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42A587-CCDC-4601-9449-6D29673FBCD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295393" y="982129"/>
            <a:ext cx="7433020" cy="489373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ACB61-88F3-41A7-AE8E-A6ED88B7C8A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29BBBF-329D-4DA2-9F68-ACDFB23451EC}" type="datetime1">
              <a:rPr lang="en-US"/>
              <a:pPr lvl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74898-DF07-4166-813A-5AB137C2FE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5FFF6-A3FA-4CEA-B65A-7893160863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982B3A-8591-402F-9DA7-6FECB4C4A9EF}" type="slidenum">
              <a:t>‹#›</a:t>
            </a:fld>
            <a:endParaRPr lang="en-US"/>
          </a:p>
        </p:txBody>
      </p:sp>
      <p:cxnSp>
        <p:nvCxnSpPr>
          <p:cNvPr id="7" name="Straight Connector 13">
            <a:extLst>
              <a:ext uri="{FF2B5EF4-FFF2-40B4-BE49-F238E27FC236}">
                <a16:creationId xmlns:a16="http://schemas.microsoft.com/office/drawing/2014/main" id="{41448568-B069-4291-B782-DC35DD07DF9E}"/>
              </a:ext>
            </a:extLst>
          </p:cNvPr>
          <p:cNvCxnSpPr/>
          <p:nvPr/>
        </p:nvCxnSpPr>
        <p:spPr>
          <a:xfrm>
            <a:off x="8863891" y="990596"/>
            <a:ext cx="0" cy="4876807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88024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6">
            <a:extLst>
              <a:ext uri="{FF2B5EF4-FFF2-40B4-BE49-F238E27FC236}">
                <a16:creationId xmlns:a16="http://schemas.microsoft.com/office/drawing/2014/main" id="{86745F8B-D9C7-40F8-879F-C6B356E5CDED}"/>
              </a:ext>
            </a:extLst>
          </p:cNvPr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102AC3FF-63A4-4770-9926-8D4F1AF8D07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5FF0ED-505B-4B8C-8F88-4FD1AA35E16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987CBE-EFB5-407D-B804-99BB49B5DCD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3D05F5-1DCE-4877-AD86-8DA456984C3C}" type="datetime1">
              <a:rPr lang="en-US"/>
              <a:pPr lvl="0"/>
              <a:t>4/14/2025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917B81-AEB0-4B64-9094-9AD7FA68A57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C0DF1E-42E9-4BD5-87B2-7B96EAD852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B0D794-155D-4EF6-B4D9-22E5F63AF23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417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BD155-501F-4112-8ED8-BE6838B686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5072" y="1752603"/>
            <a:ext cx="8158688" cy="1822518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464DD-5332-4E89-955C-209591745E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5063" y="3846048"/>
            <a:ext cx="8158688" cy="954551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14ADC-CE14-45F8-A0B5-309712E9BC3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877EEB-FD30-4376-85C7-8C03B7F9556C}" type="datetime1">
              <a:rPr lang="en-US"/>
              <a:pPr lvl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17C82-DB87-4521-80CD-40767A8BEF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4F454-E982-440E-80D9-1E361DAD9E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997CAD-A2B5-44E7-8D55-E5881F80E090}" type="slidenum">
              <a:t>‹#›</a:t>
            </a:fld>
            <a:endParaRPr lang="en-US"/>
          </a:p>
        </p:txBody>
      </p:sp>
      <p:cxnSp>
        <p:nvCxnSpPr>
          <p:cNvPr id="7" name="Straight Connector 15">
            <a:extLst>
              <a:ext uri="{FF2B5EF4-FFF2-40B4-BE49-F238E27FC236}">
                <a16:creationId xmlns:a16="http://schemas.microsoft.com/office/drawing/2014/main" id="{244BA6EC-30B7-4CC5-9E61-DED67951F21A}"/>
              </a:ext>
            </a:extLst>
          </p:cNvPr>
          <p:cNvCxnSpPr/>
          <p:nvPr/>
        </p:nvCxnSpPr>
        <p:spPr>
          <a:xfrm>
            <a:off x="2012722" y="3710589"/>
            <a:ext cx="8163379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10380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>
            <a:extLst>
              <a:ext uri="{FF2B5EF4-FFF2-40B4-BE49-F238E27FC236}">
                <a16:creationId xmlns:a16="http://schemas.microsoft.com/office/drawing/2014/main" id="{089E3DF1-8B26-4AA1-9AEE-AE0C6B7FF520}"/>
              </a:ext>
            </a:extLst>
          </p:cNvPr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90770108-8D24-4B9F-A5AE-0CC28562984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6EB257-4A08-4652-BF89-FF1C7AE6C5C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98448" y="2560320"/>
            <a:ext cx="4718303" cy="33101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EFBC857-C0F2-4409-86C7-F71FC70FB90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81344" y="2560320"/>
            <a:ext cx="4718303" cy="33101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804DB76-BCA9-4DCA-B738-F588CF28DB8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6229B7-DF30-48CB-B022-1A9471878278}" type="datetime1">
              <a:rPr lang="en-US"/>
              <a:pPr lvl="0"/>
              <a:t>4/14/2025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422BFE0-E640-436F-9F31-8CAAB4EFF1C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7A54074-9846-4721-93C2-13E0C18C9E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B16195-2A4C-4362-AA83-576AC6214A1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4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3DB1-6D46-4F6F-B284-2A0F0E046AF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AA5F9-39B1-4C47-AE80-921F361FE9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95403" y="2658535"/>
            <a:ext cx="4718303" cy="576264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buNone/>
              <a:defRPr sz="2800">
                <a:solidFill>
                  <a:srgbClr val="8399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24351-F9BE-445F-A237-762980C588B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295403" y="3243257"/>
            <a:ext cx="4718303" cy="2632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53921E-2BE5-4F6C-A25A-F7D1DCFDE64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80667" y="2658535"/>
            <a:ext cx="4718303" cy="576264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buNone/>
              <a:defRPr sz="2800">
                <a:solidFill>
                  <a:srgbClr val="8399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C0FD60-9707-4E6D-A550-1B30773D8C7D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80667" y="3243257"/>
            <a:ext cx="4718303" cy="2632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F75F64-D3DA-47F8-B4B8-90087C14485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231723-A0FB-488F-96A3-F790C0B5460A}" type="datetime1">
              <a:rPr lang="en-US"/>
              <a:pPr lvl="0"/>
              <a:t>4/14/2025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807EA8-F54F-43A1-812C-F6EB876446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498D02-AB76-4320-A481-18385B9F81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34430F-9903-4042-AD6E-8BD447CB0E0F}" type="slidenum">
              <a:t>‹#›</a:t>
            </a:fld>
            <a:endParaRPr lang="en-US"/>
          </a:p>
        </p:txBody>
      </p: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C3D2A713-3EEA-48BD-9488-A20AE1D9A1D7}"/>
              </a:ext>
            </a:extLst>
          </p:cNvPr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797213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A3782-839F-4276-9796-F432E59D578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7DB5DB-A77E-41B0-8E11-EBB6DE1E311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68A31F-4157-4F1B-B5C6-B31B3B9A2450}" type="datetime1">
              <a:rPr lang="en-US"/>
              <a:pPr lvl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E8666-973C-4029-A2A2-910BA9F7421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C39BF2-B0CE-4D5B-A19C-ADE2AD0B4E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0111A6-703A-422E-A635-950415778B93}" type="slidenum">
              <a:t>‹#›</a:t>
            </a:fld>
            <a:endParaRPr lang="en-US"/>
          </a:p>
        </p:txBody>
      </p:sp>
      <p:cxnSp>
        <p:nvCxnSpPr>
          <p:cNvPr id="6" name="Straight Connector 13">
            <a:extLst>
              <a:ext uri="{FF2B5EF4-FFF2-40B4-BE49-F238E27FC236}">
                <a16:creationId xmlns:a16="http://schemas.microsoft.com/office/drawing/2014/main" id="{1A965B11-9DF3-4866-9F7A-372C3BAADFA7}"/>
              </a:ext>
            </a:extLst>
          </p:cNvPr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01731374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420AEE-D603-47CC-9BC2-DB906ED1528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953346-C959-4B45-B3DF-17B7B1B82FA1}" type="datetime1">
              <a:rPr lang="en-US"/>
              <a:pPr lvl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A5E56C-652F-4651-912C-41A27A19797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8766E-C59B-4610-839C-168C764589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9CD7A1-4210-4356-BE07-052F432B45D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5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8647C-DA69-4EFC-BA92-A2DB83A19E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3" cy="13716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12303-8C37-4E3E-B50A-86D3D8363CF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418670" y="982129"/>
            <a:ext cx="5469465" cy="4893731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76CFA-0D8B-4A20-AD4C-9BED2033010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293811" y="3031062"/>
            <a:ext cx="3718453" cy="2438403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9B8D2-36D0-4566-8FD4-5D118027E21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0B88E5-29DF-404C-B146-429022AE1F7A}" type="datetime1">
              <a:rPr lang="en-US"/>
              <a:pPr lvl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7F22C-1DC5-47DA-A270-37EA526FDBB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1929A-7702-47E3-A5D8-9B3F933C81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B69C2F-E265-4051-93A4-2ABFF1F40536}" type="slidenum">
              <a:t>‹#›</a:t>
            </a:fld>
            <a:endParaRPr lang="en-US"/>
          </a:p>
        </p:txBody>
      </p:sp>
      <p:cxnSp>
        <p:nvCxnSpPr>
          <p:cNvPr id="8" name="Straight Connector 15">
            <a:extLst>
              <a:ext uri="{FF2B5EF4-FFF2-40B4-BE49-F238E27FC236}">
                <a16:creationId xmlns:a16="http://schemas.microsoft.com/office/drawing/2014/main" id="{32B3CD2F-B17F-4FBD-B1E2-0EC9A5B8C168}"/>
              </a:ext>
            </a:extLst>
          </p:cNvPr>
          <p:cNvCxnSpPr/>
          <p:nvPr/>
        </p:nvCxnSpPr>
        <p:spPr>
          <a:xfrm>
            <a:off x="1396169" y="2912528"/>
            <a:ext cx="3514497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840944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9746D-3D9F-40D3-BC96-D5909D7A5C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3" y="1883828"/>
            <a:ext cx="6241813" cy="1371600"/>
          </a:xfrm>
        </p:spPr>
        <p:txBody>
          <a:bodyPr anchor="b"/>
          <a:lstStyle>
            <a:lvl1pPr>
              <a:defRPr sz="2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CA67BA-8A83-467A-9DAC-E1DA4E49A655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8094826" y="1041401"/>
            <a:ext cx="3063349" cy="4775197"/>
          </a:xfrm>
          <a:ln w="57150">
            <a:solidFill>
              <a:srgbClr val="7F7F7F"/>
            </a:solidFill>
            <a:prstDash val="solid"/>
            <a:miter/>
          </a:ln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B1C92-6E2C-41C3-AE81-D8688E3107A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295403" y="3255428"/>
            <a:ext cx="6241813" cy="1828800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8804A-D179-42DD-B948-46F1D432281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1EE5A3-C21B-4ADF-A2EA-6BA5D0900B91}" type="datetime1">
              <a:rPr lang="en-US"/>
              <a:pPr lvl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27804-A611-4B1A-855B-4BBB3BC7FDF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43D22-B81A-49D9-A821-5F5A8A5FAA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30086E-63CF-4EC3-BA67-B70FDEC2906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8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145C9D14-C26F-4C60-85FF-478981E41005}"/>
              </a:ext>
            </a:extLst>
          </p:cNvPr>
          <p:cNvGrpSpPr/>
          <p:nvPr/>
        </p:nvGrpSpPr>
        <p:grpSpPr>
          <a:xfrm>
            <a:off x="-15736" y="0"/>
            <a:ext cx="12229962" cy="6856216"/>
            <a:chOff x="-15736" y="0"/>
            <a:chExt cx="12229962" cy="6856216"/>
          </a:xfrm>
        </p:grpSpPr>
        <p:pic>
          <p:nvPicPr>
            <p:cNvPr id="3" name="Picture 7" descr="HD-PanelContent.png">
              <a:extLst>
                <a:ext uri="{FF2B5EF4-FFF2-40B4-BE49-F238E27FC236}">
                  <a16:creationId xmlns:a16="http://schemas.microsoft.com/office/drawing/2014/main" id="{033AAE08-CE1A-4396-A817-850168526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0" y="0"/>
              <a:ext cx="12188823" cy="685621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4" name="Rectangle 8">
              <a:extLst>
                <a:ext uri="{FF2B5EF4-FFF2-40B4-BE49-F238E27FC236}">
                  <a16:creationId xmlns:a16="http://schemas.microsoft.com/office/drawing/2014/main" id="{B96065DF-3A12-4A7B-B2AD-B6FFBFB8A27A}"/>
                </a:ext>
              </a:extLst>
            </p:cNvPr>
            <p:cNvSpPr/>
            <p:nvPr/>
          </p:nvSpPr>
          <p:spPr>
            <a:xfrm>
              <a:off x="608011" y="609603"/>
              <a:ext cx="10972800" cy="5638803"/>
            </a:xfrm>
            <a:prstGeom prst="rect">
              <a:avLst/>
            </a:prstGeom>
            <a:noFill/>
            <a:ln w="15873" cap="flat">
              <a:solidFill>
                <a:srgbClr val="83992A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pic>
          <p:nvPicPr>
            <p:cNvPr id="5" name="Picture 9" descr="HDRibbonContent-UniformTrim.png">
              <a:extLst>
                <a:ext uri="{FF2B5EF4-FFF2-40B4-BE49-F238E27FC236}">
                  <a16:creationId xmlns:a16="http://schemas.microsoft.com/office/drawing/2014/main" id="{A2C8F171-6B66-444F-8991-1377E5BC8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>
            <a:xfrm>
              <a:off x="-15736" y="3153829"/>
              <a:ext cx="777240" cy="60642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6" name="Picture 10" descr="HDRibbonContent-UniformTrim.png">
              <a:extLst>
                <a:ext uri="{FF2B5EF4-FFF2-40B4-BE49-F238E27FC236}">
                  <a16:creationId xmlns:a16="http://schemas.microsoft.com/office/drawing/2014/main" id="{D5B84E17-2A6B-4AFB-9C5C-4092C827E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>
            <a:xfrm>
              <a:off x="11436986" y="3153829"/>
              <a:ext cx="777240" cy="606420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B2762FD-324C-4C54-AE76-4C0901D644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3" y="982129"/>
            <a:ext cx="9601200" cy="13038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1D0D8D3-ECF1-4C43-902A-6541331609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95403" y="2556927"/>
            <a:ext cx="9601200" cy="33189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050E5C-C53A-4F36-9C0A-8B7715E7704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677500" y="5969002"/>
            <a:ext cx="1600200" cy="2794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defRPr>
            </a:lvl1pPr>
          </a:lstStyle>
          <a:p>
            <a:pPr lvl="0"/>
            <a:fld id="{44A82606-39BC-4E90-A8D3-D3F369CED208}" type="datetime1">
              <a:rPr lang="en-US"/>
              <a:pPr lvl="0"/>
              <a:t>4/14/2025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892693F-A51F-46A8-9DDB-2E6285D4DB6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295403" y="5969002"/>
            <a:ext cx="7305900" cy="2794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FA8640E-5273-4D62-ACB7-CAC13B25656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353897" y="5969002"/>
            <a:ext cx="542696" cy="2794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defRPr>
            </a:lvl1pPr>
          </a:lstStyle>
          <a:p>
            <a:pPr lvl="0"/>
            <a:fld id="{C2D2EA9F-7E68-45D5-8DB1-A213665C295E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ctr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262626"/>
          </a:solidFill>
          <a:uFillTx/>
          <a:latin typeface="Garamond"/>
        </a:defRPr>
      </a:lvl1pPr>
    </p:titleStyle>
    <p:bodyStyle>
      <a:lvl1pPr marL="285750" marR="0" lvl="0" indent="-285750" algn="l" defTabSz="457200" rtl="0" fontAlgn="auto" hangingPunct="1">
        <a:lnSpc>
          <a:spcPct val="100000"/>
        </a:lnSpc>
        <a:spcBef>
          <a:spcPts val="6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en-US" sz="2400" b="0" i="0" u="none" strike="noStrike" kern="1200" cap="none" spc="0" baseline="0">
          <a:solidFill>
            <a:srgbClr val="262626"/>
          </a:solidFill>
          <a:uFillTx/>
          <a:latin typeface="Garamond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5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en-US" sz="2000" b="0" i="0" u="none" strike="noStrike" kern="1200" cap="none" spc="0" baseline="0">
          <a:solidFill>
            <a:srgbClr val="262626"/>
          </a:solidFill>
          <a:uFillTx/>
          <a:latin typeface="Garamond"/>
        </a:defRPr>
      </a:lvl2pPr>
      <a:lvl3pPr marL="1200150" marR="0" lvl="2" indent="-28575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en-US" sz="1800" b="0" i="0" u="none" strike="noStrike" kern="1200" cap="none" spc="0" baseline="0">
          <a:solidFill>
            <a:srgbClr val="262626"/>
          </a:solidFill>
          <a:uFillTx/>
          <a:latin typeface="Garamond"/>
        </a:defRPr>
      </a:lvl3pPr>
      <a:lvl4pPr marL="1543050" marR="0" lvl="3" indent="-17145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en-US" sz="1600" b="0" i="0" u="none" strike="noStrike" kern="1200" cap="none" spc="0" baseline="0">
          <a:solidFill>
            <a:srgbClr val="262626"/>
          </a:solidFill>
          <a:uFillTx/>
          <a:latin typeface="Garamond"/>
        </a:defRPr>
      </a:lvl4pPr>
      <a:lvl5pPr marL="2000250" marR="0" lvl="4" indent="-171450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en-US" sz="1400" b="0" i="0" u="none" strike="noStrike" kern="1200" cap="none" spc="0" baseline="0">
          <a:solidFill>
            <a:srgbClr val="262626"/>
          </a:solidFill>
          <a:uFillTx/>
          <a:latin typeface="Garamond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7DFC9-7030-4A34-83C8-2A2EAEBA2F32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/>
              <a:t>Code Enforcement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7D465-BDDB-4066-B8F6-79B15E1334B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en-US"/>
              <a:t>Jack Reddick – Administrator</a:t>
            </a:r>
          </a:p>
          <a:p>
            <a:pPr lvl="0">
              <a:lnSpc>
                <a:spcPct val="90000"/>
              </a:lnSpc>
            </a:pPr>
            <a:r>
              <a:rPr lang="en-US"/>
              <a:t>Certified housing inspector</a:t>
            </a:r>
          </a:p>
          <a:p>
            <a:pPr lvl="0">
              <a:lnSpc>
                <a:spcPct val="90000"/>
              </a:lnSpc>
            </a:pPr>
            <a:r>
              <a:rPr lang="en-US"/>
              <a:t>G.A.C.E. Certified</a:t>
            </a:r>
          </a:p>
          <a:p>
            <a:pPr lvl="0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71357-F908-4D7C-8BA4-9063F65EB7E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Housing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2318A-461B-4CE8-AF40-444661F0181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Enforce minimum housing standards set by IPMC</a:t>
            </a:r>
          </a:p>
          <a:p>
            <a:pPr lvl="0"/>
            <a:r>
              <a:rPr lang="en-US"/>
              <a:t>Established by DCA</a:t>
            </a:r>
          </a:p>
          <a:p>
            <a:pPr lvl="0"/>
            <a:r>
              <a:rPr lang="en-US"/>
              <a:t>Adopted by Athens-Clarke County</a:t>
            </a:r>
          </a:p>
          <a:p>
            <a:pPr lvl="0"/>
            <a:r>
              <a:rPr lang="en-US"/>
              <a:t>Currently using 2018 International Property Maintenance Code</a:t>
            </a:r>
          </a:p>
          <a:p>
            <a:pPr lvl="0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8491C-DD1A-4DDE-B3B3-B8165F3299B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Structural Violations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0BF7D-8B11-42CF-A8A6-6F60DE995B6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Leaking roofs causing water damage.</a:t>
            </a:r>
          </a:p>
          <a:p>
            <a:pPr lvl="1"/>
            <a:r>
              <a:rPr lang="en-US"/>
              <a:t>Example: Stains on ceiling, sagging drywall, or moisture.</a:t>
            </a:r>
          </a:p>
          <a:p>
            <a:pPr lvl="0"/>
            <a:r>
              <a:rPr lang="en-US"/>
              <a:t>Cracked or unstable walls and ceilings.</a:t>
            </a:r>
          </a:p>
          <a:p>
            <a:pPr lvl="1"/>
            <a:r>
              <a:rPr lang="en-US"/>
              <a:t>Example: Large cracks, peeling paint, risk of collapse.</a:t>
            </a:r>
          </a:p>
          <a:p>
            <a:pPr lvl="0"/>
            <a:r>
              <a:rPr lang="en-US"/>
              <a:t>Broken or missing flooring.</a:t>
            </a:r>
          </a:p>
          <a:p>
            <a:pPr lvl="1"/>
            <a:r>
              <a:rPr lang="en-US"/>
              <a:t>Example: Holes in wood flooring or tripping hazards.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FBA4A-6251-4CD5-AC92-E36794C0D5A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Plumbing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02664-0A40-4C11-9A4A-46C16DEB3FC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Broken or leaking toilets.</a:t>
            </a:r>
          </a:p>
          <a:p>
            <a:pPr lvl="1"/>
            <a:r>
              <a:rPr lang="en-US"/>
              <a:t>Example: Toilets that don’t flush properly, constant leaks leading to water damage.</a:t>
            </a:r>
          </a:p>
          <a:p>
            <a:pPr lvl="0"/>
            <a:r>
              <a:rPr lang="en-US"/>
              <a:t>Clogged or non-functioning drains.</a:t>
            </a:r>
          </a:p>
          <a:p>
            <a:pPr lvl="1"/>
            <a:r>
              <a:rPr lang="en-US"/>
              <a:t>Water backing up in sinks, tubs, or showers.</a:t>
            </a:r>
          </a:p>
          <a:p>
            <a:pPr lvl="0"/>
            <a:r>
              <a:rPr lang="en-US"/>
              <a:t>Lack of hot and cold running water.</a:t>
            </a:r>
          </a:p>
          <a:p>
            <a:pPr lvl="1"/>
            <a:r>
              <a:rPr lang="en-US"/>
              <a:t>Unable to bathe or wash dishes due to water supply issues.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3CBA-F6A9-4C26-A053-A7180B66394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Electrical Violations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4EF0C-6F81-4515-AE05-D88E6D8875E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Exposed or faulty wiring.</a:t>
            </a:r>
          </a:p>
          <a:p>
            <a:pPr lvl="1"/>
            <a:r>
              <a:rPr lang="en-US"/>
              <a:t>Wires hanging from ceilings or walls, potential fire hazard.</a:t>
            </a:r>
          </a:p>
          <a:p>
            <a:pPr lvl="0"/>
            <a:r>
              <a:rPr lang="en-US"/>
              <a:t>Non-functioning electrical outlets or switches.</a:t>
            </a:r>
          </a:p>
          <a:p>
            <a:pPr lvl="1"/>
            <a:r>
              <a:rPr lang="en-US"/>
              <a:t>Outlets that spark and flickering lights.</a:t>
            </a:r>
          </a:p>
          <a:p>
            <a:pPr lvl="0"/>
            <a:r>
              <a:rPr lang="en-US"/>
              <a:t>Improper wiring.</a:t>
            </a:r>
          </a:p>
          <a:p>
            <a:pPr lvl="1"/>
            <a:r>
              <a:rPr lang="en-US"/>
              <a:t>Frequent power outages.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3ACBB-54DC-4EE5-98B2-2355490E9ED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Heating and Cooling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194F5-28B1-4719-A298-12CA7E8E1A2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Lack of adequate heating in winter.</a:t>
            </a:r>
          </a:p>
          <a:p>
            <a:pPr lvl="1"/>
            <a:r>
              <a:rPr lang="en-US"/>
              <a:t>Incapable of reaching 68° or 65° depending on timeframe.</a:t>
            </a:r>
          </a:p>
          <a:p>
            <a:pPr lvl="0"/>
            <a:r>
              <a:rPr lang="en-US"/>
              <a:t>Faulty or broken air conditioning.</a:t>
            </a:r>
          </a:p>
          <a:p>
            <a:pPr lvl="1"/>
            <a:r>
              <a:rPr lang="en-US"/>
              <a:t>AC unit not cooling properly.</a:t>
            </a: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4AFCD-6C73-4846-833B-FE44BD60B16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How Code Enforcement Responds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09991-CD59-4F54-9D73-994B196C048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Inspection and violation notices.</a:t>
            </a:r>
          </a:p>
          <a:p>
            <a:pPr lvl="0"/>
            <a:r>
              <a:rPr lang="en-US"/>
              <a:t>Timeframes for compliance and re-inspections.</a:t>
            </a:r>
          </a:p>
          <a:p>
            <a:pPr lvl="0"/>
            <a:r>
              <a:rPr lang="en-US"/>
              <a:t>Possible Citations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26106-577C-4005-8522-959B1AC74B7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15820-263F-4724-875D-1D962FCCC38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Office: 706-613-3790</a:t>
            </a:r>
          </a:p>
          <a:p>
            <a:pPr lvl="0"/>
            <a:r>
              <a:rPr lang="en-US"/>
              <a:t>Email: CodeEnforcement@accgov.com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E341A-06E7-4031-BB5C-9CDEE018AE8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Questions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gan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</TotalTime>
  <Words>254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Organic</vt:lpstr>
      <vt:lpstr>Code Enforcement</vt:lpstr>
      <vt:lpstr>Housing Standards</vt:lpstr>
      <vt:lpstr>Structural Violations</vt:lpstr>
      <vt:lpstr>Plumbing</vt:lpstr>
      <vt:lpstr>Electrical Violations</vt:lpstr>
      <vt:lpstr>Heating and Cooling</vt:lpstr>
      <vt:lpstr>How Code Enforcement Responds</vt:lpstr>
      <vt:lpstr>Contact Information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Enforcement</dc:title>
  <dc:creator>Jack Reddick</dc:creator>
  <cp:lastModifiedBy>Hannah Savard</cp:lastModifiedBy>
  <cp:revision>4</cp:revision>
  <dcterms:created xsi:type="dcterms:W3CDTF">2025-02-05T16:53:06Z</dcterms:created>
  <dcterms:modified xsi:type="dcterms:W3CDTF">2025-04-14T13:10:41Z</dcterms:modified>
</cp:coreProperties>
</file>